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5"/>
  </p:notesMasterIdLst>
  <p:sldIdLst>
    <p:sldId id="305" r:id="rId4"/>
    <p:sldId id="260" r:id="rId6"/>
    <p:sldId id="262" r:id="rId7"/>
    <p:sldId id="263" r:id="rId8"/>
    <p:sldId id="264" r:id="rId9"/>
    <p:sldId id="265" r:id="rId10"/>
    <p:sldId id="266" r:id="rId11"/>
    <p:sldId id="342" r:id="rId12"/>
    <p:sldId id="268" r:id="rId13"/>
    <p:sldId id="269" r:id="rId14"/>
    <p:sldId id="270" r:id="rId15"/>
    <p:sldId id="345" r:id="rId16"/>
    <p:sldId id="344" r:id="rId17"/>
    <p:sldId id="347" r:id="rId18"/>
    <p:sldId id="304" r:id="rId19"/>
  </p:sldIdLst>
  <p:sldSz cx="9144000" cy="6858000" type="screen4x3"/>
  <p:notesSz cx="6858000" cy="9144000"/>
  <p:custDataLst>
    <p:tags r:id="rId23"/>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90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00"/>
    <a:srgbClr val="D60093"/>
    <a:srgbClr val="CC3399"/>
    <a:srgbClr val="FF9933"/>
    <a:srgbClr val="FFFF66"/>
    <a:srgbClr val="0000FF"/>
    <a:srgbClr val="99FF33"/>
    <a:srgbClr val="99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602"/>
    <p:restoredTop sz="94651"/>
  </p:normalViewPr>
  <p:slideViewPr>
    <p:cSldViewPr showGuides="1">
      <p:cViewPr varScale="1">
        <p:scale>
          <a:sx n="108" d="100"/>
          <a:sy n="108" d="100"/>
        </p:scale>
        <p:origin x="-1704" y="-84"/>
      </p:cViewPr>
      <p:guideLst>
        <p:guide orient="horz" pos="2160"/>
        <p:guide pos="2902"/>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3" Type="http://schemas.openxmlformats.org/officeDocument/2006/relationships/tags" Target="tags/tag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buFont typeface="Arial" panose="020B0604020202020204" pitchFamily="34" charset="0"/>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7E96CE4-5B7B-4EA5-99CE-D23EAED3E42C}"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二级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三级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四级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eaLnBrk="1" hangingPunct="1">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wrap="square" lIns="91440" tIns="45720" rIns="91440" bIns="45720" numCol="1" anchor="b" anchorCtr="0" compatLnSpc="1"/>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幻灯片图像占位符 1"/>
          <p:cNvSpPr>
            <a:spLocks noGrp="1" noRot="1" noChangeAspect="1" noTextEdit="1"/>
          </p:cNvSpPr>
          <p:nvPr>
            <p:ph type="sldImg"/>
          </p:nvPr>
        </p:nvSpPr>
        <p:spPr>
          <a:ln>
            <a:solidFill>
              <a:srgbClr val="000000">
                <a:alpha val="100000"/>
              </a:srgbClr>
            </a:solidFill>
            <a:miter lim="800000"/>
          </a:ln>
        </p:spPr>
      </p:sp>
      <p:sp>
        <p:nvSpPr>
          <p:cNvPr id="19459" name="备注占位符 2"/>
          <p:cNvSpPr>
            <a:spLocks noGrp="1"/>
          </p:cNvSpPr>
          <p:nvPr>
            <p:ph type="body" idx="1"/>
          </p:nvPr>
        </p:nvSpPr>
        <p:spPr>
          <a:noFill/>
          <a:ln>
            <a:noFill/>
          </a:ln>
        </p:spPr>
        <p:txBody>
          <a:bodyPr wrap="square" lIns="91440" tIns="45720" rIns="91440" bIns="45720" anchor="t" anchorCtr="0"/>
          <a:p>
            <a:pPr lvl="0" eaLnBrk="1" hangingPunct="1">
              <a:spcBef>
                <a:spcPct val="0"/>
              </a:spcBef>
            </a:pPr>
            <a:endParaRPr lang="zh-CN" altLang="en-US" dirty="0"/>
          </a:p>
        </p:txBody>
      </p:sp>
      <p:sp>
        <p:nvSpPr>
          <p:cNvPr id="19460" name="灯片编号占位符 3"/>
          <p:cNvSpPr txBox="1">
            <a:spLocks noGrp="1"/>
          </p:cNvSpPr>
          <p:nvPr>
            <p:ph type="sldNum" sz="quarter"/>
          </p:nvPr>
        </p:nvSpPr>
        <p:spPr>
          <a:xfrm>
            <a:off x="3884613" y="8685213"/>
            <a:ext cx="2971800" cy="458787"/>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noProof="1"/>
              <a:t>单击此处编辑母版标题样式</a:t>
            </a:r>
            <a:endParaRPr lang="zh-CN" altLang="en-US" noProof="1"/>
          </a:p>
        </p:txBody>
      </p:sp>
      <p:sp>
        <p:nvSpPr>
          <p:cNvPr id="3" name="文本占位符 2"/>
          <p:cNvSpPr>
            <a:spLocks noGrp="1"/>
          </p:cNvSpPr>
          <p:nvPr>
            <p:ph type="body" sz="half" idx="1"/>
          </p:nvPr>
        </p:nvSpPr>
        <p:spPr>
          <a:xfrm>
            <a:off x="457200" y="1600200"/>
            <a:ext cx="4038600" cy="4525963"/>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quarter" idx="2"/>
          </p:nvPr>
        </p:nvSpPr>
        <p:spPr>
          <a:xfrm>
            <a:off x="4648200" y="1600200"/>
            <a:ext cx="4038600" cy="2185988"/>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内容占位符 4"/>
          <p:cNvSpPr>
            <a:spLocks noGrp="1"/>
          </p:cNvSpPr>
          <p:nvPr>
            <p:ph sz="quarter" idx="3"/>
          </p:nvPr>
        </p:nvSpPr>
        <p:spPr>
          <a:xfrm>
            <a:off x="4648200" y="3938588"/>
            <a:ext cx="4038600" cy="2187575"/>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6" name="日期占位符 5"/>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页脚占位符 6"/>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灯片编号占位符 7"/>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noProof="1"/>
              <a:t>单击此处编辑母版标题样式</a:t>
            </a:r>
            <a:endParaRPr lang="zh-CN" altLang="en-US" noProof="1"/>
          </a:p>
        </p:txBody>
      </p:sp>
      <p:sp>
        <p:nvSpPr>
          <p:cNvPr id="3" name="文本占位符 2"/>
          <p:cNvSpPr>
            <a:spLocks noGrp="1"/>
          </p:cNvSpPr>
          <p:nvPr>
            <p:ph type="body" sz="half" idx="1"/>
          </p:nvPr>
        </p:nvSpPr>
        <p:spPr>
          <a:xfrm>
            <a:off x="457200" y="1600200"/>
            <a:ext cx="4038600" cy="4525963"/>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quarter" idx="2"/>
          </p:nvPr>
        </p:nvSpPr>
        <p:spPr>
          <a:xfrm>
            <a:off x="4648200" y="1600200"/>
            <a:ext cx="4038600" cy="2185988"/>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内容占位符 4"/>
          <p:cNvSpPr>
            <a:spLocks noGrp="1"/>
          </p:cNvSpPr>
          <p:nvPr>
            <p:ph sz="quarter" idx="3"/>
          </p:nvPr>
        </p:nvSpPr>
        <p:spPr>
          <a:xfrm>
            <a:off x="4648200" y="3938588"/>
            <a:ext cx="4038600" cy="2187575"/>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6" name="日期占位符 5"/>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页脚占位符 6"/>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灯片编号占位符 7"/>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3" Type="http://schemas.openxmlformats.org/officeDocument/2006/relationships/theme" Target="../theme/theme2.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a:spLocks noGrp="1"/>
          </p:cNvSpPr>
          <p:nvPr>
            <p:ph type="title"/>
          </p:nvPr>
        </p:nvSpPr>
        <p:spPr>
          <a:xfrm>
            <a:off x="457200" y="274638"/>
            <a:ext cx="822960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a:spLocks noGrp="1"/>
          </p:cNvSpPr>
          <p:nvPr>
            <p:ph type="body"/>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eaLnBrk="1" hangingPunct="1">
              <a:buFont typeface="Arial" panose="020B0604020202020204" pitchFamily="34" charset="0"/>
              <a:buNone/>
              <a:defRPr sz="14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eaLnBrk="1" hangingPunct="1">
              <a:buFont typeface="Arial" panose="020B0604020202020204" pitchFamily="34" charset="0"/>
              <a:buNone/>
              <a:defRPr sz="140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defRPr sz="1400"/>
            </a:lvl1pPr>
          </a:lstStyle>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Rectangle 2"/>
          <p:cNvSpPr>
            <a:spLocks noGrp="1"/>
          </p:cNvSpPr>
          <p:nvPr>
            <p:ph type="title"/>
          </p:nvPr>
        </p:nvSpPr>
        <p:spPr>
          <a:xfrm>
            <a:off x="457200" y="274638"/>
            <a:ext cx="822960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2051" name="Rectangle 3"/>
          <p:cNvSpPr>
            <a:spLocks noGrp="1"/>
          </p:cNvSpPr>
          <p:nvPr>
            <p:ph type="body"/>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eaLnBrk="1" hangingPunct="1">
              <a:buFont typeface="Arial" panose="020B0604020202020204" pitchFamily="34" charset="0"/>
              <a:buNone/>
              <a:defRPr sz="14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eaLnBrk="1" hangingPunct="1">
              <a:buFont typeface="Arial" panose="020B0604020202020204" pitchFamily="34" charset="0"/>
              <a:buNone/>
              <a:defRPr sz="140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defRPr sz="1400"/>
            </a:lvl1pPr>
          </a:lstStyle>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4" Type="http://schemas.openxmlformats.org/officeDocument/2006/relationships/vmlDrawing" Target="../drawings/vmlDrawing9.vml"/><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oleObject" Target="../embeddings/oleObject9.bin"/></Relationships>
</file>

<file path=ppt/slides/_rels/slide11.xml.rels><?xml version="1.0" encoding="UTF-8" standalone="yes"?>
<Relationships xmlns="http://schemas.openxmlformats.org/package/2006/relationships"><Relationship Id="rId4" Type="http://schemas.openxmlformats.org/officeDocument/2006/relationships/vmlDrawing" Target="../drawings/vmlDrawing10.vml"/><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oleObject" Target="../embeddings/oleObject10.bin"/></Relationships>
</file>

<file path=ppt/slides/_rels/slide12.xml.rels><?xml version="1.0" encoding="UTF-8" standalone="yes"?>
<Relationships xmlns="http://schemas.openxmlformats.org/package/2006/relationships"><Relationship Id="rId4" Type="http://schemas.openxmlformats.org/officeDocument/2006/relationships/vmlDrawing" Target="../drawings/vmlDrawing11.v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oleObject" Target="../embeddings/oleObject11.bin"/></Relationships>
</file>

<file path=ppt/slides/_rels/slide13.xml.rels><?xml version="1.0" encoding="UTF-8" standalone="yes"?>
<Relationships xmlns="http://schemas.openxmlformats.org/package/2006/relationships"><Relationship Id="rId4" Type="http://schemas.openxmlformats.org/officeDocument/2006/relationships/vmlDrawing" Target="../drawings/vmlDrawing12.v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oleObject" Target="../embeddings/oleObject12.bin"/></Relationships>
</file>

<file path=ppt/slides/_rels/slide14.xml.rels><?xml version="1.0" encoding="UTF-8" standalone="yes"?>
<Relationships xmlns="http://schemas.openxmlformats.org/package/2006/relationships"><Relationship Id="rId4" Type="http://schemas.openxmlformats.org/officeDocument/2006/relationships/vmlDrawing" Target="../drawings/vmlDrawing13.v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oleObject" Target="../embeddings/oleObject13.bin"/></Relationships>
</file>

<file path=ppt/slides/_rels/slide15.xml.rels><?xml version="1.0" encoding="UTF-8" standalone="yes"?>
<Relationships xmlns="http://schemas.openxmlformats.org/package/2006/relationships"><Relationship Id="rId4" Type="http://schemas.openxmlformats.org/officeDocument/2006/relationships/vmlDrawing" Target="../drawings/vmlDrawing14.v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oleObject" Target="../embeddings/oleObject14.bin"/></Relationships>
</file>

<file path=ppt/slides/_rels/slide2.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12.xml"/><Relationship Id="rId2" Type="http://schemas.openxmlformats.org/officeDocument/2006/relationships/image" Target="../media/image2.png"/><Relationship Id="rId1"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4" Type="http://schemas.openxmlformats.org/officeDocument/2006/relationships/vmlDrawing" Target="../drawings/vmlDrawing2.vml"/><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4" Type="http://schemas.openxmlformats.org/officeDocument/2006/relationships/vmlDrawing" Target="../drawings/vmlDrawing3.vml"/><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oleObject" Target="../embeddings/oleObject3.bin"/></Relationships>
</file>

<file path=ppt/slides/_rels/slide5.xml.rels><?xml version="1.0" encoding="UTF-8" standalone="yes"?>
<Relationships xmlns="http://schemas.openxmlformats.org/package/2006/relationships"><Relationship Id="rId4" Type="http://schemas.openxmlformats.org/officeDocument/2006/relationships/vmlDrawing" Target="../drawings/vmlDrawing4.vml"/><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4" Type="http://schemas.openxmlformats.org/officeDocument/2006/relationships/vmlDrawing" Target="../drawings/vmlDrawing5.vml"/><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oleObject" Target="../embeddings/oleObject5.bin"/></Relationships>
</file>

<file path=ppt/slides/_rels/slide7.xml.rels><?xml version="1.0" encoding="UTF-8" standalone="yes"?>
<Relationships xmlns="http://schemas.openxmlformats.org/package/2006/relationships"><Relationship Id="rId4" Type="http://schemas.openxmlformats.org/officeDocument/2006/relationships/vmlDrawing" Target="../drawings/vmlDrawing6.vml"/><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oleObject" Target="../embeddings/oleObject6.bin"/></Relationships>
</file>

<file path=ppt/slides/_rels/slide8.xml.rels><?xml version="1.0" encoding="UTF-8" standalone="yes"?>
<Relationships xmlns="http://schemas.openxmlformats.org/package/2006/relationships"><Relationship Id="rId4" Type="http://schemas.openxmlformats.org/officeDocument/2006/relationships/vmlDrawing" Target="../drawings/vmlDrawing7.vml"/><Relationship Id="rId3" Type="http://schemas.openxmlformats.org/officeDocument/2006/relationships/slideLayout" Target="../slideLayouts/slideLayout14.xml"/><Relationship Id="rId2" Type="http://schemas.openxmlformats.org/officeDocument/2006/relationships/image" Target="../media/image2.png"/><Relationship Id="rId1"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4" Type="http://schemas.openxmlformats.org/officeDocument/2006/relationships/vmlDrawing" Target="../drawings/vmlDrawing8.vml"/><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oleObject" Target="../embeddings/oleObject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4" name="Picture 5" descr="图片3"/>
          <p:cNvPicPr>
            <a:picLocks noGrp="1" noChangeAspect="1"/>
          </p:cNvPicPr>
          <p:nvPr>
            <p:ph idx="1"/>
          </p:nvPr>
        </p:nvPicPr>
        <p:blipFill>
          <a:blip r:embed="rId1"/>
          <a:srcRect/>
          <a:stretch>
            <a:fillRect/>
          </a:stretch>
        </p:blipFill>
        <p:spPr>
          <a:xfrm>
            <a:off x="0" y="-428625"/>
            <a:ext cx="9144000" cy="6429375"/>
          </a:xfrm>
        </p:spPr>
      </p:pic>
      <p:sp>
        <p:nvSpPr>
          <p:cNvPr id="3075" name="矩形 4"/>
          <p:cNvSpPr/>
          <p:nvPr/>
        </p:nvSpPr>
        <p:spPr>
          <a:xfrm>
            <a:off x="428625" y="571500"/>
            <a:ext cx="8286750" cy="1753235"/>
          </a:xfrm>
          <a:prstGeom prst="rect">
            <a:avLst/>
          </a:prstGeom>
          <a:noFill/>
          <a:ln w="9525">
            <a:noFill/>
          </a:ln>
        </p:spPr>
        <p:txBody>
          <a:bodyPr>
            <a:spAutoFit/>
          </a:bodyPr>
          <a:p>
            <a:pPr eaLnBrk="1" hangingPunct="1"/>
            <a:r>
              <a:rPr lang="en-US" altLang="zh-CN" sz="5400" dirty="0">
                <a:latin typeface="方正粗宋简体" panose="03000509000000000000" pitchFamily="65" charset="-122"/>
                <a:ea typeface="方正粗宋简体" panose="03000509000000000000" pitchFamily="65" charset="-122"/>
              </a:rPr>
              <a:t> </a:t>
            </a:r>
            <a:r>
              <a:rPr lang="zh-CN" altLang="en-US" sz="5400" dirty="0">
                <a:solidFill>
                  <a:srgbClr val="FF0000"/>
                </a:solidFill>
                <a:latin typeface="华文新魏" panose="02010800040101010101" charset="-122"/>
                <a:ea typeface="华文新魏" panose="02010800040101010101" charset="-122"/>
              </a:rPr>
              <a:t>老干部工作转型发展思考</a:t>
            </a:r>
            <a:endParaRPr lang="en-US" altLang="zh-CN" sz="5400" dirty="0">
              <a:latin typeface="方正粗宋简体" panose="03000509000000000000" pitchFamily="65" charset="-122"/>
              <a:ea typeface="方正粗宋简体" panose="03000509000000000000" pitchFamily="65" charset="-122"/>
            </a:endParaRPr>
          </a:p>
          <a:p>
            <a:pPr eaLnBrk="1" hangingPunct="1"/>
            <a:r>
              <a:rPr lang="zh-CN" altLang="en-US" sz="5400" dirty="0">
                <a:latin typeface="方正粗宋简体" panose="03000509000000000000" pitchFamily="65" charset="-122"/>
                <a:ea typeface="方正粗宋简体" panose="03000509000000000000" pitchFamily="65" charset="-122"/>
              </a:rPr>
              <a:t>            </a:t>
            </a:r>
            <a:endParaRPr lang="en-US" altLang="zh-CN" sz="5400" dirty="0">
              <a:latin typeface="方正粗宋简体" panose="03000509000000000000" pitchFamily="65" charset="-122"/>
              <a:ea typeface="方正粗宋简体" panose="03000509000000000000" pitchFamily="65" charset="-122"/>
            </a:endParaRPr>
          </a:p>
        </p:txBody>
      </p:sp>
      <p:sp>
        <p:nvSpPr>
          <p:cNvPr id="2" name="标题 1"/>
          <p:cNvSpPr>
            <a:spLocks noGrp="1" noChangeArrowheads="1"/>
          </p:cNvSpPr>
          <p:nvPr>
            <p:ph type="title"/>
          </p:nvPr>
        </p:nvSpPr>
        <p:spPr>
          <a:xfrm flipH="1">
            <a:off x="0" y="6000750"/>
            <a:ext cx="9144000" cy="857250"/>
          </a:xfrm>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600" b="0" i="0" u="none" strike="noStrike" kern="0" cap="none" spc="0" normalizeH="0" baseline="0" noProof="0" dirty="0">
                <a:ln>
                  <a:noFill/>
                </a:ln>
                <a:solidFill>
                  <a:srgbClr val="FF0000"/>
                </a:solidFill>
                <a:effectLst/>
                <a:uLnTx/>
                <a:uFillTx/>
                <a:latin typeface="方正隶书繁体" panose="03000509000000000000" pitchFamily="65" charset="-122"/>
                <a:ea typeface="方正隶书繁体" panose="03000509000000000000" pitchFamily="65" charset="-122"/>
                <a:cs typeface="+mj-cs"/>
              </a:rPr>
              <a:t>               </a:t>
            </a:r>
            <a:r>
              <a:rPr kumimoji="0" lang="zh-CN" altLang="en-US" sz="2800" b="0" i="0" u="none" strike="noStrike" kern="0" cap="none" spc="0" normalizeH="0" baseline="0" noProof="0" dirty="0">
                <a:ln>
                  <a:noFill/>
                </a:ln>
                <a:solidFill>
                  <a:srgbClr val="FF0000"/>
                </a:solidFill>
                <a:effectLst/>
                <a:uLnTx/>
                <a:uFillTx/>
                <a:latin typeface="华文新魏" panose="02010800040101010101" charset="-122"/>
                <a:ea typeface="华文新魏" panose="02010800040101010101" charset="-122"/>
                <a:cs typeface="华文新魏" panose="02010800040101010101" charset="-122"/>
              </a:rPr>
              <a:t> 市委老干部局生活待遇处   顾斌</a:t>
            </a:r>
            <a:endParaRPr kumimoji="0" lang="zh-CN" altLang="en-US" sz="2800" b="0" i="0" u="none" strike="noStrike" kern="0" cap="none" spc="0" normalizeH="0" baseline="0" noProof="0" dirty="0">
              <a:ln>
                <a:noFill/>
              </a:ln>
              <a:solidFill>
                <a:srgbClr val="FF0000"/>
              </a:solidFill>
              <a:effectLst/>
              <a:uLnTx/>
              <a:uFillTx/>
              <a:latin typeface="华文新魏" panose="02010800040101010101" charset="-122"/>
              <a:ea typeface="华文新魏" panose="02010800040101010101" charset="-122"/>
              <a:cs typeface="华文新魏" panose="02010800040101010101"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Text Box 2"/>
          <p:cNvSpPr txBox="1"/>
          <p:nvPr/>
        </p:nvSpPr>
        <p:spPr>
          <a:xfrm>
            <a:off x="0" y="1268413"/>
            <a:ext cx="9144000" cy="5589587"/>
          </a:xfrm>
          <a:prstGeom prst="rect">
            <a:avLst/>
          </a:prstGeom>
          <a:solidFill>
            <a:srgbClr val="FFCC99">
              <a:alpha val="39999"/>
            </a:srgbClr>
          </a:solidFill>
          <a:ln w="9525">
            <a:noFill/>
          </a:ln>
        </p:spPr>
        <p:txBody>
          <a:bodyPr/>
          <a:p>
            <a:pPr eaLnBrk="1" hangingPunct="1">
              <a:spcBef>
                <a:spcPct val="50000"/>
              </a:spcBef>
            </a:pPr>
            <a:endParaRPr lang="zh-CN" altLang="en-US" dirty="0">
              <a:latin typeface="Arial" panose="020B0604020202020204" pitchFamily="34" charset="0"/>
            </a:endParaRPr>
          </a:p>
        </p:txBody>
      </p:sp>
      <p:graphicFrame>
        <p:nvGraphicFramePr>
          <p:cNvPr id="12291" name="Object 3"/>
          <p:cNvGraphicFramePr>
            <a:graphicFrameLocks noChangeAspect="1"/>
          </p:cNvGraphicFramePr>
          <p:nvPr/>
        </p:nvGraphicFramePr>
        <p:xfrm>
          <a:off x="0" y="0"/>
          <a:ext cx="9144000" cy="1268413"/>
        </p:xfrm>
        <a:graphic>
          <a:graphicData uri="http://schemas.openxmlformats.org/presentationml/2006/ole">
            <mc:AlternateContent xmlns:mc="http://schemas.openxmlformats.org/markup-compatibility/2006">
              <mc:Choice xmlns:v="urn:schemas-microsoft-com:vml" Requires="v">
                <p:oleObj spid="_x0000_s3084" name="" r:id="rId1" imgW="9144000" imgH="1571625" progId="Photoshop.Image.12">
                  <p:embed/>
                </p:oleObj>
              </mc:Choice>
              <mc:Fallback>
                <p:oleObj name="" r:id="rId1" imgW="9144000" imgH="1571625" progId="Photoshop.Image.12">
                  <p:embed/>
                  <p:pic>
                    <p:nvPicPr>
                      <p:cNvPr id="0" name="图片 3083"/>
                      <p:cNvPicPr/>
                      <p:nvPr/>
                    </p:nvPicPr>
                    <p:blipFill>
                      <a:blip r:embed="rId2"/>
                      <a:stretch>
                        <a:fillRect/>
                      </a:stretch>
                    </p:blipFill>
                    <p:spPr>
                      <a:xfrm>
                        <a:off x="0" y="0"/>
                        <a:ext cx="9144000" cy="1268413"/>
                      </a:xfrm>
                      <a:prstGeom prst="rect">
                        <a:avLst/>
                      </a:prstGeom>
                      <a:noFill/>
                      <a:ln w="38100">
                        <a:noFill/>
                        <a:miter/>
                      </a:ln>
                    </p:spPr>
                  </p:pic>
                </p:oleObj>
              </mc:Fallback>
            </mc:AlternateContent>
          </a:graphicData>
        </a:graphic>
      </p:graphicFrame>
      <p:sp>
        <p:nvSpPr>
          <p:cNvPr id="12292" name="Text Box 8"/>
          <p:cNvSpPr txBox="1"/>
          <p:nvPr/>
        </p:nvSpPr>
        <p:spPr>
          <a:xfrm>
            <a:off x="611188" y="1484313"/>
            <a:ext cx="7993062" cy="4968875"/>
          </a:xfrm>
          <a:prstGeom prst="rect">
            <a:avLst/>
          </a:prstGeom>
          <a:solidFill>
            <a:srgbClr val="D60093">
              <a:alpha val="14902"/>
            </a:srgbClr>
          </a:solidFill>
          <a:ln w="9525">
            <a:noFill/>
          </a:ln>
        </p:spPr>
        <p:txBody>
          <a:bodyPr/>
          <a:p>
            <a:pPr eaLnBrk="1" hangingPunct="1">
              <a:spcBef>
                <a:spcPct val="50000"/>
              </a:spcBef>
            </a:pPr>
            <a:endParaRPr lang="en-US" altLang="zh-CN" dirty="0">
              <a:latin typeface="Arial" panose="020B0604020202020204" pitchFamily="34" charset="0"/>
            </a:endParaRPr>
          </a:p>
        </p:txBody>
      </p:sp>
      <p:sp>
        <p:nvSpPr>
          <p:cNvPr id="12293" name="Text Box 6"/>
          <p:cNvSpPr txBox="1"/>
          <p:nvPr/>
        </p:nvSpPr>
        <p:spPr>
          <a:xfrm>
            <a:off x="771525" y="1628775"/>
            <a:ext cx="7431088" cy="3784600"/>
          </a:xfrm>
          <a:prstGeom prst="rect">
            <a:avLst/>
          </a:prstGeom>
          <a:noFill/>
          <a:ln w="9525">
            <a:noFill/>
          </a:ln>
        </p:spPr>
        <p:txBody>
          <a:bodyPr>
            <a:spAutoFit/>
          </a:bodyPr>
          <a:p>
            <a:pPr eaLnBrk="1" hangingPunct="1">
              <a:lnSpc>
                <a:spcPct val="120000"/>
              </a:lnSpc>
            </a:pPr>
            <a:r>
              <a:rPr lang="zh-CN" altLang="en-US" sz="2500" dirty="0">
                <a:latin typeface="宋体" panose="02010600030101010101" pitchFamily="2" charset="-122"/>
              </a:rPr>
              <a:t>  </a:t>
            </a:r>
            <a:r>
              <a:rPr lang="zh-CN" altLang="en-US" sz="2500" dirty="0">
                <a:latin typeface="华文新魏" panose="02010800040101010101" charset="-122"/>
                <a:ea typeface="华文新魏" panose="02010800040101010101" charset="-122"/>
                <a:cs typeface="华文新魏" panose="02010800040101010101" charset="-122"/>
              </a:rPr>
              <a:t>（三）积极整合社会资源，吸引并指导社会力量</a:t>
            </a:r>
            <a:r>
              <a:rPr lang="zh-CN" altLang="en-US" sz="2500" dirty="0">
                <a:latin typeface="华文新魏" panose="02010800040101010101" charset="-122"/>
                <a:ea typeface="华文新魏" panose="02010800040101010101" charset="-122"/>
                <a:cs typeface="华文新魏" panose="02010800040101010101" charset="-122"/>
                <a:sym typeface="宋体" panose="02010600030101010101" pitchFamily="2" charset="-122"/>
              </a:rPr>
              <a:t>参与老龄事业</a:t>
            </a:r>
            <a:r>
              <a:rPr lang="zh-CN" altLang="en-US" sz="2500" dirty="0">
                <a:latin typeface="华文新魏" panose="02010800040101010101" charset="-122"/>
                <a:ea typeface="华文新魏" panose="02010800040101010101" charset="-122"/>
                <a:cs typeface="华文新魏" panose="02010800040101010101" charset="-122"/>
              </a:rPr>
              <a:t>，</a:t>
            </a:r>
            <a:r>
              <a:rPr lang="zh-CN" altLang="en-US" sz="2500" dirty="0">
                <a:latin typeface="华文新魏" panose="02010800040101010101" charset="-122"/>
                <a:ea typeface="华文新魏" panose="02010800040101010101" charset="-122"/>
                <a:cs typeface="华文新魏" panose="02010800040101010101" charset="-122"/>
                <a:sym typeface="宋体" panose="02010600030101010101" pitchFamily="2" charset="-122"/>
              </a:rPr>
              <a:t>推动新时代老干部服务体系逐渐形成，并</a:t>
            </a:r>
            <a:r>
              <a:rPr lang="zh-CN" altLang="en-US" sz="2500" dirty="0">
                <a:latin typeface="华文新魏" panose="02010800040101010101" charset="-122"/>
                <a:ea typeface="华文新魏" panose="02010800040101010101" charset="-122"/>
                <a:cs typeface="华文新魏" panose="02010800040101010101" charset="-122"/>
              </a:rPr>
              <a:t>为老龄事业发展提供可咨借鉴的经验。</a:t>
            </a:r>
            <a:endParaRPr lang="zh-CN" altLang="en-US" sz="2500" dirty="0">
              <a:latin typeface="华文新魏" panose="02010800040101010101" charset="-122"/>
              <a:ea typeface="华文新魏" panose="02010800040101010101" charset="-122"/>
              <a:cs typeface="华文新魏" panose="02010800040101010101" charset="-122"/>
            </a:endParaRPr>
          </a:p>
          <a:p>
            <a:pPr eaLnBrk="1" hangingPunct="1">
              <a:lnSpc>
                <a:spcPct val="120000"/>
              </a:lnSpc>
            </a:pPr>
            <a:r>
              <a:rPr lang="zh-CN" altLang="en-US" sz="2500" dirty="0">
                <a:latin typeface="华文新魏" panose="02010800040101010101" charset="-122"/>
                <a:ea typeface="华文新魏" panose="02010800040101010101" charset="-122"/>
                <a:cs typeface="华文新魏" panose="02010800040101010101" charset="-122"/>
              </a:rPr>
              <a:t>    </a:t>
            </a:r>
            <a:r>
              <a:rPr lang="zh-CN" altLang="en-US" sz="2500" dirty="0">
                <a:latin typeface="华文新魏" panose="02010800040101010101" charset="-122"/>
                <a:ea typeface="华文新魏" panose="02010800040101010101" charset="-122"/>
                <a:cs typeface="华文新魏" panose="02010800040101010101" charset="-122"/>
                <a:sym typeface="宋体" panose="02010600030101010101" pitchFamily="2" charset="-122"/>
              </a:rPr>
              <a:t>（四）加大理论研究和理论创新以及探索和实践，不断为党委政府转变职能、出台涉老政策提供可资借鉴的理论支撑和实践经验。</a:t>
            </a:r>
            <a:endParaRPr lang="zh-CN" altLang="en-US" sz="2500" dirty="0">
              <a:latin typeface="华文新魏" panose="02010800040101010101" charset="-122"/>
              <a:ea typeface="华文新魏" panose="02010800040101010101" charset="-122"/>
              <a:cs typeface="华文新魏" panose="02010800040101010101" charset="-122"/>
            </a:endParaRPr>
          </a:p>
          <a:p>
            <a:pPr eaLnBrk="1" hangingPunct="1">
              <a:lnSpc>
                <a:spcPct val="120000"/>
              </a:lnSpc>
            </a:pPr>
            <a:r>
              <a:rPr lang="zh-CN" altLang="en-US" sz="2500" dirty="0">
                <a:latin typeface="宋体" panose="02010600030101010101" pitchFamily="2" charset="-122"/>
              </a:rPr>
              <a:t>    </a:t>
            </a:r>
            <a:endParaRPr lang="zh-CN" altLang="en-US" sz="2500" dirty="0">
              <a:latin typeface="宋体" panose="02010600030101010101" pitchFamily="2" charset="-122"/>
            </a:endParaRPr>
          </a:p>
          <a:p>
            <a:pPr eaLnBrk="1" hangingPunct="1">
              <a:lnSpc>
                <a:spcPct val="120000"/>
              </a:lnSpc>
            </a:pPr>
            <a:r>
              <a:rPr lang="zh-CN" altLang="en-US" sz="2500" dirty="0">
                <a:latin typeface="宋体" panose="02010600030101010101" pitchFamily="2" charset="-122"/>
              </a:rPr>
              <a:t>　  </a:t>
            </a:r>
            <a:endParaRPr lang="zh-CN" altLang="en-US" sz="2500" dirty="0">
              <a:latin typeface="宋体" panose="02010600030101010101" pitchFamily="2" charset="-122"/>
            </a:endParaRPr>
          </a:p>
        </p:txBody>
      </p:sp>
      <p:sp>
        <p:nvSpPr>
          <p:cNvPr id="12294" name="Line 25"/>
          <p:cNvSpPr/>
          <p:nvPr/>
        </p:nvSpPr>
        <p:spPr>
          <a:xfrm>
            <a:off x="0" y="1052513"/>
            <a:ext cx="4787900" cy="0"/>
          </a:xfrm>
          <a:prstGeom prst="line">
            <a:avLst/>
          </a:prstGeom>
          <a:ln w="6350" cap="flat" cmpd="sng">
            <a:solidFill>
              <a:schemeClr val="tx1"/>
            </a:solidFill>
            <a:prstDash val="solid"/>
            <a:headEnd type="none" w="med" len="med"/>
            <a:tailEnd type="none" w="med" len="med"/>
          </a:ln>
        </p:spPr>
      </p:sp>
      <p:sp>
        <p:nvSpPr>
          <p:cNvPr id="12295" name="Text Box 26"/>
          <p:cNvSpPr txBox="1"/>
          <p:nvPr/>
        </p:nvSpPr>
        <p:spPr>
          <a:xfrm>
            <a:off x="323850" y="549275"/>
            <a:ext cx="4133850" cy="523875"/>
          </a:xfrm>
          <a:prstGeom prst="rect">
            <a:avLst/>
          </a:prstGeom>
          <a:noFill/>
          <a:ln w="9525">
            <a:noFill/>
          </a:ln>
        </p:spPr>
        <p:txBody>
          <a:bodyPr wrap="none">
            <a:spAutoFit/>
          </a:bodyPr>
          <a:p>
            <a:pPr eaLnBrk="1" hangingPunct="1"/>
            <a:r>
              <a:rPr lang="zh-CN" altLang="en-US" sz="2800" b="1" dirty="0">
                <a:latin typeface="Arial" panose="020B0604020202020204" pitchFamily="34" charset="0"/>
                <a:ea typeface="华文楷体" panose="02010600040101010101" pitchFamily="2" charset="-122"/>
              </a:rPr>
              <a:t>老干部工作转型发展思考</a:t>
            </a:r>
            <a:endParaRPr lang="en-US" altLang="zh-CN" sz="2800" b="1" dirty="0">
              <a:latin typeface="Arial" panose="020B0604020202020204" pitchFamily="34" charset="0"/>
              <a:ea typeface="华文楷体" panose="0201060004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Text Box 2"/>
          <p:cNvSpPr txBox="1"/>
          <p:nvPr/>
        </p:nvSpPr>
        <p:spPr>
          <a:xfrm>
            <a:off x="0" y="1268413"/>
            <a:ext cx="9144000" cy="5589587"/>
          </a:xfrm>
          <a:prstGeom prst="rect">
            <a:avLst/>
          </a:prstGeom>
          <a:solidFill>
            <a:srgbClr val="FFCC99">
              <a:alpha val="39999"/>
            </a:srgbClr>
          </a:solidFill>
          <a:ln w="9525">
            <a:noFill/>
          </a:ln>
        </p:spPr>
        <p:txBody>
          <a:bodyPr/>
          <a:p>
            <a:pPr eaLnBrk="1" hangingPunct="1">
              <a:spcBef>
                <a:spcPct val="50000"/>
              </a:spcBef>
            </a:pPr>
            <a:endParaRPr lang="zh-CN" altLang="en-US" dirty="0">
              <a:latin typeface="Arial" panose="020B0604020202020204" pitchFamily="34" charset="0"/>
            </a:endParaRPr>
          </a:p>
        </p:txBody>
      </p:sp>
      <p:graphicFrame>
        <p:nvGraphicFramePr>
          <p:cNvPr id="13315" name="Object 3"/>
          <p:cNvGraphicFramePr>
            <a:graphicFrameLocks noChangeAspect="1"/>
          </p:cNvGraphicFramePr>
          <p:nvPr/>
        </p:nvGraphicFramePr>
        <p:xfrm>
          <a:off x="0" y="0"/>
          <a:ext cx="9144000" cy="1268413"/>
        </p:xfrm>
        <a:graphic>
          <a:graphicData uri="http://schemas.openxmlformats.org/presentationml/2006/ole">
            <mc:AlternateContent xmlns:mc="http://schemas.openxmlformats.org/markup-compatibility/2006">
              <mc:Choice xmlns:v="urn:schemas-microsoft-com:vml" Requires="v">
                <p:oleObj spid="_x0000_s3085" name="" r:id="rId1" imgW="9144000" imgH="1571625" progId="Photoshop.Image.12">
                  <p:embed/>
                </p:oleObj>
              </mc:Choice>
              <mc:Fallback>
                <p:oleObj name="" r:id="rId1" imgW="9144000" imgH="1571625" progId="Photoshop.Image.12">
                  <p:embed/>
                  <p:pic>
                    <p:nvPicPr>
                      <p:cNvPr id="0" name="图片 3084"/>
                      <p:cNvPicPr/>
                      <p:nvPr/>
                    </p:nvPicPr>
                    <p:blipFill>
                      <a:blip r:embed="rId2"/>
                      <a:stretch>
                        <a:fillRect/>
                      </a:stretch>
                    </p:blipFill>
                    <p:spPr>
                      <a:xfrm>
                        <a:off x="0" y="0"/>
                        <a:ext cx="9144000" cy="1268413"/>
                      </a:xfrm>
                      <a:prstGeom prst="rect">
                        <a:avLst/>
                      </a:prstGeom>
                      <a:noFill/>
                      <a:ln w="38100">
                        <a:noFill/>
                        <a:miter/>
                      </a:ln>
                    </p:spPr>
                  </p:pic>
                </p:oleObj>
              </mc:Fallback>
            </mc:AlternateContent>
          </a:graphicData>
        </a:graphic>
      </p:graphicFrame>
      <p:sp>
        <p:nvSpPr>
          <p:cNvPr id="13316" name="Text Box 8"/>
          <p:cNvSpPr txBox="1"/>
          <p:nvPr/>
        </p:nvSpPr>
        <p:spPr>
          <a:xfrm>
            <a:off x="611188" y="1557338"/>
            <a:ext cx="7993062" cy="4679950"/>
          </a:xfrm>
          <a:prstGeom prst="rect">
            <a:avLst/>
          </a:prstGeom>
          <a:solidFill>
            <a:srgbClr val="008000">
              <a:alpha val="20000"/>
            </a:srgbClr>
          </a:solidFill>
          <a:ln w="9525">
            <a:noFill/>
          </a:ln>
        </p:spPr>
        <p:txBody>
          <a:bodyPr/>
          <a:p>
            <a:pPr eaLnBrk="1" hangingPunct="1">
              <a:spcBef>
                <a:spcPct val="50000"/>
              </a:spcBef>
            </a:pPr>
            <a:endParaRPr lang="en-US" altLang="zh-CN" dirty="0">
              <a:latin typeface="Arial" panose="020B0604020202020204" pitchFamily="34" charset="0"/>
            </a:endParaRPr>
          </a:p>
        </p:txBody>
      </p:sp>
      <p:sp>
        <p:nvSpPr>
          <p:cNvPr id="13317" name="Text Box 6"/>
          <p:cNvSpPr txBox="1"/>
          <p:nvPr/>
        </p:nvSpPr>
        <p:spPr>
          <a:xfrm>
            <a:off x="914400" y="1646238"/>
            <a:ext cx="7431088" cy="2861310"/>
          </a:xfrm>
          <a:prstGeom prst="rect">
            <a:avLst/>
          </a:prstGeom>
          <a:noFill/>
          <a:ln w="9525">
            <a:noFill/>
          </a:ln>
        </p:spPr>
        <p:txBody>
          <a:bodyPr>
            <a:spAutoFit/>
          </a:bodyPr>
          <a:p>
            <a:pPr eaLnBrk="1" hangingPunct="1">
              <a:lnSpc>
                <a:spcPct val="120000"/>
              </a:lnSpc>
            </a:pPr>
            <a:r>
              <a:rPr lang="zh-CN" altLang="en-US" sz="2500" dirty="0">
                <a:latin typeface="宋体" panose="02010600030101010101" pitchFamily="2" charset="-122"/>
              </a:rPr>
              <a:t>   </a:t>
            </a:r>
            <a:r>
              <a:rPr lang="zh-CN" altLang="en-US" sz="2500" dirty="0">
                <a:latin typeface="华文新魏" panose="02010800040101010101" charset="-122"/>
                <a:ea typeface="华文新魏" panose="02010800040101010101" charset="-122"/>
                <a:cs typeface="华文新魏" panose="02010800040101010101" charset="-122"/>
              </a:rPr>
              <a:t>（五）加大宣传教育力度，引导老干部树立正确的养老观、消费观，摆脱等政策、靠组织、要待遇的传统思想观念。把不断提升自身精神境界、发挥优势作用、依托社会和市场、返哺社会作为正确的养老和消费观念</a:t>
            </a:r>
            <a:r>
              <a:rPr lang="en-US" altLang="zh-CN" sz="2500" dirty="0">
                <a:latin typeface="华文新魏" panose="02010800040101010101" charset="-122"/>
                <a:ea typeface="华文新魏" panose="02010800040101010101" charset="-122"/>
                <a:cs typeface="华文新魏" panose="02010800040101010101" charset="-122"/>
              </a:rPr>
              <a:t>;</a:t>
            </a:r>
            <a:r>
              <a:rPr lang="zh-CN" altLang="en-US" sz="2500" dirty="0">
                <a:latin typeface="华文新魏" panose="02010800040101010101" charset="-122"/>
                <a:ea typeface="华文新魏" panose="02010800040101010101" charset="-122"/>
                <a:cs typeface="华文新魏" panose="02010800040101010101" charset="-122"/>
              </a:rPr>
              <a:t>增强其存在感、成就感、荣誉感、幸福感，不断提升他们的晚年生活幸福指数。</a:t>
            </a:r>
            <a:endParaRPr lang="zh-CN" altLang="en-US" sz="2500" dirty="0">
              <a:latin typeface="华文新魏" panose="02010800040101010101" charset="-122"/>
              <a:ea typeface="华文新魏" panose="02010800040101010101" charset="-122"/>
              <a:cs typeface="华文新魏" panose="02010800040101010101" charset="-122"/>
            </a:endParaRPr>
          </a:p>
        </p:txBody>
      </p:sp>
      <p:sp>
        <p:nvSpPr>
          <p:cNvPr id="13318" name="Line 25"/>
          <p:cNvSpPr/>
          <p:nvPr/>
        </p:nvSpPr>
        <p:spPr>
          <a:xfrm>
            <a:off x="0" y="1052513"/>
            <a:ext cx="4787900" cy="0"/>
          </a:xfrm>
          <a:prstGeom prst="line">
            <a:avLst/>
          </a:prstGeom>
          <a:ln w="6350" cap="flat" cmpd="sng">
            <a:solidFill>
              <a:schemeClr val="tx1"/>
            </a:solidFill>
            <a:prstDash val="solid"/>
            <a:headEnd type="none" w="med" len="med"/>
            <a:tailEnd type="none" w="med" len="med"/>
          </a:ln>
        </p:spPr>
      </p:sp>
      <p:sp>
        <p:nvSpPr>
          <p:cNvPr id="13319" name="Text Box 26"/>
          <p:cNvSpPr txBox="1"/>
          <p:nvPr/>
        </p:nvSpPr>
        <p:spPr>
          <a:xfrm>
            <a:off x="323850" y="549275"/>
            <a:ext cx="4133850" cy="523875"/>
          </a:xfrm>
          <a:prstGeom prst="rect">
            <a:avLst/>
          </a:prstGeom>
          <a:noFill/>
          <a:ln w="9525">
            <a:noFill/>
          </a:ln>
        </p:spPr>
        <p:txBody>
          <a:bodyPr wrap="none">
            <a:spAutoFit/>
          </a:bodyPr>
          <a:p>
            <a:pPr eaLnBrk="1" hangingPunct="1"/>
            <a:r>
              <a:rPr lang="zh-CN" altLang="en-US" sz="2800" b="1" dirty="0">
                <a:latin typeface="Arial" panose="020B0604020202020204" pitchFamily="34" charset="0"/>
                <a:ea typeface="华文楷体" panose="02010600040101010101" pitchFamily="2" charset="-122"/>
              </a:rPr>
              <a:t>老干部工作转型发展思考</a:t>
            </a:r>
            <a:endParaRPr lang="en-US" altLang="zh-CN" sz="2800" b="1" dirty="0">
              <a:latin typeface="Arial" panose="020B0604020202020204" pitchFamily="34" charset="0"/>
              <a:ea typeface="华文楷体" panose="02010600040101010101"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Text Box 2"/>
          <p:cNvSpPr txBox="1"/>
          <p:nvPr/>
        </p:nvSpPr>
        <p:spPr>
          <a:xfrm>
            <a:off x="0" y="1268413"/>
            <a:ext cx="9144000" cy="5589587"/>
          </a:xfrm>
          <a:prstGeom prst="rect">
            <a:avLst/>
          </a:prstGeom>
          <a:solidFill>
            <a:srgbClr val="FFCC99">
              <a:alpha val="39999"/>
            </a:srgbClr>
          </a:solidFill>
          <a:ln w="9525">
            <a:noFill/>
          </a:ln>
        </p:spPr>
        <p:txBody>
          <a:bodyPr/>
          <a:p>
            <a:pPr eaLnBrk="1" hangingPunct="1">
              <a:spcBef>
                <a:spcPct val="50000"/>
              </a:spcBef>
            </a:pPr>
            <a:endParaRPr lang="zh-CN" altLang="en-US" dirty="0">
              <a:latin typeface="Arial" panose="020B0604020202020204" pitchFamily="34" charset="0"/>
            </a:endParaRPr>
          </a:p>
        </p:txBody>
      </p:sp>
      <p:graphicFrame>
        <p:nvGraphicFramePr>
          <p:cNvPr id="14339" name="Object 3"/>
          <p:cNvGraphicFramePr>
            <a:graphicFrameLocks noChangeAspect="1"/>
          </p:cNvGraphicFramePr>
          <p:nvPr>
            <p:ph sz="quarter" idx="4294967295"/>
          </p:nvPr>
        </p:nvGraphicFramePr>
        <p:xfrm>
          <a:off x="0" y="-19050"/>
          <a:ext cx="9144000" cy="1268413"/>
        </p:xfrm>
        <a:graphic>
          <a:graphicData uri="http://schemas.openxmlformats.org/presentationml/2006/ole">
            <mc:AlternateContent xmlns:mc="http://schemas.openxmlformats.org/markup-compatibility/2006">
              <mc:Choice xmlns:v="urn:schemas-microsoft-com:vml" Requires="v">
                <p:oleObj spid="_x0000_s3087" name="" r:id="rId1" imgW="9144000" imgH="1571625" progId="Photoshop.Image.12">
                  <p:embed/>
                </p:oleObj>
              </mc:Choice>
              <mc:Fallback>
                <p:oleObj name="" r:id="rId1" imgW="9144000" imgH="1571625" progId="Photoshop.Image.12">
                  <p:embed/>
                  <p:pic>
                    <p:nvPicPr>
                      <p:cNvPr id="0" name="图片 3086"/>
                      <p:cNvPicPr/>
                      <p:nvPr/>
                    </p:nvPicPr>
                    <p:blipFill>
                      <a:blip r:embed="rId2"/>
                      <a:srcRect/>
                      <a:stretch>
                        <a:fillRect/>
                      </a:stretch>
                    </p:blipFill>
                    <p:spPr>
                      <a:xfrm>
                        <a:off x="0" y="-19050"/>
                        <a:ext cx="9144000" cy="1268413"/>
                      </a:xfrm>
                      <a:prstGeom prst="rect">
                        <a:avLst/>
                      </a:prstGeom>
                      <a:noFill/>
                      <a:ln w="38100">
                        <a:miter/>
                      </a:ln>
                    </p:spPr>
                  </p:pic>
                </p:oleObj>
              </mc:Fallback>
            </mc:AlternateContent>
          </a:graphicData>
        </a:graphic>
      </p:graphicFrame>
      <p:sp>
        <p:nvSpPr>
          <p:cNvPr id="14340" name="Text Box 20"/>
          <p:cNvSpPr txBox="1"/>
          <p:nvPr/>
        </p:nvSpPr>
        <p:spPr>
          <a:xfrm>
            <a:off x="611188" y="1700213"/>
            <a:ext cx="7993062" cy="433387"/>
          </a:xfrm>
          <a:prstGeom prst="rect">
            <a:avLst/>
          </a:prstGeom>
          <a:solidFill>
            <a:srgbClr val="FFC000"/>
          </a:solidFill>
          <a:ln w="9525">
            <a:noFill/>
          </a:ln>
        </p:spPr>
        <p:txBody>
          <a:bodyPr/>
          <a:p>
            <a:pPr eaLnBrk="1" hangingPunct="1">
              <a:spcBef>
                <a:spcPct val="50000"/>
              </a:spcBef>
            </a:pPr>
            <a:endParaRPr lang="zh-CN" altLang="en-US" dirty="0">
              <a:latin typeface="Arial" panose="020B0604020202020204" pitchFamily="34" charset="0"/>
            </a:endParaRPr>
          </a:p>
        </p:txBody>
      </p:sp>
      <p:sp>
        <p:nvSpPr>
          <p:cNvPr id="14341" name="Text Box 4"/>
          <p:cNvSpPr txBox="1"/>
          <p:nvPr/>
        </p:nvSpPr>
        <p:spPr>
          <a:xfrm>
            <a:off x="1547813" y="1700213"/>
            <a:ext cx="6264275" cy="475615"/>
          </a:xfrm>
          <a:prstGeom prst="rect">
            <a:avLst/>
          </a:prstGeom>
          <a:noFill/>
          <a:ln w="38100">
            <a:noFill/>
          </a:ln>
          <a:effectLst>
            <a:prstShdw prst="shdw12" dir="16200000">
              <a:schemeClr val="bg2">
                <a:alpha val="50000"/>
              </a:schemeClr>
            </a:prstShdw>
          </a:effectLst>
        </p:spPr>
        <p:txBody>
          <a:bodyPr>
            <a:spAutoFit/>
          </a:bodyPr>
          <a:p>
            <a:r>
              <a:rPr lang="zh-CN" altLang="en-US" sz="2500" b="1" dirty="0">
                <a:latin typeface="方正楷体简体" panose="02010601030101010101" charset="-122"/>
                <a:ea typeface="方正楷体简体" panose="02010601030101010101" charset="-122"/>
              </a:rPr>
              <a:t>三、老干部工作转型发展的具体思考</a:t>
            </a:r>
            <a:endParaRPr lang="zh-CN" altLang="en-US" sz="2500" b="1" dirty="0">
              <a:latin typeface="方正楷体简体" panose="02010601030101010101" charset="-122"/>
              <a:ea typeface="方正楷体简体" panose="02010601030101010101" charset="-122"/>
            </a:endParaRPr>
          </a:p>
        </p:txBody>
      </p:sp>
      <p:sp>
        <p:nvSpPr>
          <p:cNvPr id="14342" name="Text Box 19"/>
          <p:cNvSpPr txBox="1"/>
          <p:nvPr/>
        </p:nvSpPr>
        <p:spPr>
          <a:xfrm>
            <a:off x="611188" y="2349500"/>
            <a:ext cx="7993062" cy="3889375"/>
          </a:xfrm>
          <a:prstGeom prst="rect">
            <a:avLst/>
          </a:prstGeom>
          <a:solidFill>
            <a:srgbClr val="CCCC00">
              <a:alpha val="30196"/>
            </a:srgbClr>
          </a:solidFill>
          <a:ln w="9525">
            <a:noFill/>
          </a:ln>
        </p:spPr>
        <p:txBody>
          <a:bodyPr/>
          <a:p>
            <a:pPr eaLnBrk="1" hangingPunct="1">
              <a:spcBef>
                <a:spcPct val="50000"/>
              </a:spcBef>
            </a:pPr>
            <a:endParaRPr lang="zh-CN" altLang="en-US" dirty="0">
              <a:latin typeface="Arial" panose="020B0604020202020204" pitchFamily="34" charset="0"/>
            </a:endParaRPr>
          </a:p>
        </p:txBody>
      </p:sp>
      <p:sp>
        <p:nvSpPr>
          <p:cNvPr id="14343" name="Rectangle 13"/>
          <p:cNvSpPr/>
          <p:nvPr/>
        </p:nvSpPr>
        <p:spPr>
          <a:xfrm>
            <a:off x="1042988" y="2276475"/>
            <a:ext cx="7488237" cy="3784600"/>
          </a:xfrm>
          <a:prstGeom prst="rect">
            <a:avLst/>
          </a:prstGeom>
          <a:noFill/>
          <a:ln w="9525">
            <a:noFill/>
          </a:ln>
        </p:spPr>
        <p:txBody>
          <a:bodyPr>
            <a:spAutoFit/>
          </a:bodyPr>
          <a:p>
            <a:pPr eaLnBrk="1" hangingPunct="1">
              <a:lnSpc>
                <a:spcPct val="120000"/>
              </a:lnSpc>
            </a:pPr>
            <a:r>
              <a:rPr lang="zh-CN" altLang="en-US" sz="2500" b="1" dirty="0">
                <a:latin typeface="华文新魏" panose="02010800040101010101" charset="-122"/>
                <a:ea typeface="华文新魏" panose="02010800040101010101" charset="-122"/>
                <a:cs typeface="华文新魏" panose="02010800040101010101" charset="-122"/>
              </a:rPr>
              <a:t>服务对象</a:t>
            </a:r>
            <a:r>
              <a:rPr lang="zh-CN" altLang="en-US" sz="2500" dirty="0">
                <a:latin typeface="华文新魏" panose="02010800040101010101" charset="-122"/>
                <a:ea typeface="华文新魏" panose="02010800040101010101" charset="-122"/>
                <a:cs typeface="华文新魏" panose="02010800040101010101" charset="-122"/>
              </a:rPr>
              <a:t>：离休干部为主体</a:t>
            </a:r>
            <a:r>
              <a:rPr lang="en-US" altLang="zh-CN" sz="2500" dirty="0">
                <a:latin typeface="华文新魏" panose="02010800040101010101" charset="-122"/>
                <a:ea typeface="华文新魏" panose="02010800040101010101" charset="-122"/>
                <a:cs typeface="华文新魏" panose="02010800040101010101" charset="-122"/>
              </a:rPr>
              <a:t>→</a:t>
            </a:r>
            <a:r>
              <a:rPr lang="zh-CN" altLang="en-US" sz="2500" dirty="0">
                <a:latin typeface="华文新魏" panose="02010800040101010101" charset="-122"/>
                <a:ea typeface="华文新魏" panose="02010800040101010101" charset="-122"/>
                <a:cs typeface="华文新魏" panose="02010800040101010101" charset="-122"/>
              </a:rPr>
              <a:t>退休干部为主体。</a:t>
            </a:r>
            <a:endParaRPr lang="zh-CN" altLang="en-US" sz="2500" dirty="0">
              <a:latin typeface="华文新魏" panose="02010800040101010101" charset="-122"/>
              <a:ea typeface="华文新魏" panose="02010800040101010101" charset="-122"/>
              <a:cs typeface="华文新魏" panose="02010800040101010101" charset="-122"/>
            </a:endParaRPr>
          </a:p>
          <a:p>
            <a:pPr eaLnBrk="1" hangingPunct="1">
              <a:lnSpc>
                <a:spcPct val="120000"/>
              </a:lnSpc>
            </a:pPr>
            <a:r>
              <a:rPr lang="zh-CN" altLang="en-US" sz="2500" b="1" dirty="0">
                <a:latin typeface="华文新魏" panose="02010800040101010101" charset="-122"/>
                <a:ea typeface="华文新魏" panose="02010800040101010101" charset="-122"/>
                <a:cs typeface="华文新魏" panose="02010800040101010101" charset="-122"/>
              </a:rPr>
              <a:t>工作主体</a:t>
            </a:r>
            <a:r>
              <a:rPr lang="zh-CN" altLang="en-US" sz="2500" dirty="0">
                <a:latin typeface="华文新魏" panose="02010800040101010101" charset="-122"/>
                <a:ea typeface="华文新魏" panose="02010800040101010101" charset="-122"/>
                <a:cs typeface="华文新魏" panose="02010800040101010101" charset="-122"/>
              </a:rPr>
              <a:t>：老干部工作部门具体负责</a:t>
            </a:r>
            <a:r>
              <a:rPr lang="en-US" altLang="zh-CN" sz="2500" dirty="0">
                <a:latin typeface="华文新魏" panose="02010800040101010101" charset="-122"/>
                <a:ea typeface="华文新魏" panose="02010800040101010101" charset="-122"/>
                <a:cs typeface="华文新魏" panose="02010800040101010101" charset="-122"/>
              </a:rPr>
              <a:t>→</a:t>
            </a:r>
            <a:r>
              <a:rPr lang="zh-CN" altLang="en-US" sz="2500" dirty="0">
                <a:latin typeface="华文新魏" panose="02010800040101010101" charset="-122"/>
                <a:ea typeface="华文新魏" panose="02010800040101010101" charset="-122"/>
                <a:cs typeface="华文新魏" panose="02010800040101010101" charset="-122"/>
              </a:rPr>
              <a:t>全社会参与。</a:t>
            </a:r>
            <a:endParaRPr lang="zh-CN" altLang="en-US" sz="2500" dirty="0">
              <a:latin typeface="华文新魏" panose="02010800040101010101" charset="-122"/>
              <a:ea typeface="华文新魏" panose="02010800040101010101" charset="-122"/>
              <a:cs typeface="华文新魏" panose="02010800040101010101" charset="-122"/>
            </a:endParaRPr>
          </a:p>
          <a:p>
            <a:pPr eaLnBrk="1" hangingPunct="1">
              <a:lnSpc>
                <a:spcPct val="120000"/>
              </a:lnSpc>
            </a:pPr>
            <a:r>
              <a:rPr lang="zh-CN" altLang="en-US" sz="2500" b="1" dirty="0">
                <a:latin typeface="华文新魏" panose="02010800040101010101" charset="-122"/>
                <a:ea typeface="华文新魏" panose="02010800040101010101" charset="-122"/>
                <a:cs typeface="华文新魏" panose="02010800040101010101" charset="-122"/>
              </a:rPr>
              <a:t>工作途径</a:t>
            </a:r>
            <a:r>
              <a:rPr lang="zh-CN" altLang="en-US" sz="2500" dirty="0">
                <a:latin typeface="华文新魏" panose="02010800040101010101" charset="-122"/>
                <a:ea typeface="华文新魏" panose="02010800040101010101" charset="-122"/>
                <a:cs typeface="华文新魏" panose="02010800040101010101" charset="-122"/>
              </a:rPr>
              <a:t>：直接精细化管理服务</a:t>
            </a:r>
            <a:r>
              <a:rPr lang="en-US" altLang="zh-CN" sz="2500" dirty="0">
                <a:latin typeface="华文新魏" panose="02010800040101010101" charset="-122"/>
                <a:ea typeface="华文新魏" panose="02010800040101010101" charset="-122"/>
                <a:cs typeface="华文新魏" panose="02010800040101010101" charset="-122"/>
              </a:rPr>
              <a:t>→</a:t>
            </a:r>
            <a:r>
              <a:rPr lang="zh-CN" altLang="en-US" sz="2500" dirty="0">
                <a:latin typeface="华文新魏" panose="02010800040101010101" charset="-122"/>
                <a:ea typeface="华文新魏" panose="02010800040101010101" charset="-122"/>
                <a:cs typeface="华文新魏" panose="02010800040101010101" charset="-122"/>
              </a:rPr>
              <a:t>社会化就近精细化</a:t>
            </a:r>
            <a:r>
              <a:rPr lang="en-US" altLang="zh-CN" sz="2500" dirty="0">
                <a:latin typeface="华文新魏" panose="02010800040101010101" charset="-122"/>
                <a:ea typeface="华文新魏" panose="02010800040101010101" charset="-122"/>
                <a:cs typeface="华文新魏" panose="02010800040101010101" charset="-122"/>
              </a:rPr>
              <a:t>     </a:t>
            </a:r>
            <a:r>
              <a:rPr lang="zh-CN" altLang="en-US" sz="2500" dirty="0">
                <a:latin typeface="华文新魏" panose="02010800040101010101" charset="-122"/>
                <a:ea typeface="华文新魏" panose="02010800040101010101" charset="-122"/>
                <a:cs typeface="华文新魏" panose="02010800040101010101" charset="-122"/>
              </a:rPr>
              <a:t>服务。</a:t>
            </a:r>
            <a:endParaRPr lang="zh-CN" altLang="en-US" sz="2500" dirty="0">
              <a:latin typeface="华文新魏" panose="02010800040101010101" charset="-122"/>
              <a:ea typeface="华文新魏" panose="02010800040101010101" charset="-122"/>
              <a:cs typeface="华文新魏" panose="02010800040101010101" charset="-122"/>
            </a:endParaRPr>
          </a:p>
          <a:p>
            <a:pPr eaLnBrk="1" hangingPunct="1">
              <a:lnSpc>
                <a:spcPct val="120000"/>
              </a:lnSpc>
            </a:pPr>
            <a:r>
              <a:rPr lang="zh-CN" altLang="en-US" sz="2500" b="1" dirty="0">
                <a:latin typeface="华文新魏" panose="02010800040101010101" charset="-122"/>
                <a:ea typeface="华文新魏" panose="02010800040101010101" charset="-122"/>
                <a:cs typeface="华文新魏" panose="02010800040101010101" charset="-122"/>
              </a:rPr>
              <a:t>工作方式</a:t>
            </a:r>
            <a:r>
              <a:rPr lang="zh-CN" altLang="en-US" sz="2500" dirty="0">
                <a:latin typeface="华文新魏" panose="02010800040101010101" charset="-122"/>
                <a:ea typeface="华文新魏" panose="02010800040101010101" charset="-122"/>
                <a:cs typeface="华文新魏" panose="02010800040101010101" charset="-122"/>
              </a:rPr>
              <a:t>：老干部部门统包统揽</a:t>
            </a:r>
            <a:r>
              <a:rPr lang="en-US" altLang="zh-CN" sz="2500" dirty="0">
                <a:latin typeface="华文新魏" panose="02010800040101010101" charset="-122"/>
                <a:ea typeface="华文新魏" panose="02010800040101010101" charset="-122"/>
                <a:cs typeface="华文新魏" panose="02010800040101010101" charset="-122"/>
              </a:rPr>
              <a:t>→</a:t>
            </a:r>
            <a:r>
              <a:rPr lang="zh-CN" altLang="en-US" sz="2500" dirty="0">
                <a:latin typeface="华文新魏" panose="02010800040101010101" charset="-122"/>
                <a:ea typeface="华文新魏" panose="02010800040101010101" charset="-122"/>
                <a:cs typeface="华文新魏" panose="02010800040101010101" charset="-122"/>
              </a:rPr>
              <a:t>社会公共服务和市</a:t>
            </a:r>
            <a:r>
              <a:rPr lang="en-US" altLang="zh-CN" sz="2500" dirty="0">
                <a:latin typeface="华文新魏" panose="02010800040101010101" charset="-122"/>
                <a:ea typeface="华文新魏" panose="02010800040101010101" charset="-122"/>
                <a:cs typeface="华文新魏" panose="02010800040101010101" charset="-122"/>
              </a:rPr>
              <a:t>   </a:t>
            </a:r>
            <a:r>
              <a:rPr lang="zh-CN" altLang="en-US" sz="2500" dirty="0">
                <a:latin typeface="华文新魏" panose="02010800040101010101" charset="-122"/>
                <a:ea typeface="华文新魏" panose="02010800040101010101" charset="-122"/>
                <a:cs typeface="华文新魏" panose="02010800040101010101" charset="-122"/>
              </a:rPr>
              <a:t>场服务结合。</a:t>
            </a:r>
            <a:endParaRPr lang="zh-CN" altLang="en-US" sz="2500" dirty="0">
              <a:latin typeface="华文新魏" panose="02010800040101010101" charset="-122"/>
              <a:ea typeface="华文新魏" panose="02010800040101010101" charset="-122"/>
              <a:cs typeface="华文新魏" panose="02010800040101010101" charset="-122"/>
            </a:endParaRPr>
          </a:p>
          <a:p>
            <a:pPr eaLnBrk="1" hangingPunct="1">
              <a:lnSpc>
                <a:spcPct val="120000"/>
              </a:lnSpc>
            </a:pPr>
            <a:r>
              <a:rPr lang="zh-CN" altLang="en-US" sz="2500" b="1" dirty="0">
                <a:latin typeface="华文新魏" panose="02010800040101010101" charset="-122"/>
                <a:ea typeface="华文新魏" panose="02010800040101010101" charset="-122"/>
                <a:cs typeface="华文新魏" panose="02010800040101010101" charset="-122"/>
              </a:rPr>
              <a:t>政策要求</a:t>
            </a:r>
            <a:r>
              <a:rPr lang="zh-CN" altLang="en-US" sz="2500" dirty="0">
                <a:latin typeface="华文新魏" panose="02010800040101010101" charset="-122"/>
                <a:ea typeface="华文新魏" panose="02010800040101010101" charset="-122"/>
                <a:cs typeface="华文新魏" panose="02010800040101010101" charset="-122"/>
              </a:rPr>
              <a:t>：突出政治属性的特殊待遇，兼顾公平性</a:t>
            </a:r>
            <a:endParaRPr lang="zh-CN" altLang="en-US" sz="2500" dirty="0">
              <a:latin typeface="华文新魏" panose="02010800040101010101" charset="-122"/>
              <a:ea typeface="华文新魏" panose="02010800040101010101" charset="-122"/>
              <a:cs typeface="华文新魏" panose="02010800040101010101" charset="-122"/>
            </a:endParaRPr>
          </a:p>
          <a:p>
            <a:pPr eaLnBrk="1" hangingPunct="1">
              <a:lnSpc>
                <a:spcPct val="120000"/>
              </a:lnSpc>
            </a:pPr>
            <a:r>
              <a:rPr lang="zh-CN" altLang="en-US" sz="2500" dirty="0">
                <a:latin typeface="华文新魏" panose="02010800040101010101" charset="-122"/>
                <a:ea typeface="华文新魏" panose="02010800040101010101" charset="-122"/>
                <a:cs typeface="华文新魏" panose="02010800040101010101" charset="-122"/>
              </a:rPr>
              <a:t>          </a:t>
            </a:r>
            <a:r>
              <a:rPr lang="en-US" altLang="zh-CN" sz="2500" dirty="0">
                <a:latin typeface="华文新魏" panose="02010800040101010101" charset="-122"/>
                <a:ea typeface="华文新魏" panose="02010800040101010101" charset="-122"/>
                <a:cs typeface="华文新魏" panose="02010800040101010101" charset="-122"/>
              </a:rPr>
              <a:t>          </a:t>
            </a:r>
            <a:r>
              <a:rPr lang="zh-CN" altLang="en-US" sz="2500" dirty="0">
                <a:latin typeface="华文新魏" panose="02010800040101010101" charset="-122"/>
                <a:ea typeface="华文新魏" panose="02010800040101010101" charset="-122"/>
                <a:cs typeface="华文新魏" panose="02010800040101010101" charset="-122"/>
              </a:rPr>
              <a:t>原则的特殊困难照顾。</a:t>
            </a:r>
            <a:endParaRPr lang="zh-CN" altLang="en-US" sz="2500" dirty="0">
              <a:latin typeface="华文新魏" panose="02010800040101010101" charset="-122"/>
              <a:ea typeface="华文新魏" panose="02010800040101010101" charset="-122"/>
              <a:cs typeface="华文新魏" panose="02010800040101010101" charset="-122"/>
            </a:endParaRPr>
          </a:p>
        </p:txBody>
      </p:sp>
      <p:grpSp>
        <p:nvGrpSpPr>
          <p:cNvPr id="14344" name="Group 21"/>
          <p:cNvGrpSpPr/>
          <p:nvPr/>
        </p:nvGrpSpPr>
        <p:grpSpPr>
          <a:xfrm>
            <a:off x="611188" y="1700213"/>
            <a:ext cx="936625" cy="433387"/>
            <a:chOff x="249" y="1071"/>
            <a:chExt cx="698" cy="688"/>
          </a:xfrm>
        </p:grpSpPr>
        <p:sp>
          <p:nvSpPr>
            <p:cNvPr id="14347" name="AutoShape 22"/>
            <p:cNvSpPr/>
            <p:nvPr/>
          </p:nvSpPr>
          <p:spPr>
            <a:xfrm>
              <a:off x="266" y="1078"/>
              <a:ext cx="681" cy="681"/>
            </a:xfrm>
            <a:prstGeom prst="homePlate">
              <a:avLst>
                <a:gd name="adj" fmla="val 25000"/>
              </a:avLst>
            </a:prstGeom>
            <a:solidFill>
              <a:srgbClr val="333300"/>
            </a:solidFill>
            <a:ln w="9525">
              <a:noFill/>
            </a:ln>
          </p:spPr>
          <p:txBody>
            <a:bodyPr wrap="none" anchor="ctr" anchorCtr="0"/>
            <a:p>
              <a:pPr eaLnBrk="1" hangingPunct="1"/>
              <a:endParaRPr lang="zh-CN" altLang="en-US" dirty="0">
                <a:latin typeface="Arial" panose="020B0604020202020204" pitchFamily="34" charset="0"/>
              </a:endParaRPr>
            </a:p>
          </p:txBody>
        </p:sp>
        <p:sp>
          <p:nvSpPr>
            <p:cNvPr id="14348" name="AutoShape 23"/>
            <p:cNvSpPr/>
            <p:nvPr/>
          </p:nvSpPr>
          <p:spPr>
            <a:xfrm>
              <a:off x="249" y="1071"/>
              <a:ext cx="681" cy="681"/>
            </a:xfrm>
            <a:prstGeom prst="homePlate">
              <a:avLst>
                <a:gd name="adj" fmla="val 25000"/>
              </a:avLst>
            </a:prstGeom>
            <a:solidFill>
              <a:srgbClr val="008000"/>
            </a:solidFill>
            <a:ln w="9525">
              <a:noFill/>
            </a:ln>
          </p:spPr>
          <p:txBody>
            <a:bodyPr wrap="none" anchor="ctr" anchorCtr="0"/>
            <a:p>
              <a:pPr eaLnBrk="1" hangingPunct="1"/>
              <a:endParaRPr lang="zh-CN" altLang="en-US" dirty="0">
                <a:latin typeface="Arial" panose="020B0604020202020204" pitchFamily="34" charset="0"/>
              </a:endParaRPr>
            </a:p>
          </p:txBody>
        </p:sp>
      </p:grpSp>
      <p:sp>
        <p:nvSpPr>
          <p:cNvPr id="14345" name="Line 25"/>
          <p:cNvSpPr/>
          <p:nvPr/>
        </p:nvSpPr>
        <p:spPr>
          <a:xfrm>
            <a:off x="0" y="1052513"/>
            <a:ext cx="4787900" cy="0"/>
          </a:xfrm>
          <a:prstGeom prst="line">
            <a:avLst/>
          </a:prstGeom>
          <a:ln w="6350" cap="flat" cmpd="sng">
            <a:solidFill>
              <a:schemeClr val="tx1"/>
            </a:solidFill>
            <a:prstDash val="solid"/>
            <a:headEnd type="none" w="med" len="med"/>
            <a:tailEnd type="none" w="med" len="med"/>
          </a:ln>
        </p:spPr>
      </p:sp>
      <p:sp>
        <p:nvSpPr>
          <p:cNvPr id="14346" name="Text Box 26"/>
          <p:cNvSpPr txBox="1"/>
          <p:nvPr/>
        </p:nvSpPr>
        <p:spPr>
          <a:xfrm>
            <a:off x="323850" y="549275"/>
            <a:ext cx="4133850" cy="523875"/>
          </a:xfrm>
          <a:prstGeom prst="rect">
            <a:avLst/>
          </a:prstGeom>
          <a:noFill/>
          <a:ln w="9525">
            <a:noFill/>
          </a:ln>
        </p:spPr>
        <p:txBody>
          <a:bodyPr wrap="none">
            <a:spAutoFit/>
          </a:bodyPr>
          <a:p>
            <a:pPr eaLnBrk="1" hangingPunct="1"/>
            <a:r>
              <a:rPr lang="zh-CN" altLang="en-US" sz="2800" b="1" dirty="0">
                <a:latin typeface="Arial" panose="020B0604020202020204" pitchFamily="34" charset="0"/>
                <a:ea typeface="华文楷体" panose="02010600040101010101" pitchFamily="2" charset="-122"/>
              </a:rPr>
              <a:t>老干部工作转型发展思考</a:t>
            </a:r>
            <a:endParaRPr lang="en-US" altLang="zh-CN" sz="2800" b="1" dirty="0">
              <a:latin typeface="Arial" panose="020B0604020202020204" pitchFamily="34" charset="0"/>
              <a:ea typeface="华文楷体" panose="02010600040101010101"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Text Box 2"/>
          <p:cNvSpPr txBox="1"/>
          <p:nvPr/>
        </p:nvSpPr>
        <p:spPr>
          <a:xfrm>
            <a:off x="0" y="1268413"/>
            <a:ext cx="9144000" cy="5589587"/>
          </a:xfrm>
          <a:prstGeom prst="rect">
            <a:avLst/>
          </a:prstGeom>
          <a:solidFill>
            <a:srgbClr val="FFCC99">
              <a:alpha val="39999"/>
            </a:srgbClr>
          </a:solidFill>
          <a:ln w="9525">
            <a:noFill/>
          </a:ln>
        </p:spPr>
        <p:txBody>
          <a:bodyPr/>
          <a:p>
            <a:pPr eaLnBrk="1" hangingPunct="1">
              <a:spcBef>
                <a:spcPct val="50000"/>
              </a:spcBef>
            </a:pPr>
            <a:endParaRPr lang="zh-CN" altLang="en-US" dirty="0">
              <a:latin typeface="Arial" panose="020B0604020202020204" pitchFamily="34" charset="0"/>
            </a:endParaRPr>
          </a:p>
        </p:txBody>
      </p:sp>
      <p:graphicFrame>
        <p:nvGraphicFramePr>
          <p:cNvPr id="15363" name="Object 3"/>
          <p:cNvGraphicFramePr>
            <a:graphicFrameLocks noChangeAspect="1"/>
          </p:cNvGraphicFramePr>
          <p:nvPr>
            <p:ph sz="quarter" idx="4294967295"/>
          </p:nvPr>
        </p:nvGraphicFramePr>
        <p:xfrm>
          <a:off x="0" y="0"/>
          <a:ext cx="9144000" cy="1268413"/>
        </p:xfrm>
        <a:graphic>
          <a:graphicData uri="http://schemas.openxmlformats.org/presentationml/2006/ole">
            <mc:AlternateContent xmlns:mc="http://schemas.openxmlformats.org/markup-compatibility/2006">
              <mc:Choice xmlns:v="urn:schemas-microsoft-com:vml" Requires="v">
                <p:oleObj spid="_x0000_s3086" name="" r:id="rId1" imgW="9144000" imgH="1571625" progId="Photoshop.Image.12">
                  <p:embed/>
                </p:oleObj>
              </mc:Choice>
              <mc:Fallback>
                <p:oleObj name="" r:id="rId1" imgW="9144000" imgH="1571625" progId="Photoshop.Image.12">
                  <p:embed/>
                  <p:pic>
                    <p:nvPicPr>
                      <p:cNvPr id="0" name="图片 3085"/>
                      <p:cNvPicPr/>
                      <p:nvPr/>
                    </p:nvPicPr>
                    <p:blipFill>
                      <a:blip r:embed="rId2"/>
                      <a:srcRect/>
                      <a:stretch>
                        <a:fillRect/>
                      </a:stretch>
                    </p:blipFill>
                    <p:spPr>
                      <a:xfrm>
                        <a:off x="0" y="0"/>
                        <a:ext cx="9144000" cy="1268413"/>
                      </a:xfrm>
                      <a:prstGeom prst="rect">
                        <a:avLst/>
                      </a:prstGeom>
                      <a:noFill/>
                      <a:ln w="38100">
                        <a:miter/>
                      </a:ln>
                    </p:spPr>
                  </p:pic>
                </p:oleObj>
              </mc:Fallback>
            </mc:AlternateContent>
          </a:graphicData>
        </a:graphic>
      </p:graphicFrame>
      <p:sp>
        <p:nvSpPr>
          <p:cNvPr id="18435" name="Text Box 27"/>
          <p:cNvSpPr txBox="1">
            <a:spLocks noChangeArrowheads="1"/>
          </p:cNvSpPr>
          <p:nvPr/>
        </p:nvSpPr>
        <p:spPr bwMode="auto">
          <a:xfrm>
            <a:off x="611188" y="1700213"/>
            <a:ext cx="7993063" cy="431800"/>
          </a:xfrm>
          <a:prstGeom prst="rect">
            <a:avLst/>
          </a:prstGeom>
          <a:solidFill>
            <a:srgbClr val="FFC000"/>
          </a:solidFill>
          <a:ln>
            <a:noFill/>
          </a:ln>
        </p:spPr>
        <p:txBody>
          <a:bodyPr/>
          <a:lstStyle/>
          <a:p>
            <a:pPr marR="0" defTabSz="914400" eaLnBrk="1" hangingPunct="1">
              <a:spcBef>
                <a:spcPct val="50000"/>
              </a:spcBef>
              <a:buClrTx/>
              <a:buSzTx/>
              <a:buFont typeface="Arial" panose="020B0604020202020204" pitchFamily="34" charset="0"/>
              <a:buNone/>
              <a:defRPr/>
            </a:pPr>
            <a:endParaRPr kumimoji="0" lang="en-US" altLang="zh-CN" kern="1200" cap="none" spc="0" normalizeH="0" baseline="0" noProof="0" dirty="0">
              <a:highlight>
                <a:srgbClr val="FFFF00"/>
              </a:highlight>
              <a:latin typeface="Arial" panose="020B0604020202020204" pitchFamily="34" charset="0"/>
              <a:ea typeface="宋体" panose="02010600030101010101" pitchFamily="2" charset="-122"/>
              <a:cs typeface="+mn-cs"/>
            </a:endParaRPr>
          </a:p>
        </p:txBody>
      </p:sp>
      <p:sp>
        <p:nvSpPr>
          <p:cNvPr id="15365" name="Text Box 4"/>
          <p:cNvSpPr txBox="1"/>
          <p:nvPr/>
        </p:nvSpPr>
        <p:spPr>
          <a:xfrm>
            <a:off x="1476375" y="1657350"/>
            <a:ext cx="5616575" cy="475615"/>
          </a:xfrm>
          <a:prstGeom prst="rect">
            <a:avLst/>
          </a:prstGeom>
          <a:noFill/>
          <a:ln w="38100">
            <a:noFill/>
          </a:ln>
          <a:effectLst>
            <a:prstShdw prst="shdw12" dir="16200000">
              <a:schemeClr val="bg2">
                <a:alpha val="50000"/>
              </a:schemeClr>
            </a:prstShdw>
          </a:effectLst>
        </p:spPr>
        <p:txBody>
          <a:bodyPr>
            <a:spAutoFit/>
          </a:bodyPr>
          <a:p>
            <a:r>
              <a:rPr lang="zh-CN" altLang="en-US" sz="2500" b="1" dirty="0">
                <a:latin typeface="方正楷体简体" panose="02010601030101010101" charset="-122"/>
                <a:ea typeface="方正楷体简体" panose="02010601030101010101" charset="-122"/>
              </a:rPr>
              <a:t>四、老干部工作转型的初步探索和实践</a:t>
            </a:r>
            <a:endParaRPr lang="zh-CN" altLang="en-US" sz="2500" b="1" dirty="0">
              <a:latin typeface="方正楷体简体" panose="02010601030101010101" charset="-122"/>
              <a:ea typeface="方正楷体简体" panose="02010601030101010101" charset="-122"/>
            </a:endParaRPr>
          </a:p>
        </p:txBody>
      </p:sp>
      <p:sp>
        <p:nvSpPr>
          <p:cNvPr id="15366" name="Text Box 26"/>
          <p:cNvSpPr txBox="1"/>
          <p:nvPr/>
        </p:nvSpPr>
        <p:spPr>
          <a:xfrm>
            <a:off x="611188" y="2349500"/>
            <a:ext cx="7993062" cy="3887788"/>
          </a:xfrm>
          <a:prstGeom prst="rect">
            <a:avLst/>
          </a:prstGeom>
          <a:solidFill>
            <a:srgbClr val="008000">
              <a:alpha val="20000"/>
            </a:srgbClr>
          </a:solidFill>
          <a:ln w="9525">
            <a:noFill/>
          </a:ln>
        </p:spPr>
        <p:txBody>
          <a:bodyPr/>
          <a:p>
            <a:pPr eaLnBrk="1" hangingPunct="1">
              <a:spcBef>
                <a:spcPct val="50000"/>
              </a:spcBef>
            </a:pPr>
            <a:endParaRPr lang="en-US" altLang="zh-CN" dirty="0">
              <a:latin typeface="Arial" panose="020B0604020202020204" pitchFamily="34" charset="0"/>
            </a:endParaRPr>
          </a:p>
        </p:txBody>
      </p:sp>
      <p:sp>
        <p:nvSpPr>
          <p:cNvPr id="18438" name="Rectangle 11"/>
          <p:cNvSpPr>
            <a:spLocks noChangeArrowheads="1"/>
          </p:cNvSpPr>
          <p:nvPr/>
        </p:nvSpPr>
        <p:spPr bwMode="auto">
          <a:xfrm>
            <a:off x="874713" y="2349500"/>
            <a:ext cx="7585075" cy="3476625"/>
          </a:xfrm>
          <a:prstGeom prst="rect">
            <a:avLst/>
          </a:prstGeom>
          <a:noFill/>
          <a:ln>
            <a:noFill/>
          </a:ln>
        </p:spPr>
        <p:txBody>
          <a:bodyPr>
            <a:spAutoFit/>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sz="25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mn-cs"/>
              </a:rPr>
              <a:t>  </a:t>
            </a:r>
            <a:r>
              <a:rPr kumimoji="0" lang="zh-CN" altLang="en-US" sz="2500" b="0" i="0" u="none" strike="noStrike" kern="1200" cap="none" spc="0" normalizeH="0" baseline="0" noProof="0" dirty="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（一）加强离退休干部思想政治工作，构建完善的管理体系。</a:t>
            </a:r>
            <a:endParaRPr kumimoji="0" lang="en-US" altLang="zh-CN" sz="2500" b="0" i="0" u="none" strike="noStrike" kern="1200" cap="none" spc="0" normalizeH="0" baseline="0" noProof="0" dirty="0">
              <a:ln>
                <a:noFill/>
              </a:ln>
              <a:solidFill>
                <a:schemeClr val="tx1"/>
              </a:solidFill>
              <a:effectLst/>
              <a:uLnTx/>
              <a:uFillTx/>
              <a:latin typeface="华文新魏" panose="02010800040101010101" charset="-122"/>
              <a:ea typeface="华文新魏" panose="02010800040101010101" charset="-122"/>
              <a:cs typeface="华文新魏" panose="02010800040101010101" charset="-122"/>
            </a:endParaRPr>
          </a:p>
          <a:p>
            <a:pPr marL="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sz="2400" b="0" i="0" u="none" strike="noStrike" kern="1200" cap="none" spc="0" normalizeH="0" baseline="0" noProof="0" dirty="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建立完善离退休干部管理层次，明确管理责任，确保离退休干部政治待遇的落实，推动老干部作用发挥。</a:t>
            </a:r>
            <a:endParaRPr kumimoji="0" lang="zh-CN" altLang="en-US" sz="2200" b="0" i="0" u="none" strike="noStrike" kern="1200" cap="none" spc="0" normalizeH="0" baseline="0" noProof="0" dirty="0">
              <a:ln>
                <a:noFill/>
              </a:ln>
              <a:solidFill>
                <a:schemeClr val="tx1"/>
              </a:solidFill>
              <a:effectLst/>
              <a:uLnTx/>
              <a:uFillTx/>
              <a:latin typeface="华文新魏" panose="02010800040101010101" charset="-122"/>
              <a:ea typeface="华文新魏" panose="02010800040101010101" charset="-122"/>
              <a:cs typeface="华文新魏" panose="02010800040101010101" charset="-122"/>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500" b="0" i="0" u="none" strike="noStrike" kern="1200" cap="none" spc="0" normalizeH="0" baseline="0" noProof="0" dirty="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   （二）建立完善离退休干部生活保障机制，构建全方位生活服务体系。</a:t>
            </a:r>
            <a:endParaRPr kumimoji="0" lang="en-US" altLang="zh-CN" sz="2500" b="0" i="0" u="none" strike="noStrike" kern="1200" cap="none" spc="0" normalizeH="0" baseline="0" noProof="0" dirty="0">
              <a:ln>
                <a:noFill/>
              </a:ln>
              <a:solidFill>
                <a:schemeClr val="tx1"/>
              </a:solidFill>
              <a:effectLst/>
              <a:uLnTx/>
              <a:uFillTx/>
              <a:latin typeface="华文新魏" panose="02010800040101010101" charset="-122"/>
              <a:ea typeface="华文新魏" panose="02010800040101010101" charset="-122"/>
              <a:cs typeface="华文新魏" panose="02010800040101010101" charset="-122"/>
            </a:endParaRPr>
          </a:p>
          <a:p>
            <a:pPr marL="0" marR="0" lvl="0" indent="45720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0" i="0" u="none" strike="noStrike" kern="1200" cap="none" spc="0" normalizeH="0" baseline="0" noProof="0" dirty="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建立完善离退休干部生活保障机制，确保生活待遇的落实。整合社会资源，构建全社会共同参与的社会服务体系。</a:t>
            </a:r>
            <a:endParaRPr kumimoji="0" lang="zh-CN" altLang="en-US" sz="2400" b="0" i="0" u="none" strike="noStrike" kern="1200" cap="none" spc="0" normalizeH="0" baseline="0" noProof="0" dirty="0">
              <a:ln>
                <a:noFill/>
              </a:ln>
              <a:solidFill>
                <a:schemeClr val="tx1"/>
              </a:solidFill>
              <a:effectLst/>
              <a:uLnTx/>
              <a:uFillTx/>
              <a:latin typeface="华文新魏" panose="02010800040101010101" charset="-122"/>
              <a:ea typeface="华文新魏" panose="02010800040101010101" charset="-122"/>
              <a:cs typeface="华文新魏" panose="02010800040101010101" charset="-122"/>
            </a:endParaRPr>
          </a:p>
        </p:txBody>
      </p:sp>
      <p:grpSp>
        <p:nvGrpSpPr>
          <p:cNvPr id="15368" name="Group 28"/>
          <p:cNvGrpSpPr/>
          <p:nvPr/>
        </p:nvGrpSpPr>
        <p:grpSpPr>
          <a:xfrm>
            <a:off x="611188" y="1700213"/>
            <a:ext cx="935037" cy="431800"/>
            <a:chOff x="249" y="1071"/>
            <a:chExt cx="698" cy="688"/>
          </a:xfrm>
        </p:grpSpPr>
        <p:sp>
          <p:nvSpPr>
            <p:cNvPr id="15371" name="AutoShape 29"/>
            <p:cNvSpPr/>
            <p:nvPr/>
          </p:nvSpPr>
          <p:spPr>
            <a:xfrm>
              <a:off x="266" y="1078"/>
              <a:ext cx="681" cy="681"/>
            </a:xfrm>
            <a:prstGeom prst="homePlate">
              <a:avLst>
                <a:gd name="adj" fmla="val 25000"/>
              </a:avLst>
            </a:prstGeom>
            <a:solidFill>
              <a:srgbClr val="333300"/>
            </a:solidFill>
            <a:ln w="9525">
              <a:noFill/>
            </a:ln>
          </p:spPr>
          <p:txBody>
            <a:bodyPr wrap="none" anchor="ctr" anchorCtr="0"/>
            <a:p>
              <a:pPr eaLnBrk="1" hangingPunct="1"/>
              <a:endParaRPr lang="zh-CN" altLang="en-US" dirty="0">
                <a:latin typeface="Arial" panose="020B0604020202020204" pitchFamily="34" charset="0"/>
              </a:endParaRPr>
            </a:p>
          </p:txBody>
        </p:sp>
        <p:sp>
          <p:nvSpPr>
            <p:cNvPr id="15372" name="AutoShape 30"/>
            <p:cNvSpPr/>
            <p:nvPr/>
          </p:nvSpPr>
          <p:spPr>
            <a:xfrm>
              <a:off x="249" y="1071"/>
              <a:ext cx="681" cy="681"/>
            </a:xfrm>
            <a:prstGeom prst="homePlate">
              <a:avLst>
                <a:gd name="adj" fmla="val 25000"/>
              </a:avLst>
            </a:prstGeom>
            <a:solidFill>
              <a:srgbClr val="99CC00"/>
            </a:solidFill>
            <a:ln w="9525">
              <a:noFill/>
            </a:ln>
          </p:spPr>
          <p:txBody>
            <a:bodyPr wrap="none" anchor="ctr" anchorCtr="0"/>
            <a:p>
              <a:pPr eaLnBrk="1" hangingPunct="1"/>
              <a:endParaRPr lang="zh-CN" altLang="en-US" dirty="0">
                <a:latin typeface="Arial" panose="020B0604020202020204" pitchFamily="34" charset="0"/>
              </a:endParaRPr>
            </a:p>
          </p:txBody>
        </p:sp>
      </p:grpSp>
      <p:sp>
        <p:nvSpPr>
          <p:cNvPr id="15369" name="Line 25"/>
          <p:cNvSpPr/>
          <p:nvPr/>
        </p:nvSpPr>
        <p:spPr>
          <a:xfrm>
            <a:off x="0" y="1052513"/>
            <a:ext cx="4787900" cy="0"/>
          </a:xfrm>
          <a:prstGeom prst="line">
            <a:avLst/>
          </a:prstGeom>
          <a:ln w="6350" cap="flat" cmpd="sng">
            <a:solidFill>
              <a:schemeClr val="tx1"/>
            </a:solidFill>
            <a:prstDash val="solid"/>
            <a:headEnd type="none" w="med" len="med"/>
            <a:tailEnd type="none" w="med" len="med"/>
          </a:ln>
        </p:spPr>
      </p:sp>
      <p:sp>
        <p:nvSpPr>
          <p:cNvPr id="15370" name="Text Box 26"/>
          <p:cNvSpPr txBox="1"/>
          <p:nvPr/>
        </p:nvSpPr>
        <p:spPr>
          <a:xfrm>
            <a:off x="323850" y="549275"/>
            <a:ext cx="4133850" cy="523875"/>
          </a:xfrm>
          <a:prstGeom prst="rect">
            <a:avLst/>
          </a:prstGeom>
          <a:noFill/>
          <a:ln w="9525">
            <a:noFill/>
          </a:ln>
        </p:spPr>
        <p:txBody>
          <a:bodyPr wrap="none">
            <a:spAutoFit/>
          </a:bodyPr>
          <a:p>
            <a:pPr eaLnBrk="1" hangingPunct="1"/>
            <a:r>
              <a:rPr lang="zh-CN" altLang="en-US" sz="2800" b="1" dirty="0">
                <a:latin typeface="Arial" panose="020B0604020202020204" pitchFamily="34" charset="0"/>
                <a:ea typeface="华文楷体" panose="02010600040101010101" pitchFamily="2" charset="-122"/>
              </a:rPr>
              <a:t>老干部工作转型发展思考</a:t>
            </a:r>
            <a:endParaRPr lang="en-US" altLang="zh-CN" sz="2800" b="1" dirty="0">
              <a:latin typeface="Arial" panose="020B0604020202020204" pitchFamily="34" charset="0"/>
              <a:ea typeface="华文楷体" panose="0201060004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Text Box 2"/>
          <p:cNvSpPr txBox="1"/>
          <p:nvPr/>
        </p:nvSpPr>
        <p:spPr>
          <a:xfrm>
            <a:off x="0" y="1268413"/>
            <a:ext cx="9144000" cy="5589587"/>
          </a:xfrm>
          <a:prstGeom prst="rect">
            <a:avLst/>
          </a:prstGeom>
          <a:solidFill>
            <a:srgbClr val="FFCC99">
              <a:alpha val="39999"/>
            </a:srgbClr>
          </a:solidFill>
          <a:ln w="9525">
            <a:noFill/>
          </a:ln>
        </p:spPr>
        <p:txBody>
          <a:bodyPr/>
          <a:p>
            <a:pPr eaLnBrk="1" hangingPunct="1">
              <a:spcBef>
                <a:spcPct val="50000"/>
              </a:spcBef>
            </a:pPr>
            <a:endParaRPr lang="zh-CN" altLang="en-US" dirty="0">
              <a:latin typeface="Arial" panose="020B0604020202020204" pitchFamily="34" charset="0"/>
            </a:endParaRPr>
          </a:p>
        </p:txBody>
      </p:sp>
      <p:graphicFrame>
        <p:nvGraphicFramePr>
          <p:cNvPr id="16387" name="Object 3"/>
          <p:cNvGraphicFramePr>
            <a:graphicFrameLocks noChangeAspect="1"/>
          </p:cNvGraphicFramePr>
          <p:nvPr>
            <p:ph sz="quarter" idx="4294967295"/>
          </p:nvPr>
        </p:nvGraphicFramePr>
        <p:xfrm>
          <a:off x="0" y="0"/>
          <a:ext cx="9144000" cy="1268413"/>
        </p:xfrm>
        <a:graphic>
          <a:graphicData uri="http://schemas.openxmlformats.org/presentationml/2006/ole">
            <mc:AlternateContent xmlns:mc="http://schemas.openxmlformats.org/markup-compatibility/2006">
              <mc:Choice xmlns:v="urn:schemas-microsoft-com:vml" Requires="v">
                <p:oleObj spid="_x0000_s3088" name="" r:id="rId1" imgW="9144000" imgH="1571625" progId="Photoshop.Image.12">
                  <p:embed/>
                </p:oleObj>
              </mc:Choice>
              <mc:Fallback>
                <p:oleObj name="" r:id="rId1" imgW="9144000" imgH="1571625" progId="Photoshop.Image.12">
                  <p:embed/>
                  <p:pic>
                    <p:nvPicPr>
                      <p:cNvPr id="0" name="图片 3087"/>
                      <p:cNvPicPr/>
                      <p:nvPr/>
                    </p:nvPicPr>
                    <p:blipFill>
                      <a:blip r:embed="rId2"/>
                      <a:srcRect/>
                      <a:stretch>
                        <a:fillRect/>
                      </a:stretch>
                    </p:blipFill>
                    <p:spPr>
                      <a:xfrm>
                        <a:off x="0" y="0"/>
                        <a:ext cx="9144000" cy="1268413"/>
                      </a:xfrm>
                      <a:prstGeom prst="rect">
                        <a:avLst/>
                      </a:prstGeom>
                      <a:noFill/>
                      <a:ln w="38100">
                        <a:miter/>
                      </a:ln>
                    </p:spPr>
                  </p:pic>
                </p:oleObj>
              </mc:Fallback>
            </mc:AlternateContent>
          </a:graphicData>
        </a:graphic>
      </p:graphicFrame>
      <p:sp>
        <p:nvSpPr>
          <p:cNvPr id="18435" name="Text Box 27"/>
          <p:cNvSpPr txBox="1">
            <a:spLocks noChangeArrowheads="1"/>
          </p:cNvSpPr>
          <p:nvPr/>
        </p:nvSpPr>
        <p:spPr bwMode="auto">
          <a:xfrm>
            <a:off x="611188" y="1700213"/>
            <a:ext cx="7993063" cy="431800"/>
          </a:xfrm>
          <a:prstGeom prst="rect">
            <a:avLst/>
          </a:prstGeom>
          <a:solidFill>
            <a:srgbClr val="FFC000"/>
          </a:solidFill>
          <a:ln>
            <a:noFill/>
          </a:ln>
        </p:spPr>
        <p:txBody>
          <a:bodyPr/>
          <a:lstStyle/>
          <a:p>
            <a:pPr marR="0" defTabSz="914400" eaLnBrk="1" hangingPunct="1">
              <a:spcBef>
                <a:spcPct val="50000"/>
              </a:spcBef>
              <a:buClrTx/>
              <a:buSzTx/>
              <a:buFont typeface="Arial" panose="020B0604020202020204" pitchFamily="34" charset="0"/>
              <a:buNone/>
              <a:defRPr/>
            </a:pPr>
            <a:endParaRPr kumimoji="0" lang="en-US" altLang="zh-CN" kern="1200" cap="none" spc="0" normalizeH="0" baseline="0" noProof="0" dirty="0">
              <a:highlight>
                <a:srgbClr val="FFFF00"/>
              </a:highlight>
              <a:latin typeface="Arial" panose="020B0604020202020204" pitchFamily="34" charset="0"/>
              <a:ea typeface="宋体" panose="02010600030101010101" pitchFamily="2" charset="-122"/>
              <a:cs typeface="+mn-cs"/>
            </a:endParaRPr>
          </a:p>
        </p:txBody>
      </p:sp>
      <p:sp>
        <p:nvSpPr>
          <p:cNvPr id="16389" name="Text Box 4"/>
          <p:cNvSpPr txBox="1"/>
          <p:nvPr/>
        </p:nvSpPr>
        <p:spPr>
          <a:xfrm>
            <a:off x="1476375" y="1657350"/>
            <a:ext cx="5616575" cy="475615"/>
          </a:xfrm>
          <a:prstGeom prst="rect">
            <a:avLst/>
          </a:prstGeom>
          <a:noFill/>
          <a:ln w="38100">
            <a:noFill/>
          </a:ln>
          <a:effectLst>
            <a:prstShdw prst="shdw12" dir="16200000">
              <a:schemeClr val="bg2">
                <a:alpha val="50000"/>
              </a:schemeClr>
            </a:prstShdw>
          </a:effectLst>
        </p:spPr>
        <p:txBody>
          <a:bodyPr>
            <a:spAutoFit/>
          </a:bodyPr>
          <a:p>
            <a:r>
              <a:rPr lang="zh-CN" altLang="en-US" sz="2500" b="1" dirty="0">
                <a:latin typeface="方正楷体简体" panose="02010601030101010101" charset="-122"/>
                <a:ea typeface="方正楷体简体" panose="02010601030101010101" charset="-122"/>
              </a:rPr>
              <a:t>五、当前的重点工作</a:t>
            </a:r>
            <a:endParaRPr lang="zh-CN" altLang="en-US" sz="2500" b="1" dirty="0">
              <a:latin typeface="方正楷体简体" panose="02010601030101010101" charset="-122"/>
              <a:ea typeface="方正楷体简体" panose="02010601030101010101" charset="-122"/>
            </a:endParaRPr>
          </a:p>
        </p:txBody>
      </p:sp>
      <p:sp>
        <p:nvSpPr>
          <p:cNvPr id="16390" name="Text Box 26"/>
          <p:cNvSpPr txBox="1"/>
          <p:nvPr/>
        </p:nvSpPr>
        <p:spPr>
          <a:xfrm>
            <a:off x="611188" y="2349500"/>
            <a:ext cx="7993062" cy="3887788"/>
          </a:xfrm>
          <a:prstGeom prst="rect">
            <a:avLst/>
          </a:prstGeom>
          <a:solidFill>
            <a:srgbClr val="008000">
              <a:alpha val="20000"/>
            </a:srgbClr>
          </a:solidFill>
          <a:ln w="9525">
            <a:noFill/>
          </a:ln>
        </p:spPr>
        <p:txBody>
          <a:bodyPr/>
          <a:p>
            <a:pPr eaLnBrk="1" hangingPunct="1">
              <a:spcBef>
                <a:spcPct val="50000"/>
              </a:spcBef>
            </a:pPr>
            <a:endParaRPr lang="en-US" altLang="zh-CN" dirty="0">
              <a:latin typeface="Arial" panose="020B0604020202020204" pitchFamily="34" charset="0"/>
            </a:endParaRPr>
          </a:p>
        </p:txBody>
      </p:sp>
      <p:sp>
        <p:nvSpPr>
          <p:cNvPr id="18438" name="Rectangle 11"/>
          <p:cNvSpPr>
            <a:spLocks noChangeArrowheads="1"/>
          </p:cNvSpPr>
          <p:nvPr/>
        </p:nvSpPr>
        <p:spPr bwMode="auto">
          <a:xfrm>
            <a:off x="874713" y="2349500"/>
            <a:ext cx="7585075" cy="3430905"/>
          </a:xfrm>
          <a:prstGeom prst="rect">
            <a:avLst/>
          </a:prstGeom>
          <a:noFill/>
          <a:ln>
            <a:noFill/>
          </a:ln>
        </p:spPr>
        <p:txBody>
          <a:bodyPr>
            <a:spAutoFit/>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sz="25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mn-cs"/>
              </a:rPr>
              <a:t> </a:t>
            </a:r>
            <a:r>
              <a:rPr kumimoji="0" lang="zh-CN" altLang="en-US" sz="2400" b="0" i="0" u="none" strike="noStrike" kern="1200" cap="none" spc="0" normalizeH="0" baseline="0" noProof="0" dirty="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（一</a:t>
            </a:r>
            <a:r>
              <a:rPr kumimoji="0" lang="zh-CN" altLang="en-US" sz="2400" b="0"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）党建工作：</a:t>
            </a:r>
            <a:endParaRPr kumimoji="0" lang="en-US" altLang="zh-CN" sz="2400" b="0"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2400" b="0" i="0" u="none" strike="noStrike" kern="1200" cap="none" spc="0" normalizeH="0" baseline="0" noProof="0" dirty="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 </a:t>
            </a:r>
            <a:r>
              <a:rPr kumimoji="0" lang="en-US" altLang="zh-CN" sz="2400" b="0"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 </a:t>
            </a:r>
            <a:r>
              <a:rPr kumimoji="0" lang="zh-CN" altLang="en-US" sz="2400" b="0"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“思想引导”、“组织强基”、“典型    示范”</a:t>
            </a:r>
            <a:r>
              <a:rPr kumimoji="0" lang="zh-CN" altLang="en-US" sz="2400" b="1"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三项活动。</a:t>
            </a:r>
            <a:r>
              <a:rPr kumimoji="0" lang="zh-CN" altLang="en-US" sz="2400" b="0"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   </a:t>
            </a:r>
            <a:endParaRPr kumimoji="0" lang="en-US" altLang="zh-CN" sz="2400" b="0"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sz="2400" b="0"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   （</a:t>
            </a:r>
            <a:r>
              <a:rPr kumimoji="0" lang="zh-CN" altLang="en-US" sz="2400" b="0" i="0" u="none" strike="noStrike" kern="1200" cap="none" spc="0" normalizeH="0" baseline="0" noProof="0" dirty="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二</a:t>
            </a:r>
            <a:r>
              <a:rPr kumimoji="0" lang="zh-CN" altLang="en-US" sz="2400" b="0"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）服务保障：</a:t>
            </a:r>
            <a:r>
              <a:rPr kumimoji="0" lang="zh-CN" altLang="en-US" sz="2400" b="1"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“一人一策”</a:t>
            </a:r>
            <a:r>
              <a:rPr kumimoji="0" lang="zh-CN" altLang="en-US" sz="2400" b="0"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、安心、舒心、暖心、贴心</a:t>
            </a:r>
            <a:r>
              <a:rPr kumimoji="0" lang="en-US" altLang="zh-CN" sz="2400" b="0"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a:t>
            </a:r>
            <a:r>
              <a:rPr kumimoji="0" lang="zh-CN" altLang="en-US" sz="2400" b="0"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四心计划</a:t>
            </a:r>
            <a:r>
              <a:rPr kumimoji="0" lang="en-US" altLang="zh-CN" sz="2400" b="0"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a:t>
            </a:r>
            <a:r>
              <a:rPr kumimoji="0" lang="zh-CN" altLang="en-US" sz="2400" b="0"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a:t>
            </a:r>
            <a:endParaRPr kumimoji="0" lang="zh-CN" altLang="en-US" sz="2400" b="0"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sz="2400" b="0"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 </a:t>
            </a:r>
            <a:r>
              <a:rPr kumimoji="0" lang="en-US" altLang="zh-CN" sz="2400" b="0"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  </a:t>
            </a:r>
            <a:r>
              <a:rPr kumimoji="0" lang="zh-CN" altLang="en-US" sz="2400" b="0"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（三）发挥作用：“双城经济圈”、“乡村振兴”、“城市基层治理”、“青少年成长” </a:t>
            </a:r>
            <a:r>
              <a:rPr kumimoji="0" lang="zh-CN" altLang="en-US" sz="2400" b="1"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四大助力行动。</a:t>
            </a:r>
            <a:endParaRPr kumimoji="0" lang="zh-CN" altLang="en-US" sz="2400" b="1"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 </a:t>
            </a:r>
            <a:r>
              <a:rPr kumimoji="0" lang="en-US" altLang="zh-CN" sz="2400" b="1"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 </a:t>
            </a:r>
            <a:r>
              <a:rPr kumimoji="0" lang="zh-CN" altLang="en-US" sz="2400" b="0"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（四）信息化建设：</a:t>
            </a:r>
            <a:endParaRPr kumimoji="0" lang="en-US" altLang="zh-CN" sz="2400" b="0"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endParaRPr>
          </a:p>
          <a:p>
            <a:pPr marL="0" marR="0" lvl="0" indent="45720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0" i="0" u="none" strike="noStrike" kern="1200" cap="none" spc="0" normalizeH="0" baseline="0" noProof="0" dirty="0" smtClean="0">
                <a:ln>
                  <a:noFill/>
                </a:ln>
                <a:solidFill>
                  <a:schemeClr val="tx1"/>
                </a:solidFill>
                <a:effectLst/>
                <a:uLnTx/>
                <a:uFillTx/>
                <a:latin typeface="华文新魏" panose="02010800040101010101" charset="-122"/>
                <a:ea typeface="华文新魏" panose="02010800040101010101" charset="-122"/>
                <a:cs typeface="华文新魏" panose="02010800040101010101" charset="-122"/>
              </a:rPr>
              <a:t>信息化平台建设和应用。</a:t>
            </a:r>
            <a:endParaRPr kumimoji="0" lang="zh-CN" altLang="en-US" sz="2400" b="0" i="0" u="none" strike="noStrike" kern="1200" cap="none" spc="0" normalizeH="0" baseline="0" noProof="0" dirty="0">
              <a:ln>
                <a:noFill/>
              </a:ln>
              <a:solidFill>
                <a:schemeClr val="tx1"/>
              </a:solidFill>
              <a:effectLst/>
              <a:uLnTx/>
              <a:uFillTx/>
              <a:latin typeface="华文新魏" panose="02010800040101010101" charset="-122"/>
              <a:ea typeface="华文新魏" panose="02010800040101010101" charset="-122"/>
              <a:cs typeface="华文新魏" panose="02010800040101010101" charset="-122"/>
            </a:endParaRPr>
          </a:p>
        </p:txBody>
      </p:sp>
      <p:grpSp>
        <p:nvGrpSpPr>
          <p:cNvPr id="16392" name="Group 28"/>
          <p:cNvGrpSpPr/>
          <p:nvPr/>
        </p:nvGrpSpPr>
        <p:grpSpPr>
          <a:xfrm>
            <a:off x="611188" y="1700213"/>
            <a:ext cx="935037" cy="431800"/>
            <a:chOff x="249" y="1071"/>
            <a:chExt cx="698" cy="688"/>
          </a:xfrm>
        </p:grpSpPr>
        <p:sp>
          <p:nvSpPr>
            <p:cNvPr id="16395" name="AutoShape 29"/>
            <p:cNvSpPr/>
            <p:nvPr/>
          </p:nvSpPr>
          <p:spPr>
            <a:xfrm>
              <a:off x="266" y="1078"/>
              <a:ext cx="681" cy="681"/>
            </a:xfrm>
            <a:prstGeom prst="homePlate">
              <a:avLst>
                <a:gd name="adj" fmla="val 25000"/>
              </a:avLst>
            </a:prstGeom>
            <a:solidFill>
              <a:srgbClr val="333300"/>
            </a:solidFill>
            <a:ln w="9525">
              <a:noFill/>
            </a:ln>
          </p:spPr>
          <p:txBody>
            <a:bodyPr wrap="none" anchor="ctr" anchorCtr="0"/>
            <a:p>
              <a:pPr eaLnBrk="1" hangingPunct="1"/>
              <a:endParaRPr lang="zh-CN" altLang="en-US" dirty="0">
                <a:latin typeface="Arial" panose="020B0604020202020204" pitchFamily="34" charset="0"/>
              </a:endParaRPr>
            </a:p>
          </p:txBody>
        </p:sp>
        <p:sp>
          <p:nvSpPr>
            <p:cNvPr id="16396" name="AutoShape 30"/>
            <p:cNvSpPr/>
            <p:nvPr/>
          </p:nvSpPr>
          <p:spPr>
            <a:xfrm>
              <a:off x="249" y="1071"/>
              <a:ext cx="681" cy="681"/>
            </a:xfrm>
            <a:prstGeom prst="homePlate">
              <a:avLst>
                <a:gd name="adj" fmla="val 25000"/>
              </a:avLst>
            </a:prstGeom>
            <a:solidFill>
              <a:srgbClr val="99CC00"/>
            </a:solidFill>
            <a:ln w="9525">
              <a:noFill/>
            </a:ln>
          </p:spPr>
          <p:txBody>
            <a:bodyPr wrap="none" anchor="ctr" anchorCtr="0"/>
            <a:p>
              <a:pPr eaLnBrk="1" hangingPunct="1"/>
              <a:endParaRPr lang="zh-CN" altLang="en-US" dirty="0">
                <a:latin typeface="Arial" panose="020B0604020202020204" pitchFamily="34" charset="0"/>
              </a:endParaRPr>
            </a:p>
          </p:txBody>
        </p:sp>
      </p:grpSp>
      <p:sp>
        <p:nvSpPr>
          <p:cNvPr id="16393" name="Line 25"/>
          <p:cNvSpPr/>
          <p:nvPr/>
        </p:nvSpPr>
        <p:spPr>
          <a:xfrm>
            <a:off x="0" y="1052513"/>
            <a:ext cx="4787900" cy="0"/>
          </a:xfrm>
          <a:prstGeom prst="line">
            <a:avLst/>
          </a:prstGeom>
          <a:ln w="6350" cap="flat" cmpd="sng">
            <a:solidFill>
              <a:schemeClr val="tx1"/>
            </a:solidFill>
            <a:prstDash val="solid"/>
            <a:headEnd type="none" w="med" len="med"/>
            <a:tailEnd type="none" w="med" len="med"/>
          </a:ln>
        </p:spPr>
      </p:sp>
      <p:sp>
        <p:nvSpPr>
          <p:cNvPr id="16394" name="Text Box 26"/>
          <p:cNvSpPr txBox="1"/>
          <p:nvPr/>
        </p:nvSpPr>
        <p:spPr>
          <a:xfrm>
            <a:off x="323850" y="549275"/>
            <a:ext cx="4133850" cy="523875"/>
          </a:xfrm>
          <a:prstGeom prst="rect">
            <a:avLst/>
          </a:prstGeom>
          <a:noFill/>
          <a:ln w="9525">
            <a:noFill/>
          </a:ln>
        </p:spPr>
        <p:txBody>
          <a:bodyPr wrap="none">
            <a:spAutoFit/>
          </a:bodyPr>
          <a:p>
            <a:pPr eaLnBrk="1" hangingPunct="1"/>
            <a:r>
              <a:rPr lang="zh-CN" altLang="en-US" sz="2800" b="1" dirty="0">
                <a:latin typeface="Arial" panose="020B0604020202020204" pitchFamily="34" charset="0"/>
                <a:ea typeface="华文楷体" panose="02010600040101010101" pitchFamily="2" charset="-122"/>
              </a:rPr>
              <a:t>老干部工作转型发展思考</a:t>
            </a:r>
            <a:endParaRPr lang="en-US" altLang="zh-CN" sz="2800" b="1" dirty="0">
              <a:latin typeface="Arial" panose="020B0604020202020204" pitchFamily="34" charset="0"/>
              <a:ea typeface="华文楷体" panose="0201060004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Text Box 2"/>
          <p:cNvSpPr txBox="1"/>
          <p:nvPr/>
        </p:nvSpPr>
        <p:spPr>
          <a:xfrm>
            <a:off x="0" y="1268413"/>
            <a:ext cx="9144000" cy="5589587"/>
          </a:xfrm>
          <a:prstGeom prst="rect">
            <a:avLst/>
          </a:prstGeom>
          <a:solidFill>
            <a:srgbClr val="FFCC99">
              <a:alpha val="39999"/>
            </a:srgbClr>
          </a:solidFill>
          <a:ln w="9525">
            <a:noFill/>
          </a:ln>
        </p:spPr>
        <p:txBody>
          <a:bodyPr/>
          <a:p>
            <a:pPr eaLnBrk="1" hangingPunct="1">
              <a:spcBef>
                <a:spcPct val="50000"/>
              </a:spcBef>
            </a:pPr>
            <a:endParaRPr lang="zh-CN" altLang="en-US" dirty="0">
              <a:latin typeface="Arial" panose="020B0604020202020204" pitchFamily="34" charset="0"/>
            </a:endParaRPr>
          </a:p>
        </p:txBody>
      </p:sp>
      <p:graphicFrame>
        <p:nvGraphicFramePr>
          <p:cNvPr id="17411" name="Object 3"/>
          <p:cNvGraphicFramePr>
            <a:graphicFrameLocks noChangeAspect="1"/>
          </p:cNvGraphicFramePr>
          <p:nvPr>
            <p:ph sz="quarter" idx="4294967295"/>
          </p:nvPr>
        </p:nvGraphicFramePr>
        <p:xfrm>
          <a:off x="0" y="0"/>
          <a:ext cx="9144000" cy="1268413"/>
        </p:xfrm>
        <a:graphic>
          <a:graphicData uri="http://schemas.openxmlformats.org/presentationml/2006/ole">
            <mc:AlternateContent xmlns:mc="http://schemas.openxmlformats.org/markup-compatibility/2006">
              <mc:Choice xmlns:v="urn:schemas-microsoft-com:vml" Requires="v">
                <p:oleObj spid="_x0000_s3089" name="" r:id="rId1" imgW="9144000" imgH="1571625" progId="Photoshop.Image.12">
                  <p:embed/>
                </p:oleObj>
              </mc:Choice>
              <mc:Fallback>
                <p:oleObj name="" r:id="rId1" imgW="9144000" imgH="1571625" progId="Photoshop.Image.12">
                  <p:embed/>
                  <p:pic>
                    <p:nvPicPr>
                      <p:cNvPr id="0" name="图片 3088"/>
                      <p:cNvPicPr/>
                      <p:nvPr/>
                    </p:nvPicPr>
                    <p:blipFill>
                      <a:blip r:embed="rId2"/>
                      <a:srcRect/>
                      <a:stretch>
                        <a:fillRect/>
                      </a:stretch>
                    </p:blipFill>
                    <p:spPr>
                      <a:xfrm>
                        <a:off x="0" y="0"/>
                        <a:ext cx="9144000" cy="1268413"/>
                      </a:xfrm>
                      <a:prstGeom prst="rect">
                        <a:avLst/>
                      </a:prstGeom>
                      <a:noFill/>
                      <a:ln w="38100">
                        <a:miter/>
                      </a:ln>
                    </p:spPr>
                  </p:pic>
                </p:oleObj>
              </mc:Fallback>
            </mc:AlternateContent>
          </a:graphicData>
        </a:graphic>
      </p:graphicFrame>
      <p:sp>
        <p:nvSpPr>
          <p:cNvPr id="17412" name="Text Box 6"/>
          <p:cNvSpPr txBox="1"/>
          <p:nvPr/>
        </p:nvSpPr>
        <p:spPr>
          <a:xfrm>
            <a:off x="900113" y="1916113"/>
            <a:ext cx="7416800" cy="4032250"/>
          </a:xfrm>
          <a:prstGeom prst="rect">
            <a:avLst/>
          </a:prstGeom>
          <a:solidFill>
            <a:srgbClr val="FFFF00">
              <a:alpha val="10196"/>
            </a:srgbClr>
          </a:solidFill>
          <a:ln w="9525">
            <a:noFill/>
          </a:ln>
        </p:spPr>
        <p:txBody>
          <a:bodyPr/>
          <a:p>
            <a:pPr eaLnBrk="1" hangingPunct="1">
              <a:spcBef>
                <a:spcPct val="50000"/>
              </a:spcBef>
            </a:pPr>
            <a:endParaRPr lang="zh-CN" altLang="en-US" dirty="0">
              <a:latin typeface="Arial" panose="020B0604020202020204" pitchFamily="34" charset="0"/>
            </a:endParaRPr>
          </a:p>
        </p:txBody>
      </p:sp>
      <p:grpSp>
        <p:nvGrpSpPr>
          <p:cNvPr id="17413" name="Group 17"/>
          <p:cNvGrpSpPr/>
          <p:nvPr/>
        </p:nvGrpSpPr>
        <p:grpSpPr>
          <a:xfrm>
            <a:off x="2771775" y="2852738"/>
            <a:ext cx="4975225" cy="1687512"/>
            <a:chOff x="1837" y="1752"/>
            <a:chExt cx="3134" cy="1063"/>
          </a:xfrm>
        </p:grpSpPr>
        <p:sp>
          <p:nvSpPr>
            <p:cNvPr id="17416" name="Text Box 16"/>
            <p:cNvSpPr txBox="1"/>
            <p:nvPr/>
          </p:nvSpPr>
          <p:spPr>
            <a:xfrm>
              <a:off x="1874" y="1797"/>
              <a:ext cx="3097" cy="1018"/>
            </a:xfrm>
            <a:prstGeom prst="rect">
              <a:avLst/>
            </a:prstGeom>
            <a:noFill/>
            <a:ln w="9525">
              <a:noFill/>
            </a:ln>
          </p:spPr>
          <p:txBody>
            <a:bodyPr>
              <a:spAutoFit/>
            </a:bodyPr>
            <a:p>
              <a:pPr eaLnBrk="1" hangingPunct="1"/>
              <a:r>
                <a:rPr lang="zh-CN" altLang="en-US" sz="10000" dirty="0">
                  <a:latin typeface="方正魏碑简体" panose="02010601030101010101" pitchFamily="2" charset="-122"/>
                  <a:ea typeface="方正魏碑简体" panose="02010601030101010101" pitchFamily="2" charset="-122"/>
                </a:rPr>
                <a:t>谢 谢！</a:t>
              </a:r>
              <a:endParaRPr lang="zh-CN" altLang="en-US" sz="10000" dirty="0">
                <a:latin typeface="方正魏碑简体" panose="02010601030101010101" pitchFamily="2" charset="-122"/>
                <a:ea typeface="方正魏碑简体" panose="02010601030101010101" pitchFamily="2" charset="-122"/>
              </a:endParaRPr>
            </a:p>
          </p:txBody>
        </p:sp>
        <p:sp>
          <p:nvSpPr>
            <p:cNvPr id="17417" name="Text Box 13"/>
            <p:cNvSpPr txBox="1"/>
            <p:nvPr/>
          </p:nvSpPr>
          <p:spPr>
            <a:xfrm>
              <a:off x="1837" y="1752"/>
              <a:ext cx="3097" cy="1018"/>
            </a:xfrm>
            <a:prstGeom prst="rect">
              <a:avLst/>
            </a:prstGeom>
            <a:noFill/>
            <a:ln w="9525">
              <a:noFill/>
            </a:ln>
          </p:spPr>
          <p:txBody>
            <a:bodyPr>
              <a:spAutoFit/>
            </a:bodyPr>
            <a:p>
              <a:pPr eaLnBrk="1" hangingPunct="1"/>
              <a:r>
                <a:rPr lang="zh-CN" altLang="en-US" sz="10000" dirty="0">
                  <a:solidFill>
                    <a:srgbClr val="FF9933"/>
                  </a:solidFill>
                  <a:latin typeface="方正魏碑简体" panose="02010601030101010101" pitchFamily="2" charset="-122"/>
                  <a:ea typeface="方正魏碑简体" panose="02010601030101010101" pitchFamily="2" charset="-122"/>
                </a:rPr>
                <a:t>谢 谢！</a:t>
              </a:r>
              <a:endParaRPr lang="zh-CN" altLang="en-US" sz="10000" dirty="0">
                <a:solidFill>
                  <a:srgbClr val="FF9933"/>
                </a:solidFill>
                <a:latin typeface="方正魏碑简体" panose="02010601030101010101" pitchFamily="2" charset="-122"/>
                <a:ea typeface="方正魏碑简体" panose="02010601030101010101" pitchFamily="2" charset="-122"/>
              </a:endParaRPr>
            </a:p>
          </p:txBody>
        </p:sp>
      </p:grpSp>
      <p:sp>
        <p:nvSpPr>
          <p:cNvPr id="17414" name="Line 25"/>
          <p:cNvSpPr/>
          <p:nvPr/>
        </p:nvSpPr>
        <p:spPr>
          <a:xfrm>
            <a:off x="0" y="1052513"/>
            <a:ext cx="4787900" cy="0"/>
          </a:xfrm>
          <a:prstGeom prst="line">
            <a:avLst/>
          </a:prstGeom>
          <a:ln w="6350" cap="flat" cmpd="sng">
            <a:solidFill>
              <a:schemeClr val="tx1"/>
            </a:solidFill>
            <a:prstDash val="solid"/>
            <a:headEnd type="none" w="med" len="med"/>
            <a:tailEnd type="none" w="med" len="med"/>
          </a:ln>
        </p:spPr>
      </p:sp>
      <p:sp>
        <p:nvSpPr>
          <p:cNvPr id="17415" name="Text Box 26"/>
          <p:cNvSpPr txBox="1"/>
          <p:nvPr/>
        </p:nvSpPr>
        <p:spPr>
          <a:xfrm>
            <a:off x="323850" y="549275"/>
            <a:ext cx="4133850" cy="523875"/>
          </a:xfrm>
          <a:prstGeom prst="rect">
            <a:avLst/>
          </a:prstGeom>
          <a:noFill/>
          <a:ln w="9525">
            <a:noFill/>
          </a:ln>
        </p:spPr>
        <p:txBody>
          <a:bodyPr wrap="none">
            <a:spAutoFit/>
          </a:bodyPr>
          <a:p>
            <a:pPr eaLnBrk="1" hangingPunct="1"/>
            <a:r>
              <a:rPr lang="zh-CN" altLang="en-US" sz="2800" b="1" dirty="0">
                <a:latin typeface="Arial" panose="020B0604020202020204" pitchFamily="34" charset="0"/>
                <a:ea typeface="华文楷体" panose="02010600040101010101" pitchFamily="2" charset="-122"/>
              </a:rPr>
              <a:t>老干部工作转型发展思考</a:t>
            </a:r>
            <a:endParaRPr lang="en-US" altLang="zh-CN" sz="2800" b="1" dirty="0">
              <a:latin typeface="Arial" panose="020B0604020202020204" pitchFamily="34" charset="0"/>
              <a:ea typeface="华文楷体" panose="0201060004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Text Box 15"/>
          <p:cNvSpPr txBox="1"/>
          <p:nvPr/>
        </p:nvSpPr>
        <p:spPr>
          <a:xfrm>
            <a:off x="0" y="1268413"/>
            <a:ext cx="9144000" cy="5589587"/>
          </a:xfrm>
          <a:prstGeom prst="rect">
            <a:avLst/>
          </a:prstGeom>
          <a:solidFill>
            <a:srgbClr val="FFCC99">
              <a:alpha val="39999"/>
            </a:srgbClr>
          </a:solidFill>
          <a:ln w="9525">
            <a:noFill/>
          </a:ln>
        </p:spPr>
        <p:txBody>
          <a:bodyPr/>
          <a:p>
            <a:pPr eaLnBrk="1" hangingPunct="1">
              <a:spcBef>
                <a:spcPct val="50000"/>
              </a:spcBef>
            </a:pPr>
            <a:endParaRPr lang="zh-CN" altLang="en-US" dirty="0">
              <a:latin typeface="Arial" panose="020B0604020202020204" pitchFamily="34" charset="0"/>
            </a:endParaRPr>
          </a:p>
        </p:txBody>
      </p:sp>
      <p:graphicFrame>
        <p:nvGraphicFramePr>
          <p:cNvPr id="4099" name="Object 7"/>
          <p:cNvGraphicFramePr>
            <a:graphicFrameLocks noChangeAspect="1"/>
          </p:cNvGraphicFramePr>
          <p:nvPr>
            <p:ph sz="quarter" idx="2"/>
          </p:nvPr>
        </p:nvGraphicFramePr>
        <p:xfrm>
          <a:off x="0" y="0"/>
          <a:ext cx="9144000" cy="1268413"/>
        </p:xfrm>
        <a:graphic>
          <a:graphicData uri="http://schemas.openxmlformats.org/presentationml/2006/ole">
            <mc:AlternateContent xmlns:mc="http://schemas.openxmlformats.org/markup-compatibility/2006">
              <mc:Choice xmlns:v="urn:schemas-microsoft-com:vml" Requires="v">
                <p:oleObj spid="_x0000_s3076" name="" r:id="rId1" imgW="9144000" imgH="1571625" progId="Photoshop.Image.12">
                  <p:embed/>
                </p:oleObj>
              </mc:Choice>
              <mc:Fallback>
                <p:oleObj name="" r:id="rId1" imgW="9144000" imgH="1571625" progId="Photoshop.Image.12">
                  <p:embed/>
                  <p:pic>
                    <p:nvPicPr>
                      <p:cNvPr id="0" name="图片 3075"/>
                      <p:cNvPicPr/>
                      <p:nvPr/>
                    </p:nvPicPr>
                    <p:blipFill>
                      <a:blip r:embed="rId2"/>
                      <a:srcRect/>
                      <a:stretch>
                        <a:fillRect/>
                      </a:stretch>
                    </p:blipFill>
                    <p:spPr>
                      <a:xfrm>
                        <a:off x="0" y="0"/>
                        <a:ext cx="9144000" cy="1268413"/>
                      </a:xfrm>
                      <a:prstGeom prst="rect">
                        <a:avLst/>
                      </a:prstGeom>
                      <a:noFill/>
                      <a:ln w="38100">
                        <a:miter/>
                      </a:ln>
                    </p:spPr>
                  </p:pic>
                </p:oleObj>
              </mc:Fallback>
            </mc:AlternateContent>
          </a:graphicData>
        </a:graphic>
      </p:graphicFrame>
      <p:sp>
        <p:nvSpPr>
          <p:cNvPr id="4100" name="Text Box 16"/>
          <p:cNvSpPr txBox="1"/>
          <p:nvPr/>
        </p:nvSpPr>
        <p:spPr>
          <a:xfrm>
            <a:off x="755650" y="1844675"/>
            <a:ext cx="7777163" cy="1150938"/>
          </a:xfrm>
          <a:prstGeom prst="rect">
            <a:avLst/>
          </a:prstGeom>
          <a:solidFill>
            <a:schemeClr val="bg1"/>
          </a:solidFill>
          <a:ln w="9525">
            <a:noFill/>
          </a:ln>
        </p:spPr>
        <p:txBody>
          <a:bodyPr/>
          <a:p>
            <a:pPr eaLnBrk="1" hangingPunct="1">
              <a:spcBef>
                <a:spcPct val="50000"/>
              </a:spcBef>
            </a:pPr>
            <a:endParaRPr lang="zh-CN" altLang="en-US" dirty="0">
              <a:latin typeface="Arial" panose="020B0604020202020204" pitchFamily="34" charset="0"/>
            </a:endParaRPr>
          </a:p>
        </p:txBody>
      </p:sp>
      <p:sp>
        <p:nvSpPr>
          <p:cNvPr id="4101" name="Text Box 27"/>
          <p:cNvSpPr txBox="1"/>
          <p:nvPr/>
        </p:nvSpPr>
        <p:spPr>
          <a:xfrm>
            <a:off x="755650" y="3284538"/>
            <a:ext cx="7777163" cy="1150937"/>
          </a:xfrm>
          <a:prstGeom prst="rect">
            <a:avLst/>
          </a:prstGeom>
          <a:solidFill>
            <a:schemeClr val="bg1"/>
          </a:solidFill>
          <a:ln w="9525">
            <a:noFill/>
          </a:ln>
        </p:spPr>
        <p:txBody>
          <a:bodyPr/>
          <a:p>
            <a:pPr eaLnBrk="1" hangingPunct="1">
              <a:spcBef>
                <a:spcPct val="50000"/>
              </a:spcBef>
            </a:pPr>
            <a:endParaRPr lang="zh-CN" altLang="en-US" dirty="0">
              <a:latin typeface="Arial" panose="020B0604020202020204" pitchFamily="34" charset="0"/>
            </a:endParaRPr>
          </a:p>
        </p:txBody>
      </p:sp>
      <p:sp>
        <p:nvSpPr>
          <p:cNvPr id="4102" name="Text Box 31"/>
          <p:cNvSpPr txBox="1"/>
          <p:nvPr/>
        </p:nvSpPr>
        <p:spPr>
          <a:xfrm>
            <a:off x="736600" y="4802188"/>
            <a:ext cx="7777163" cy="1150937"/>
          </a:xfrm>
          <a:prstGeom prst="rect">
            <a:avLst/>
          </a:prstGeom>
          <a:solidFill>
            <a:schemeClr val="bg1"/>
          </a:solidFill>
          <a:ln w="9525">
            <a:noFill/>
          </a:ln>
        </p:spPr>
        <p:txBody>
          <a:bodyPr/>
          <a:p>
            <a:pPr eaLnBrk="1" hangingPunct="1">
              <a:spcBef>
                <a:spcPct val="50000"/>
              </a:spcBef>
            </a:pPr>
            <a:endParaRPr lang="zh-CN" altLang="en-US" dirty="0">
              <a:latin typeface="Arial" panose="020B0604020202020204" pitchFamily="34" charset="0"/>
            </a:endParaRPr>
          </a:p>
        </p:txBody>
      </p:sp>
      <p:grpSp>
        <p:nvGrpSpPr>
          <p:cNvPr id="4103" name="Group 30"/>
          <p:cNvGrpSpPr/>
          <p:nvPr/>
        </p:nvGrpSpPr>
        <p:grpSpPr>
          <a:xfrm>
            <a:off x="755650" y="1844675"/>
            <a:ext cx="1081088" cy="1152525"/>
            <a:chOff x="249" y="1071"/>
            <a:chExt cx="698" cy="688"/>
          </a:xfrm>
        </p:grpSpPr>
        <p:sp>
          <p:nvSpPr>
            <p:cNvPr id="4113" name="AutoShape 29"/>
            <p:cNvSpPr/>
            <p:nvPr/>
          </p:nvSpPr>
          <p:spPr>
            <a:xfrm>
              <a:off x="266" y="1078"/>
              <a:ext cx="681" cy="681"/>
            </a:xfrm>
            <a:prstGeom prst="homePlate">
              <a:avLst>
                <a:gd name="adj" fmla="val 25000"/>
              </a:avLst>
            </a:prstGeom>
            <a:solidFill>
              <a:srgbClr val="333300"/>
            </a:solidFill>
            <a:ln w="9525">
              <a:noFill/>
            </a:ln>
          </p:spPr>
          <p:txBody>
            <a:bodyPr wrap="none" anchor="ctr" anchorCtr="0"/>
            <a:p>
              <a:pPr eaLnBrk="1" hangingPunct="1"/>
              <a:endParaRPr lang="zh-CN" altLang="en-US" dirty="0">
                <a:latin typeface="Arial" panose="020B0604020202020204" pitchFamily="34" charset="0"/>
              </a:endParaRPr>
            </a:p>
          </p:txBody>
        </p:sp>
        <p:sp>
          <p:nvSpPr>
            <p:cNvPr id="4114" name="AutoShape 28"/>
            <p:cNvSpPr/>
            <p:nvPr/>
          </p:nvSpPr>
          <p:spPr>
            <a:xfrm>
              <a:off x="249" y="1071"/>
              <a:ext cx="681" cy="681"/>
            </a:xfrm>
            <a:prstGeom prst="homePlate">
              <a:avLst>
                <a:gd name="adj" fmla="val 25000"/>
              </a:avLst>
            </a:prstGeom>
            <a:solidFill>
              <a:srgbClr val="99CC00"/>
            </a:solidFill>
            <a:ln w="9525">
              <a:noFill/>
            </a:ln>
          </p:spPr>
          <p:txBody>
            <a:bodyPr wrap="none" anchor="ctr" anchorCtr="0"/>
            <a:p>
              <a:pPr eaLnBrk="1" hangingPunct="1"/>
              <a:endParaRPr lang="zh-CN" altLang="en-US" dirty="0">
                <a:latin typeface="Arial" panose="020B0604020202020204" pitchFamily="34" charset="0"/>
              </a:endParaRPr>
            </a:p>
          </p:txBody>
        </p:sp>
      </p:grpSp>
      <p:grpSp>
        <p:nvGrpSpPr>
          <p:cNvPr id="4104" name="Group 32"/>
          <p:cNvGrpSpPr/>
          <p:nvPr/>
        </p:nvGrpSpPr>
        <p:grpSpPr>
          <a:xfrm>
            <a:off x="755650" y="3284538"/>
            <a:ext cx="1081088" cy="1152525"/>
            <a:chOff x="249" y="1071"/>
            <a:chExt cx="698" cy="688"/>
          </a:xfrm>
        </p:grpSpPr>
        <p:sp>
          <p:nvSpPr>
            <p:cNvPr id="4111" name="AutoShape 33"/>
            <p:cNvSpPr/>
            <p:nvPr/>
          </p:nvSpPr>
          <p:spPr>
            <a:xfrm>
              <a:off x="266" y="1078"/>
              <a:ext cx="681" cy="681"/>
            </a:xfrm>
            <a:prstGeom prst="homePlate">
              <a:avLst>
                <a:gd name="adj" fmla="val 25000"/>
              </a:avLst>
            </a:prstGeom>
            <a:solidFill>
              <a:srgbClr val="333300"/>
            </a:solidFill>
            <a:ln w="9525">
              <a:noFill/>
            </a:ln>
          </p:spPr>
          <p:txBody>
            <a:bodyPr wrap="none" anchor="ctr" anchorCtr="0"/>
            <a:p>
              <a:pPr eaLnBrk="1" hangingPunct="1"/>
              <a:endParaRPr lang="zh-CN" altLang="en-US" dirty="0">
                <a:latin typeface="Arial" panose="020B0604020202020204" pitchFamily="34" charset="0"/>
              </a:endParaRPr>
            </a:p>
          </p:txBody>
        </p:sp>
        <p:sp>
          <p:nvSpPr>
            <p:cNvPr id="4112" name="AutoShape 34"/>
            <p:cNvSpPr/>
            <p:nvPr/>
          </p:nvSpPr>
          <p:spPr>
            <a:xfrm>
              <a:off x="249" y="1071"/>
              <a:ext cx="681" cy="681"/>
            </a:xfrm>
            <a:prstGeom prst="homePlate">
              <a:avLst>
                <a:gd name="adj" fmla="val 25000"/>
              </a:avLst>
            </a:prstGeom>
            <a:solidFill>
              <a:srgbClr val="993366"/>
            </a:solidFill>
            <a:ln w="9525">
              <a:noFill/>
            </a:ln>
          </p:spPr>
          <p:txBody>
            <a:bodyPr wrap="none" anchor="ctr" anchorCtr="0"/>
            <a:p>
              <a:pPr eaLnBrk="1" hangingPunct="1"/>
              <a:endParaRPr lang="zh-CN" altLang="en-US" dirty="0">
                <a:latin typeface="Arial" panose="020B0604020202020204" pitchFamily="34" charset="0"/>
              </a:endParaRPr>
            </a:p>
          </p:txBody>
        </p:sp>
      </p:grpSp>
      <p:grpSp>
        <p:nvGrpSpPr>
          <p:cNvPr id="4105" name="Group 35"/>
          <p:cNvGrpSpPr/>
          <p:nvPr/>
        </p:nvGrpSpPr>
        <p:grpSpPr>
          <a:xfrm>
            <a:off x="684213" y="4797425"/>
            <a:ext cx="1081087" cy="1152525"/>
            <a:chOff x="249" y="1071"/>
            <a:chExt cx="698" cy="688"/>
          </a:xfrm>
        </p:grpSpPr>
        <p:sp>
          <p:nvSpPr>
            <p:cNvPr id="4109" name="AutoShape 36"/>
            <p:cNvSpPr/>
            <p:nvPr/>
          </p:nvSpPr>
          <p:spPr>
            <a:xfrm>
              <a:off x="266" y="1078"/>
              <a:ext cx="681" cy="681"/>
            </a:xfrm>
            <a:prstGeom prst="homePlate">
              <a:avLst>
                <a:gd name="adj" fmla="val 25000"/>
              </a:avLst>
            </a:prstGeom>
            <a:solidFill>
              <a:srgbClr val="333300"/>
            </a:solidFill>
            <a:ln w="9525">
              <a:noFill/>
            </a:ln>
          </p:spPr>
          <p:txBody>
            <a:bodyPr wrap="none" anchor="ctr" anchorCtr="0"/>
            <a:p>
              <a:pPr eaLnBrk="1" hangingPunct="1"/>
              <a:endParaRPr lang="zh-CN" altLang="en-US" dirty="0">
                <a:latin typeface="Arial" panose="020B0604020202020204" pitchFamily="34" charset="0"/>
              </a:endParaRPr>
            </a:p>
          </p:txBody>
        </p:sp>
        <p:sp>
          <p:nvSpPr>
            <p:cNvPr id="4110" name="AutoShape 37"/>
            <p:cNvSpPr/>
            <p:nvPr/>
          </p:nvSpPr>
          <p:spPr>
            <a:xfrm>
              <a:off x="249" y="1071"/>
              <a:ext cx="681" cy="681"/>
            </a:xfrm>
            <a:prstGeom prst="homePlate">
              <a:avLst>
                <a:gd name="adj" fmla="val 25000"/>
              </a:avLst>
            </a:prstGeom>
            <a:solidFill>
              <a:srgbClr val="008000"/>
            </a:solidFill>
            <a:ln w="9525">
              <a:noFill/>
            </a:ln>
          </p:spPr>
          <p:txBody>
            <a:bodyPr wrap="none" anchor="ctr" anchorCtr="0"/>
            <a:p>
              <a:pPr eaLnBrk="1" hangingPunct="1"/>
              <a:endParaRPr lang="zh-CN" altLang="en-US" dirty="0">
                <a:latin typeface="Arial" panose="020B0604020202020204" pitchFamily="34" charset="0"/>
              </a:endParaRPr>
            </a:p>
          </p:txBody>
        </p:sp>
      </p:grpSp>
      <p:sp>
        <p:nvSpPr>
          <p:cNvPr id="4106" name="Rectangle 39"/>
          <p:cNvSpPr/>
          <p:nvPr/>
        </p:nvSpPr>
        <p:spPr>
          <a:xfrm>
            <a:off x="2124075" y="1916113"/>
            <a:ext cx="5886450" cy="3938270"/>
          </a:xfrm>
          <a:prstGeom prst="rect">
            <a:avLst/>
          </a:prstGeom>
          <a:noFill/>
          <a:ln w="9525">
            <a:noFill/>
          </a:ln>
        </p:spPr>
        <p:txBody>
          <a:bodyPr>
            <a:spAutoFit/>
          </a:bodyPr>
          <a:p>
            <a:pPr eaLnBrk="1" hangingPunct="1">
              <a:lnSpc>
                <a:spcPct val="120000"/>
              </a:lnSpc>
            </a:pPr>
            <a:r>
              <a:rPr lang="zh-CN" altLang="en-US" sz="2500" dirty="0">
                <a:latin typeface="Arial" panose="020B0604020202020204" pitchFamily="34" charset="0"/>
              </a:rPr>
              <a:t>       </a:t>
            </a:r>
            <a:r>
              <a:rPr lang="zh-CN" altLang="en-US" sz="2500" dirty="0">
                <a:latin typeface="华文新魏" panose="02010800040101010101" charset="-122"/>
                <a:ea typeface="华文新魏" panose="02010800040101010101" charset="-122"/>
                <a:cs typeface="华文新魏" panose="02010800040101010101" charset="-122"/>
              </a:rPr>
              <a:t>老干部工作转型是党的建设、国家和社会发展的现实需要和发展的必然。</a:t>
            </a:r>
            <a:endParaRPr lang="zh-CN" altLang="en-US" sz="2500" dirty="0">
              <a:latin typeface="华文新魏" panose="02010800040101010101" charset="-122"/>
              <a:ea typeface="华文新魏" panose="02010800040101010101" charset="-122"/>
              <a:cs typeface="华文新魏" panose="02010800040101010101" charset="-122"/>
            </a:endParaRPr>
          </a:p>
          <a:p>
            <a:pPr eaLnBrk="1" hangingPunct="1">
              <a:lnSpc>
                <a:spcPct val="120000"/>
              </a:lnSpc>
              <a:spcBef>
                <a:spcPct val="130000"/>
              </a:spcBef>
            </a:pPr>
            <a:r>
              <a:rPr lang="zh-CN" altLang="en-US" sz="2500" dirty="0">
                <a:latin typeface="华文新魏" panose="02010800040101010101" charset="-122"/>
                <a:ea typeface="华文新魏" panose="02010800040101010101" charset="-122"/>
                <a:cs typeface="华文新魏" panose="02010800040101010101" charset="-122"/>
              </a:rPr>
              <a:t>       老干部工作转型是体制机制的转型、职能的转型、管理服务方式的转型。</a:t>
            </a:r>
            <a:endParaRPr lang="zh-CN" altLang="en-US" sz="2500" dirty="0">
              <a:latin typeface="华文新魏" panose="02010800040101010101" charset="-122"/>
              <a:ea typeface="华文新魏" panose="02010800040101010101" charset="-122"/>
              <a:cs typeface="华文新魏" panose="02010800040101010101" charset="-122"/>
            </a:endParaRPr>
          </a:p>
          <a:p>
            <a:pPr eaLnBrk="1" hangingPunct="1">
              <a:lnSpc>
                <a:spcPct val="120000"/>
              </a:lnSpc>
              <a:spcBef>
                <a:spcPct val="150000"/>
              </a:spcBef>
            </a:pPr>
            <a:r>
              <a:rPr lang="zh-CN" altLang="en-US" sz="2500" dirty="0">
                <a:latin typeface="华文新魏" panose="02010800040101010101" charset="-122"/>
                <a:ea typeface="华文新魏" panose="02010800040101010101" charset="-122"/>
                <a:cs typeface="华文新魏" panose="02010800040101010101" charset="-122"/>
              </a:rPr>
              <a:t>       老干部工作转型面临思想观念的碰撞、体制内外的碰撞、不同群体利益的碰撞。</a:t>
            </a:r>
            <a:endParaRPr lang="zh-CN" altLang="en-US" sz="2500" dirty="0">
              <a:latin typeface="华文新魏" panose="02010800040101010101" charset="-122"/>
              <a:ea typeface="华文新魏" panose="02010800040101010101" charset="-122"/>
              <a:cs typeface="华文新魏" panose="02010800040101010101" charset="-122"/>
            </a:endParaRPr>
          </a:p>
        </p:txBody>
      </p:sp>
      <p:sp>
        <p:nvSpPr>
          <p:cNvPr id="4107" name="Line 25"/>
          <p:cNvSpPr/>
          <p:nvPr/>
        </p:nvSpPr>
        <p:spPr>
          <a:xfrm>
            <a:off x="0" y="1052513"/>
            <a:ext cx="4787900" cy="0"/>
          </a:xfrm>
          <a:prstGeom prst="line">
            <a:avLst/>
          </a:prstGeom>
          <a:ln w="6350" cap="flat" cmpd="sng">
            <a:solidFill>
              <a:schemeClr val="tx1"/>
            </a:solidFill>
            <a:prstDash val="solid"/>
            <a:headEnd type="none" w="med" len="med"/>
            <a:tailEnd type="none" w="med" len="med"/>
          </a:ln>
        </p:spPr>
      </p:sp>
      <p:sp>
        <p:nvSpPr>
          <p:cNvPr id="4108" name="Text Box 26"/>
          <p:cNvSpPr txBox="1"/>
          <p:nvPr/>
        </p:nvSpPr>
        <p:spPr>
          <a:xfrm>
            <a:off x="323850" y="549275"/>
            <a:ext cx="4133850" cy="523875"/>
          </a:xfrm>
          <a:prstGeom prst="rect">
            <a:avLst/>
          </a:prstGeom>
          <a:noFill/>
          <a:ln w="9525">
            <a:noFill/>
          </a:ln>
        </p:spPr>
        <p:txBody>
          <a:bodyPr wrap="none">
            <a:spAutoFit/>
          </a:bodyPr>
          <a:p>
            <a:pPr eaLnBrk="1" hangingPunct="1"/>
            <a:r>
              <a:rPr lang="zh-CN" altLang="en-US" sz="2800" b="1" dirty="0">
                <a:latin typeface="Arial" panose="020B0604020202020204" pitchFamily="34" charset="0"/>
                <a:ea typeface="华文楷体" panose="02010600040101010101" pitchFamily="2" charset="-122"/>
              </a:rPr>
              <a:t>老干部工作转型发展思考</a:t>
            </a:r>
            <a:endParaRPr lang="en-US" altLang="zh-CN" sz="2800" b="1" dirty="0">
              <a:latin typeface="Arial" panose="020B0604020202020204" pitchFamily="34" charset="0"/>
              <a:ea typeface="华文楷体" panose="0201060004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Text Box 4"/>
          <p:cNvSpPr txBox="1"/>
          <p:nvPr/>
        </p:nvSpPr>
        <p:spPr>
          <a:xfrm>
            <a:off x="0" y="1268413"/>
            <a:ext cx="9144000" cy="5589587"/>
          </a:xfrm>
          <a:prstGeom prst="rect">
            <a:avLst/>
          </a:prstGeom>
          <a:solidFill>
            <a:srgbClr val="FFCC99">
              <a:alpha val="39999"/>
            </a:srgbClr>
          </a:solidFill>
          <a:ln w="9525">
            <a:noFill/>
          </a:ln>
        </p:spPr>
        <p:txBody>
          <a:bodyPr/>
          <a:p>
            <a:pPr eaLnBrk="1" hangingPunct="1">
              <a:spcBef>
                <a:spcPct val="50000"/>
              </a:spcBef>
            </a:pPr>
            <a:endParaRPr lang="zh-CN" altLang="en-US" dirty="0">
              <a:latin typeface="Arial" panose="020B0604020202020204" pitchFamily="34" charset="0"/>
            </a:endParaRPr>
          </a:p>
        </p:txBody>
      </p:sp>
      <p:graphicFrame>
        <p:nvGraphicFramePr>
          <p:cNvPr id="5123" name="Object 5"/>
          <p:cNvGraphicFramePr>
            <a:graphicFrameLocks noChangeAspect="1"/>
          </p:cNvGraphicFramePr>
          <p:nvPr/>
        </p:nvGraphicFramePr>
        <p:xfrm>
          <a:off x="0" y="0"/>
          <a:ext cx="9144000" cy="1268413"/>
        </p:xfrm>
        <a:graphic>
          <a:graphicData uri="http://schemas.openxmlformats.org/presentationml/2006/ole">
            <mc:AlternateContent xmlns:mc="http://schemas.openxmlformats.org/markup-compatibility/2006">
              <mc:Choice xmlns:v="urn:schemas-microsoft-com:vml" Requires="v">
                <p:oleObj spid="_x0000_s3077" name="" r:id="rId1" imgW="9144000" imgH="1571625" progId="Photoshop.Image.12">
                  <p:embed/>
                </p:oleObj>
              </mc:Choice>
              <mc:Fallback>
                <p:oleObj name="" r:id="rId1" imgW="9144000" imgH="1571625" progId="Photoshop.Image.12">
                  <p:embed/>
                  <p:pic>
                    <p:nvPicPr>
                      <p:cNvPr id="0" name="图片 3076"/>
                      <p:cNvPicPr/>
                      <p:nvPr/>
                    </p:nvPicPr>
                    <p:blipFill>
                      <a:blip r:embed="rId2"/>
                      <a:stretch>
                        <a:fillRect/>
                      </a:stretch>
                    </p:blipFill>
                    <p:spPr>
                      <a:xfrm>
                        <a:off x="0" y="0"/>
                        <a:ext cx="9144000" cy="1268413"/>
                      </a:xfrm>
                      <a:prstGeom prst="rect">
                        <a:avLst/>
                      </a:prstGeom>
                      <a:noFill/>
                      <a:ln w="38100">
                        <a:noFill/>
                        <a:miter/>
                      </a:ln>
                    </p:spPr>
                  </p:pic>
                </p:oleObj>
              </mc:Fallback>
            </mc:AlternateContent>
          </a:graphicData>
        </a:graphic>
      </p:graphicFrame>
      <p:sp>
        <p:nvSpPr>
          <p:cNvPr id="5124" name="Text Box 11"/>
          <p:cNvSpPr txBox="1"/>
          <p:nvPr/>
        </p:nvSpPr>
        <p:spPr>
          <a:xfrm>
            <a:off x="611188" y="2420938"/>
            <a:ext cx="7993062" cy="3959225"/>
          </a:xfrm>
          <a:prstGeom prst="rect">
            <a:avLst/>
          </a:prstGeom>
          <a:solidFill>
            <a:srgbClr val="CCCC00">
              <a:alpha val="30196"/>
            </a:srgbClr>
          </a:solidFill>
          <a:ln w="9525">
            <a:noFill/>
          </a:ln>
        </p:spPr>
        <p:txBody>
          <a:bodyPr/>
          <a:p>
            <a:pPr eaLnBrk="1" hangingPunct="1">
              <a:spcBef>
                <a:spcPct val="50000"/>
              </a:spcBef>
            </a:pPr>
            <a:endParaRPr lang="zh-CN" altLang="en-US" dirty="0">
              <a:latin typeface="Arial" panose="020B0604020202020204" pitchFamily="34" charset="0"/>
            </a:endParaRPr>
          </a:p>
        </p:txBody>
      </p:sp>
      <p:sp>
        <p:nvSpPr>
          <p:cNvPr id="5125" name="Text Box 10"/>
          <p:cNvSpPr txBox="1"/>
          <p:nvPr/>
        </p:nvSpPr>
        <p:spPr>
          <a:xfrm>
            <a:off x="611188" y="1700213"/>
            <a:ext cx="7993062" cy="433387"/>
          </a:xfrm>
          <a:prstGeom prst="rect">
            <a:avLst/>
          </a:prstGeom>
          <a:solidFill>
            <a:srgbClr val="CCCC00">
              <a:alpha val="30196"/>
            </a:srgbClr>
          </a:solidFill>
          <a:ln w="9525">
            <a:noFill/>
          </a:ln>
        </p:spPr>
        <p:txBody>
          <a:bodyPr/>
          <a:p>
            <a:pPr eaLnBrk="1" hangingPunct="1">
              <a:spcBef>
                <a:spcPct val="50000"/>
              </a:spcBef>
            </a:pPr>
            <a:endParaRPr lang="zh-CN" altLang="en-US" dirty="0">
              <a:latin typeface="Arial" panose="020B0604020202020204" pitchFamily="34" charset="0"/>
            </a:endParaRPr>
          </a:p>
        </p:txBody>
      </p:sp>
      <p:grpSp>
        <p:nvGrpSpPr>
          <p:cNvPr id="5126" name="Group 15"/>
          <p:cNvGrpSpPr/>
          <p:nvPr/>
        </p:nvGrpSpPr>
        <p:grpSpPr>
          <a:xfrm>
            <a:off x="611188" y="1700213"/>
            <a:ext cx="936625" cy="433387"/>
            <a:chOff x="249" y="1071"/>
            <a:chExt cx="698" cy="688"/>
          </a:xfrm>
        </p:grpSpPr>
        <p:sp>
          <p:nvSpPr>
            <p:cNvPr id="5130" name="AutoShape 16"/>
            <p:cNvSpPr/>
            <p:nvPr/>
          </p:nvSpPr>
          <p:spPr>
            <a:xfrm>
              <a:off x="266" y="1078"/>
              <a:ext cx="681" cy="681"/>
            </a:xfrm>
            <a:prstGeom prst="homePlate">
              <a:avLst>
                <a:gd name="adj" fmla="val 25000"/>
              </a:avLst>
            </a:prstGeom>
            <a:solidFill>
              <a:srgbClr val="333300"/>
            </a:solidFill>
            <a:ln w="9525">
              <a:noFill/>
            </a:ln>
          </p:spPr>
          <p:txBody>
            <a:bodyPr wrap="none" anchor="ctr" anchorCtr="0"/>
            <a:p>
              <a:pPr eaLnBrk="1" hangingPunct="1"/>
              <a:endParaRPr lang="zh-CN" altLang="en-US" dirty="0">
                <a:latin typeface="Arial" panose="020B0604020202020204" pitchFamily="34" charset="0"/>
              </a:endParaRPr>
            </a:p>
          </p:txBody>
        </p:sp>
        <p:sp>
          <p:nvSpPr>
            <p:cNvPr id="5131" name="AutoShape 17"/>
            <p:cNvSpPr/>
            <p:nvPr/>
          </p:nvSpPr>
          <p:spPr>
            <a:xfrm>
              <a:off x="249" y="1071"/>
              <a:ext cx="681" cy="681"/>
            </a:xfrm>
            <a:prstGeom prst="homePlate">
              <a:avLst>
                <a:gd name="adj" fmla="val 25000"/>
              </a:avLst>
            </a:prstGeom>
            <a:solidFill>
              <a:srgbClr val="008000"/>
            </a:solidFill>
            <a:ln w="9525">
              <a:noFill/>
            </a:ln>
          </p:spPr>
          <p:txBody>
            <a:bodyPr wrap="none" anchor="ctr" anchorCtr="0"/>
            <a:p>
              <a:pPr eaLnBrk="1" hangingPunct="1"/>
              <a:endParaRPr lang="zh-CN" altLang="en-US" dirty="0">
                <a:latin typeface="Arial" panose="020B0604020202020204" pitchFamily="34" charset="0"/>
              </a:endParaRPr>
            </a:p>
          </p:txBody>
        </p:sp>
      </p:grpSp>
      <p:sp>
        <p:nvSpPr>
          <p:cNvPr id="5127" name="Text Box 9"/>
          <p:cNvSpPr txBox="1"/>
          <p:nvPr/>
        </p:nvSpPr>
        <p:spPr>
          <a:xfrm>
            <a:off x="900430" y="1649730"/>
            <a:ext cx="7487920" cy="5257800"/>
          </a:xfrm>
          <a:prstGeom prst="rect">
            <a:avLst/>
          </a:prstGeom>
          <a:noFill/>
          <a:ln w="9525">
            <a:noFill/>
          </a:ln>
        </p:spPr>
        <p:txBody>
          <a:bodyPr>
            <a:noAutofit/>
          </a:bodyPr>
          <a:p>
            <a:pPr eaLnBrk="1" hangingPunct="1">
              <a:lnSpc>
                <a:spcPct val="110000"/>
              </a:lnSpc>
            </a:pPr>
            <a:r>
              <a:rPr lang="zh-CN" altLang="en-US" sz="2500" b="1" dirty="0">
                <a:latin typeface="宋体" panose="02010600030101010101" pitchFamily="2" charset="-122"/>
              </a:rPr>
              <a:t>     </a:t>
            </a:r>
            <a:r>
              <a:rPr lang="zh-CN" altLang="en-US" sz="2500" b="1" dirty="0">
                <a:latin typeface="方正楷体简体" panose="02010601030101010101" charset="-122"/>
                <a:ea typeface="方正楷体简体" panose="02010601030101010101" charset="-122"/>
                <a:cs typeface="方正楷体简体" panose="02010601030101010101" charset="-122"/>
              </a:rPr>
              <a:t>一、转型的关键性问题</a:t>
            </a:r>
            <a:endParaRPr lang="zh-CN" altLang="en-US" sz="2500" b="1" dirty="0">
              <a:latin typeface="方正楷体简体" panose="02010601030101010101" charset="-122"/>
              <a:ea typeface="方正楷体简体" panose="02010601030101010101" charset="-122"/>
              <a:cs typeface="方正楷体简体" panose="02010601030101010101" charset="-122"/>
            </a:endParaRPr>
          </a:p>
          <a:p>
            <a:pPr eaLnBrk="1" hangingPunct="1">
              <a:spcBef>
                <a:spcPct val="120000"/>
              </a:spcBef>
            </a:pPr>
            <a:r>
              <a:rPr lang="zh-CN" altLang="en-US" sz="2500" b="1" dirty="0">
                <a:latin typeface="方正楷体简体" panose="02010601030101010101" charset="-122"/>
                <a:ea typeface="方正楷体简体" panose="02010601030101010101" charset="-122"/>
                <a:cs typeface="方正楷体简体" panose="02010601030101010101" charset="-122"/>
              </a:rPr>
              <a:t>    （一）老干部工作转型必须兼顾老干部</a:t>
            </a:r>
            <a:r>
              <a:rPr lang="zh-CN" altLang="en-US" sz="2500" b="1" dirty="0">
                <a:solidFill>
                  <a:schemeClr val="tx1"/>
                </a:solidFill>
                <a:latin typeface="方正楷体简体" panose="02010601030101010101" charset="-122"/>
                <a:ea typeface="方正楷体简体" panose="02010601030101010101" charset="-122"/>
                <a:cs typeface="方正楷体简体" panose="02010601030101010101" charset="-122"/>
              </a:rPr>
              <a:t>政治属性</a:t>
            </a:r>
            <a:endParaRPr lang="zh-CN" altLang="en-US" sz="2500" b="1" dirty="0">
              <a:solidFill>
                <a:schemeClr val="tx1"/>
              </a:solidFill>
              <a:latin typeface="方正楷体简体" panose="02010601030101010101" charset="-122"/>
              <a:ea typeface="方正楷体简体" panose="02010601030101010101" charset="-122"/>
              <a:cs typeface="方正楷体简体" panose="02010601030101010101" charset="-122"/>
            </a:endParaRPr>
          </a:p>
          <a:p>
            <a:pPr eaLnBrk="1" hangingPunct="1"/>
            <a:r>
              <a:rPr lang="zh-CN" altLang="en-US" sz="2500" b="1" dirty="0">
                <a:solidFill>
                  <a:schemeClr val="tx1"/>
                </a:solidFill>
                <a:latin typeface="方正楷体简体" panose="02010601030101010101" charset="-122"/>
                <a:ea typeface="方正楷体简体" panose="02010601030101010101" charset="-122"/>
                <a:cs typeface="方正楷体简体" panose="02010601030101010101" charset="-122"/>
              </a:rPr>
              <a:t>和社会属性。</a:t>
            </a:r>
            <a:endParaRPr lang="zh-CN" altLang="en-US" sz="2500" b="1" dirty="0">
              <a:solidFill>
                <a:schemeClr val="tx1"/>
              </a:solidFill>
              <a:latin typeface="方正楷体简体" panose="02010601030101010101" charset="-122"/>
              <a:ea typeface="方正楷体简体" panose="02010601030101010101" charset="-122"/>
              <a:cs typeface="方正楷体简体" panose="02010601030101010101" charset="-122"/>
            </a:endParaRPr>
          </a:p>
          <a:p>
            <a:pPr eaLnBrk="1" hangingPunct="1">
              <a:lnSpc>
                <a:spcPct val="110000"/>
              </a:lnSpc>
            </a:pPr>
            <a:r>
              <a:rPr lang="zh-CN" altLang="en-US" sz="2500" dirty="0">
                <a:latin typeface="宋体" panose="02010600030101010101" pitchFamily="2" charset="-122"/>
              </a:rPr>
              <a:t>    </a:t>
            </a:r>
            <a:r>
              <a:rPr lang="zh-CN" altLang="en-US" sz="2500" dirty="0">
                <a:latin typeface="华文新魏" panose="02010800040101010101" charset="-122"/>
                <a:ea typeface="华文新魏" panose="02010800040101010101" charset="-122"/>
              </a:rPr>
              <a:t>老干部作为我党的宝贵财富和重要执政基础，其政治属性决定无论何时何地，对他们的政治要求、政治管理、政治教育都不能放松，只能加强。党管干部的基本原则决不能改变。老干部工作转型决不是放弃掉老干部特殊的政治属性，将老干部全部推给社会。而是在兼顾老干部社会属性的同时，不断强化他们的政治属性。</a:t>
            </a:r>
            <a:endParaRPr lang="zh-CN" altLang="en-US" sz="2500" dirty="0">
              <a:latin typeface="华文新魏" panose="02010800040101010101" charset="-122"/>
              <a:ea typeface="华文新魏" panose="02010800040101010101" charset="-122"/>
            </a:endParaRPr>
          </a:p>
          <a:p>
            <a:pPr eaLnBrk="1" hangingPunct="1">
              <a:lnSpc>
                <a:spcPct val="110000"/>
              </a:lnSpc>
              <a:spcBef>
                <a:spcPct val="50000"/>
              </a:spcBef>
            </a:pPr>
            <a:endParaRPr lang="zh-CN" altLang="en-US" sz="2500" dirty="0">
              <a:latin typeface="华文新魏" panose="02010800040101010101" charset="-122"/>
              <a:ea typeface="华文新魏" panose="02010800040101010101" charset="-122"/>
            </a:endParaRPr>
          </a:p>
        </p:txBody>
      </p:sp>
      <p:sp>
        <p:nvSpPr>
          <p:cNvPr id="5128" name="Line 25"/>
          <p:cNvSpPr/>
          <p:nvPr/>
        </p:nvSpPr>
        <p:spPr>
          <a:xfrm>
            <a:off x="0" y="1052513"/>
            <a:ext cx="4787900" cy="0"/>
          </a:xfrm>
          <a:prstGeom prst="line">
            <a:avLst/>
          </a:prstGeom>
          <a:ln w="6350" cap="flat" cmpd="sng">
            <a:solidFill>
              <a:schemeClr val="tx1"/>
            </a:solidFill>
            <a:prstDash val="solid"/>
            <a:headEnd type="none" w="med" len="med"/>
            <a:tailEnd type="none" w="med" len="med"/>
          </a:ln>
        </p:spPr>
      </p:sp>
      <p:sp>
        <p:nvSpPr>
          <p:cNvPr id="5129" name="Text Box 26"/>
          <p:cNvSpPr txBox="1"/>
          <p:nvPr/>
        </p:nvSpPr>
        <p:spPr>
          <a:xfrm>
            <a:off x="323850" y="549275"/>
            <a:ext cx="4133850" cy="523875"/>
          </a:xfrm>
          <a:prstGeom prst="rect">
            <a:avLst/>
          </a:prstGeom>
          <a:noFill/>
          <a:ln w="9525">
            <a:noFill/>
          </a:ln>
        </p:spPr>
        <p:txBody>
          <a:bodyPr wrap="none">
            <a:spAutoFit/>
          </a:bodyPr>
          <a:p>
            <a:pPr eaLnBrk="1" hangingPunct="1"/>
            <a:r>
              <a:rPr lang="zh-CN" altLang="en-US" sz="2800" b="1" dirty="0">
                <a:latin typeface="Arial" panose="020B0604020202020204" pitchFamily="34" charset="0"/>
                <a:ea typeface="华文楷体" panose="02010600040101010101" pitchFamily="2" charset="-122"/>
              </a:rPr>
              <a:t>老干部工作转型发展思考</a:t>
            </a:r>
            <a:endParaRPr lang="en-US" altLang="zh-CN" sz="2800" b="1" dirty="0">
              <a:latin typeface="Arial" panose="020B0604020202020204" pitchFamily="34" charset="0"/>
              <a:ea typeface="华文楷体" panose="0201060004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Text Box 4"/>
          <p:cNvSpPr txBox="1"/>
          <p:nvPr/>
        </p:nvSpPr>
        <p:spPr>
          <a:xfrm>
            <a:off x="0" y="1268413"/>
            <a:ext cx="9144000" cy="5589587"/>
          </a:xfrm>
          <a:prstGeom prst="rect">
            <a:avLst/>
          </a:prstGeom>
          <a:solidFill>
            <a:srgbClr val="FFCC99">
              <a:alpha val="39999"/>
            </a:srgbClr>
          </a:solidFill>
          <a:ln w="9525">
            <a:noFill/>
          </a:ln>
        </p:spPr>
        <p:txBody>
          <a:bodyPr/>
          <a:p>
            <a:pPr eaLnBrk="1" hangingPunct="1">
              <a:spcBef>
                <a:spcPct val="50000"/>
              </a:spcBef>
            </a:pPr>
            <a:endParaRPr lang="zh-CN" altLang="en-US" dirty="0">
              <a:latin typeface="Arial" panose="020B0604020202020204" pitchFamily="34" charset="0"/>
            </a:endParaRPr>
          </a:p>
        </p:txBody>
      </p:sp>
      <p:graphicFrame>
        <p:nvGraphicFramePr>
          <p:cNvPr id="6147" name="Object 5"/>
          <p:cNvGraphicFramePr>
            <a:graphicFrameLocks noChangeAspect="1"/>
          </p:cNvGraphicFramePr>
          <p:nvPr/>
        </p:nvGraphicFramePr>
        <p:xfrm>
          <a:off x="0" y="0"/>
          <a:ext cx="9144000" cy="1268413"/>
        </p:xfrm>
        <a:graphic>
          <a:graphicData uri="http://schemas.openxmlformats.org/presentationml/2006/ole">
            <mc:AlternateContent xmlns:mc="http://schemas.openxmlformats.org/markup-compatibility/2006">
              <mc:Choice xmlns:v="urn:schemas-microsoft-com:vml" Requires="v">
                <p:oleObj spid="_x0000_s3079" name="" r:id="rId1" imgW="9144000" imgH="1571625" progId="Photoshop.Image.12">
                  <p:embed/>
                </p:oleObj>
              </mc:Choice>
              <mc:Fallback>
                <p:oleObj name="" r:id="rId1" imgW="9144000" imgH="1571625" progId="Photoshop.Image.12">
                  <p:embed/>
                  <p:pic>
                    <p:nvPicPr>
                      <p:cNvPr id="0" name="图片 3078"/>
                      <p:cNvPicPr/>
                      <p:nvPr/>
                    </p:nvPicPr>
                    <p:blipFill>
                      <a:blip r:embed="rId2"/>
                      <a:stretch>
                        <a:fillRect/>
                      </a:stretch>
                    </p:blipFill>
                    <p:spPr>
                      <a:xfrm>
                        <a:off x="0" y="0"/>
                        <a:ext cx="9144000" cy="1268413"/>
                      </a:xfrm>
                      <a:prstGeom prst="rect">
                        <a:avLst/>
                      </a:prstGeom>
                      <a:noFill/>
                      <a:ln w="38100">
                        <a:noFill/>
                        <a:miter/>
                      </a:ln>
                    </p:spPr>
                  </p:pic>
                </p:oleObj>
              </mc:Fallback>
            </mc:AlternateContent>
          </a:graphicData>
        </a:graphic>
      </p:graphicFrame>
      <p:sp>
        <p:nvSpPr>
          <p:cNvPr id="6148" name="Text Box 12"/>
          <p:cNvSpPr txBox="1"/>
          <p:nvPr/>
        </p:nvSpPr>
        <p:spPr>
          <a:xfrm>
            <a:off x="611188" y="1700213"/>
            <a:ext cx="7993062" cy="4610100"/>
          </a:xfrm>
          <a:prstGeom prst="rect">
            <a:avLst/>
          </a:prstGeom>
          <a:solidFill>
            <a:srgbClr val="D60093">
              <a:alpha val="14902"/>
            </a:srgbClr>
          </a:solidFill>
          <a:ln w="9525">
            <a:noFill/>
          </a:ln>
        </p:spPr>
        <p:txBody>
          <a:bodyPr/>
          <a:p>
            <a:pPr eaLnBrk="1" hangingPunct="1">
              <a:spcBef>
                <a:spcPct val="50000"/>
              </a:spcBef>
            </a:pPr>
            <a:endParaRPr lang="en-US" altLang="zh-CN" dirty="0">
              <a:latin typeface="Arial" panose="020B0604020202020204" pitchFamily="34" charset="0"/>
            </a:endParaRPr>
          </a:p>
        </p:txBody>
      </p:sp>
      <p:sp>
        <p:nvSpPr>
          <p:cNvPr id="6149" name="Rectangle 9"/>
          <p:cNvSpPr/>
          <p:nvPr/>
        </p:nvSpPr>
        <p:spPr>
          <a:xfrm>
            <a:off x="755650" y="1706563"/>
            <a:ext cx="7777163" cy="4227195"/>
          </a:xfrm>
          <a:prstGeom prst="rect">
            <a:avLst/>
          </a:prstGeom>
          <a:noFill/>
          <a:ln w="9525">
            <a:noFill/>
          </a:ln>
        </p:spPr>
        <p:txBody>
          <a:bodyPr>
            <a:spAutoFit/>
          </a:bodyPr>
          <a:p>
            <a:pPr eaLnBrk="1" hangingPunct="1"/>
            <a:r>
              <a:rPr lang="zh-CN" altLang="en-US" sz="2200" dirty="0">
                <a:latin typeface="宋体" panose="02010600030101010101" pitchFamily="2" charset="-122"/>
              </a:rPr>
              <a:t>    </a:t>
            </a:r>
            <a:r>
              <a:rPr lang="zh-CN" altLang="en-US" sz="2400" dirty="0">
                <a:latin typeface="华文新魏" panose="02010800040101010101" charset="-122"/>
                <a:ea typeface="华文新魏" panose="02010800040101010101" charset="-122"/>
                <a:cs typeface="华文新魏" panose="02010800040101010101" charset="-122"/>
              </a:rPr>
              <a:t>（二）老干部工作转型需要处理好的几大关系</a:t>
            </a:r>
            <a:endParaRPr lang="zh-CN" altLang="en-US" sz="2400" dirty="0">
              <a:latin typeface="华文新魏" panose="02010800040101010101" charset="-122"/>
              <a:ea typeface="华文新魏" panose="02010800040101010101" charset="-122"/>
              <a:cs typeface="华文新魏" panose="02010800040101010101" charset="-122"/>
            </a:endParaRPr>
          </a:p>
          <a:p>
            <a:pPr eaLnBrk="1" hangingPunct="1"/>
            <a:r>
              <a:rPr lang="zh-CN" altLang="en-US" sz="2400" dirty="0">
                <a:latin typeface="华文新魏" panose="02010800040101010101" charset="-122"/>
                <a:ea typeface="华文新魏" panose="02010800040101010101" charset="-122"/>
                <a:cs typeface="华文新魏" panose="02010800040101010101" charset="-122"/>
              </a:rPr>
              <a:t>    要实现老干部工作的平稳转型，必须综合各方面因素，统筹协调好各方面关系和利益。</a:t>
            </a:r>
            <a:endParaRPr lang="zh-CN" altLang="en-US" sz="2400" dirty="0">
              <a:latin typeface="华文新魏" panose="02010800040101010101" charset="-122"/>
              <a:ea typeface="华文新魏" panose="02010800040101010101" charset="-122"/>
              <a:cs typeface="华文新魏" panose="02010800040101010101" charset="-122"/>
            </a:endParaRPr>
          </a:p>
          <a:p>
            <a:pPr eaLnBrk="1" hangingPunct="1"/>
            <a:r>
              <a:rPr lang="zh-CN" altLang="en-US" sz="2400" dirty="0">
                <a:latin typeface="华文新魏" panose="02010800040101010101" charset="-122"/>
                <a:ea typeface="华文新魏" panose="02010800040101010101" charset="-122"/>
                <a:cs typeface="华文新魏" panose="02010800040101010101" charset="-122"/>
              </a:rPr>
              <a:t>　　1</a:t>
            </a:r>
            <a:r>
              <a:rPr lang="en-US" altLang="zh-CN" sz="2400" dirty="0">
                <a:latin typeface="华文新魏" panose="02010800040101010101" charset="-122"/>
                <a:ea typeface="华文新魏" panose="02010800040101010101" charset="-122"/>
                <a:cs typeface="华文新魏" panose="02010800040101010101" charset="-122"/>
              </a:rPr>
              <a:t>.</a:t>
            </a:r>
            <a:r>
              <a:rPr lang="zh-CN" altLang="en-US" sz="2400" dirty="0">
                <a:latin typeface="华文新魏" panose="02010800040101010101" charset="-122"/>
                <a:ea typeface="华文新魏" panose="02010800040101010101" charset="-122"/>
                <a:cs typeface="华文新魏" panose="02010800040101010101" charset="-122"/>
              </a:rPr>
              <a:t>老干部政治属性和社会属性的关系；</a:t>
            </a:r>
            <a:endParaRPr lang="zh-CN" altLang="en-US" sz="2400" dirty="0">
              <a:latin typeface="华文新魏" panose="02010800040101010101" charset="-122"/>
              <a:ea typeface="华文新魏" panose="02010800040101010101" charset="-122"/>
              <a:cs typeface="华文新魏" panose="02010800040101010101" charset="-122"/>
            </a:endParaRPr>
          </a:p>
          <a:p>
            <a:pPr eaLnBrk="1" hangingPunct="1">
              <a:lnSpc>
                <a:spcPct val="120000"/>
              </a:lnSpc>
            </a:pPr>
            <a:r>
              <a:rPr lang="zh-CN" altLang="en-US" sz="2400" dirty="0">
                <a:latin typeface="华文新魏" panose="02010800040101010101" charset="-122"/>
                <a:ea typeface="华文新魏" panose="02010800040101010101" charset="-122"/>
                <a:cs typeface="华文新魏" panose="02010800040101010101" charset="-122"/>
              </a:rPr>
              <a:t>　　2</a:t>
            </a:r>
            <a:r>
              <a:rPr lang="en-US" altLang="zh-CN" sz="2400" dirty="0">
                <a:latin typeface="华文新魏" panose="02010800040101010101" charset="-122"/>
                <a:ea typeface="华文新魏" panose="02010800040101010101" charset="-122"/>
                <a:cs typeface="华文新魏" panose="02010800040101010101" charset="-122"/>
              </a:rPr>
              <a:t>.</a:t>
            </a:r>
            <a:r>
              <a:rPr lang="zh-CN" altLang="en-US" sz="2400" dirty="0">
                <a:latin typeface="华文新魏" panose="02010800040101010101" charset="-122"/>
                <a:ea typeface="华文新魏" panose="02010800040101010101" charset="-122"/>
                <a:cs typeface="华文新魏" panose="02010800040101010101" charset="-122"/>
              </a:rPr>
              <a:t>老干部待遇的特殊性和社会公平性关系；</a:t>
            </a:r>
            <a:endParaRPr lang="zh-CN" altLang="en-US" sz="2400" dirty="0">
              <a:latin typeface="华文新魏" panose="02010800040101010101" charset="-122"/>
              <a:ea typeface="华文新魏" panose="02010800040101010101" charset="-122"/>
              <a:cs typeface="华文新魏" panose="02010800040101010101" charset="-122"/>
            </a:endParaRPr>
          </a:p>
          <a:p>
            <a:pPr eaLnBrk="1" hangingPunct="1">
              <a:lnSpc>
                <a:spcPct val="120000"/>
              </a:lnSpc>
            </a:pPr>
            <a:r>
              <a:rPr lang="zh-CN" altLang="en-US" sz="2400" dirty="0">
                <a:latin typeface="华文新魏" panose="02010800040101010101" charset="-122"/>
                <a:ea typeface="华文新魏" panose="02010800040101010101" charset="-122"/>
                <a:cs typeface="华文新魏" panose="02010800040101010101" charset="-122"/>
              </a:rPr>
              <a:t>　　3</a:t>
            </a:r>
            <a:r>
              <a:rPr lang="en-US" altLang="zh-CN" sz="2400" dirty="0">
                <a:latin typeface="华文新魏" panose="02010800040101010101" charset="-122"/>
                <a:ea typeface="华文新魏" panose="02010800040101010101" charset="-122"/>
                <a:cs typeface="华文新魏" panose="02010800040101010101" charset="-122"/>
              </a:rPr>
              <a:t>.</a:t>
            </a:r>
            <a:r>
              <a:rPr lang="zh-CN" altLang="en-US" sz="2400" dirty="0">
                <a:latin typeface="华文新魏" panose="02010800040101010101" charset="-122"/>
                <a:ea typeface="华文新魏" panose="02010800040101010101" charset="-122"/>
                <a:cs typeface="华文新魏" panose="02010800040101010101" charset="-122"/>
              </a:rPr>
              <a:t>老干部工作守正和创新的关系；</a:t>
            </a:r>
            <a:endParaRPr lang="zh-CN" altLang="en-US" sz="2400" dirty="0">
              <a:latin typeface="华文新魏" panose="02010800040101010101" charset="-122"/>
              <a:ea typeface="华文新魏" panose="02010800040101010101" charset="-122"/>
              <a:cs typeface="华文新魏" panose="02010800040101010101" charset="-122"/>
            </a:endParaRPr>
          </a:p>
          <a:p>
            <a:pPr eaLnBrk="1" hangingPunct="1">
              <a:lnSpc>
                <a:spcPct val="120000"/>
              </a:lnSpc>
            </a:pPr>
            <a:r>
              <a:rPr lang="zh-CN" altLang="en-US" sz="2400" dirty="0">
                <a:latin typeface="华文新魏" panose="02010800040101010101" charset="-122"/>
                <a:ea typeface="华文新魏" panose="02010800040101010101" charset="-122"/>
                <a:cs typeface="华文新魏" panose="02010800040101010101" charset="-122"/>
              </a:rPr>
              <a:t>　　4</a:t>
            </a:r>
            <a:r>
              <a:rPr lang="en-US" altLang="zh-CN" sz="2400" dirty="0">
                <a:latin typeface="华文新魏" panose="02010800040101010101" charset="-122"/>
                <a:ea typeface="华文新魏" panose="02010800040101010101" charset="-122"/>
                <a:cs typeface="华文新魏" panose="02010800040101010101" charset="-122"/>
              </a:rPr>
              <a:t>.</a:t>
            </a:r>
            <a:r>
              <a:rPr lang="zh-CN" altLang="en-US" sz="2400" dirty="0">
                <a:latin typeface="华文新魏" panose="02010800040101010101" charset="-122"/>
                <a:ea typeface="华文新魏" panose="02010800040101010101" charset="-122"/>
                <a:cs typeface="华文新魏" panose="02010800040101010101" charset="-122"/>
              </a:rPr>
              <a:t>老干部高需求和低保障水平的关系；</a:t>
            </a:r>
            <a:endParaRPr lang="zh-CN" altLang="en-US" sz="2400" dirty="0">
              <a:latin typeface="华文新魏" panose="02010800040101010101" charset="-122"/>
              <a:ea typeface="华文新魏" panose="02010800040101010101" charset="-122"/>
              <a:cs typeface="华文新魏" panose="02010800040101010101" charset="-122"/>
            </a:endParaRPr>
          </a:p>
          <a:p>
            <a:pPr eaLnBrk="1" hangingPunct="1">
              <a:lnSpc>
                <a:spcPct val="120000"/>
              </a:lnSpc>
            </a:pPr>
            <a:r>
              <a:rPr lang="zh-CN" altLang="en-US" sz="2400" dirty="0">
                <a:latin typeface="华文新魏" panose="02010800040101010101" charset="-122"/>
                <a:ea typeface="华文新魏" panose="02010800040101010101" charset="-122"/>
                <a:cs typeface="华文新魏" panose="02010800040101010101" charset="-122"/>
              </a:rPr>
              <a:t>　　5</a:t>
            </a:r>
            <a:r>
              <a:rPr lang="en-US" altLang="zh-CN" sz="2400" dirty="0">
                <a:latin typeface="华文新魏" panose="02010800040101010101" charset="-122"/>
                <a:ea typeface="华文新魏" panose="02010800040101010101" charset="-122"/>
                <a:cs typeface="华文新魏" panose="02010800040101010101" charset="-122"/>
              </a:rPr>
              <a:t>.</a:t>
            </a:r>
            <a:r>
              <a:rPr lang="zh-CN" altLang="en-US" sz="2400" dirty="0">
                <a:latin typeface="华文新魏" panose="02010800040101010101" charset="-122"/>
                <a:ea typeface="华文新魏" panose="02010800040101010101" charset="-122"/>
                <a:cs typeface="华文新魏" panose="02010800040101010101" charset="-122"/>
              </a:rPr>
              <a:t>老干部工作部门统包统揽和社会化管理服务的关系；</a:t>
            </a:r>
            <a:endParaRPr lang="zh-CN" altLang="en-US" sz="2400" dirty="0">
              <a:latin typeface="华文新魏" panose="02010800040101010101" charset="-122"/>
              <a:ea typeface="华文新魏" panose="02010800040101010101" charset="-122"/>
              <a:cs typeface="华文新魏" panose="02010800040101010101" charset="-122"/>
            </a:endParaRPr>
          </a:p>
          <a:p>
            <a:pPr eaLnBrk="1" hangingPunct="1">
              <a:lnSpc>
                <a:spcPct val="120000"/>
              </a:lnSpc>
            </a:pPr>
            <a:r>
              <a:rPr lang="zh-CN" altLang="en-US" sz="2400" dirty="0">
                <a:latin typeface="华文新魏" panose="02010800040101010101" charset="-122"/>
                <a:ea typeface="华文新魏" panose="02010800040101010101" charset="-122"/>
                <a:cs typeface="华文新魏" panose="02010800040101010101" charset="-122"/>
              </a:rPr>
              <a:t>　　6</a:t>
            </a:r>
            <a:r>
              <a:rPr lang="en-US" altLang="zh-CN" sz="2400" dirty="0">
                <a:latin typeface="华文新魏" panose="02010800040101010101" charset="-122"/>
                <a:ea typeface="华文新魏" panose="02010800040101010101" charset="-122"/>
                <a:cs typeface="华文新魏" panose="02010800040101010101" charset="-122"/>
              </a:rPr>
              <a:t>.</a:t>
            </a:r>
            <a:r>
              <a:rPr lang="zh-CN" altLang="en-US" sz="2400" dirty="0">
                <a:latin typeface="华文新魏" panose="02010800040101010101" charset="-122"/>
                <a:ea typeface="华文新魏" panose="02010800040101010101" charset="-122"/>
                <a:cs typeface="华文新魏" panose="02010800040101010101" charset="-122"/>
              </a:rPr>
              <a:t>老干部工作和老龄工作的关系；</a:t>
            </a:r>
            <a:endParaRPr lang="zh-CN" altLang="en-US" sz="2400" dirty="0">
              <a:latin typeface="华文新魏" panose="02010800040101010101" charset="-122"/>
              <a:ea typeface="华文新魏" panose="02010800040101010101" charset="-122"/>
              <a:cs typeface="华文新魏" panose="02010800040101010101" charset="-122"/>
            </a:endParaRPr>
          </a:p>
          <a:p>
            <a:pPr eaLnBrk="1" hangingPunct="1">
              <a:lnSpc>
                <a:spcPct val="120000"/>
              </a:lnSpc>
            </a:pPr>
            <a:r>
              <a:rPr lang="zh-CN" altLang="en-US" sz="2400" dirty="0">
                <a:latin typeface="华文新魏" panose="02010800040101010101" charset="-122"/>
                <a:ea typeface="华文新魏" panose="02010800040101010101" charset="-122"/>
                <a:cs typeface="华文新魏" panose="02010800040101010101" charset="-122"/>
              </a:rPr>
              <a:t>  </a:t>
            </a:r>
            <a:r>
              <a:rPr lang="en-US" altLang="zh-CN" sz="2400" dirty="0">
                <a:latin typeface="华文新魏" panose="02010800040101010101" charset="-122"/>
                <a:ea typeface="华文新魏" panose="02010800040101010101" charset="-122"/>
                <a:cs typeface="华文新魏" panose="02010800040101010101" charset="-122"/>
              </a:rPr>
              <a:t>    </a:t>
            </a:r>
            <a:r>
              <a:rPr lang="zh-CN" altLang="en-US" sz="2400" dirty="0">
                <a:latin typeface="华文新魏" panose="02010800040101010101" charset="-122"/>
                <a:ea typeface="华文新魏" panose="02010800040101010101" charset="-122"/>
                <a:cs typeface="华文新魏" panose="02010800040101010101" charset="-122"/>
              </a:rPr>
              <a:t>  7</a:t>
            </a:r>
            <a:r>
              <a:rPr lang="en-US" altLang="zh-CN" sz="2400" dirty="0">
                <a:latin typeface="华文新魏" panose="02010800040101010101" charset="-122"/>
                <a:ea typeface="华文新魏" panose="02010800040101010101" charset="-122"/>
                <a:cs typeface="华文新魏" panose="02010800040101010101" charset="-122"/>
              </a:rPr>
              <a:t>.</a:t>
            </a:r>
            <a:r>
              <a:rPr lang="zh-CN" altLang="en-US" sz="2400" dirty="0">
                <a:latin typeface="华文新魏" panose="02010800040101010101" charset="-122"/>
                <a:ea typeface="华文新魏" panose="02010800040101010101" charset="-122"/>
                <a:cs typeface="华文新魏" panose="02010800040101010101" charset="-122"/>
              </a:rPr>
              <a:t>政府职能、社会组织职能、市场职能的关系。</a:t>
            </a:r>
            <a:endParaRPr lang="zh-CN" altLang="en-US" sz="2400" dirty="0">
              <a:latin typeface="华文新魏" panose="02010800040101010101" charset="-122"/>
              <a:ea typeface="华文新魏" panose="02010800040101010101" charset="-122"/>
              <a:cs typeface="华文新魏" panose="02010800040101010101" charset="-122"/>
            </a:endParaRPr>
          </a:p>
        </p:txBody>
      </p:sp>
      <p:sp>
        <p:nvSpPr>
          <p:cNvPr id="6150" name="Line 25"/>
          <p:cNvSpPr/>
          <p:nvPr/>
        </p:nvSpPr>
        <p:spPr>
          <a:xfrm>
            <a:off x="0" y="1052513"/>
            <a:ext cx="4787900" cy="0"/>
          </a:xfrm>
          <a:prstGeom prst="line">
            <a:avLst/>
          </a:prstGeom>
          <a:ln w="6350" cap="flat" cmpd="sng">
            <a:solidFill>
              <a:schemeClr val="tx1"/>
            </a:solidFill>
            <a:prstDash val="solid"/>
            <a:headEnd type="none" w="med" len="med"/>
            <a:tailEnd type="none" w="med" len="med"/>
          </a:ln>
        </p:spPr>
      </p:sp>
      <p:sp>
        <p:nvSpPr>
          <p:cNvPr id="6151" name="Text Box 26"/>
          <p:cNvSpPr txBox="1"/>
          <p:nvPr/>
        </p:nvSpPr>
        <p:spPr>
          <a:xfrm>
            <a:off x="323850" y="549275"/>
            <a:ext cx="4133850" cy="523875"/>
          </a:xfrm>
          <a:prstGeom prst="rect">
            <a:avLst/>
          </a:prstGeom>
          <a:noFill/>
          <a:ln w="9525">
            <a:noFill/>
          </a:ln>
        </p:spPr>
        <p:txBody>
          <a:bodyPr wrap="none">
            <a:spAutoFit/>
          </a:bodyPr>
          <a:p>
            <a:pPr eaLnBrk="1" hangingPunct="1"/>
            <a:r>
              <a:rPr lang="zh-CN" altLang="en-US" sz="2800" b="1" dirty="0">
                <a:latin typeface="Arial" panose="020B0604020202020204" pitchFamily="34" charset="0"/>
                <a:ea typeface="华文楷体" panose="02010600040101010101" pitchFamily="2" charset="-122"/>
              </a:rPr>
              <a:t>老干部工作转型发展思考</a:t>
            </a:r>
            <a:endParaRPr lang="en-US" altLang="zh-CN" sz="2800" b="1" dirty="0">
              <a:latin typeface="Arial" panose="020B0604020202020204" pitchFamily="34" charset="0"/>
              <a:ea typeface="华文楷体" panose="0201060004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Text Box 2"/>
          <p:cNvSpPr txBox="1"/>
          <p:nvPr/>
        </p:nvSpPr>
        <p:spPr>
          <a:xfrm>
            <a:off x="0" y="1268413"/>
            <a:ext cx="9144000" cy="5589587"/>
          </a:xfrm>
          <a:prstGeom prst="rect">
            <a:avLst/>
          </a:prstGeom>
          <a:solidFill>
            <a:srgbClr val="FFCC99">
              <a:alpha val="39999"/>
            </a:srgbClr>
          </a:solidFill>
          <a:ln w="9525">
            <a:noFill/>
          </a:ln>
        </p:spPr>
        <p:txBody>
          <a:bodyPr/>
          <a:p>
            <a:pPr eaLnBrk="1" hangingPunct="1">
              <a:spcBef>
                <a:spcPct val="50000"/>
              </a:spcBef>
            </a:pPr>
            <a:endParaRPr lang="zh-CN" altLang="en-US" dirty="0">
              <a:latin typeface="Arial" panose="020B0604020202020204" pitchFamily="34" charset="0"/>
            </a:endParaRPr>
          </a:p>
        </p:txBody>
      </p:sp>
      <p:graphicFrame>
        <p:nvGraphicFramePr>
          <p:cNvPr id="7171" name="Object 3"/>
          <p:cNvGraphicFramePr>
            <a:graphicFrameLocks noChangeAspect="1"/>
          </p:cNvGraphicFramePr>
          <p:nvPr/>
        </p:nvGraphicFramePr>
        <p:xfrm>
          <a:off x="0" y="0"/>
          <a:ext cx="9144000" cy="1268413"/>
        </p:xfrm>
        <a:graphic>
          <a:graphicData uri="http://schemas.openxmlformats.org/presentationml/2006/ole">
            <mc:AlternateContent xmlns:mc="http://schemas.openxmlformats.org/markup-compatibility/2006">
              <mc:Choice xmlns:v="urn:schemas-microsoft-com:vml" Requires="v">
                <p:oleObj spid="_x0000_s3078" name="" r:id="rId1" imgW="9144000" imgH="1571625" progId="Photoshop.Image.12">
                  <p:embed/>
                </p:oleObj>
              </mc:Choice>
              <mc:Fallback>
                <p:oleObj name="" r:id="rId1" imgW="9144000" imgH="1571625" progId="Photoshop.Image.12">
                  <p:embed/>
                  <p:pic>
                    <p:nvPicPr>
                      <p:cNvPr id="0" name="图片 3077"/>
                      <p:cNvPicPr/>
                      <p:nvPr/>
                    </p:nvPicPr>
                    <p:blipFill>
                      <a:blip r:embed="rId2"/>
                      <a:stretch>
                        <a:fillRect/>
                      </a:stretch>
                    </p:blipFill>
                    <p:spPr>
                      <a:xfrm>
                        <a:off x="0" y="0"/>
                        <a:ext cx="9144000" cy="1268413"/>
                      </a:xfrm>
                      <a:prstGeom prst="rect">
                        <a:avLst/>
                      </a:prstGeom>
                      <a:noFill/>
                      <a:ln w="38100">
                        <a:noFill/>
                        <a:miter/>
                      </a:ln>
                    </p:spPr>
                  </p:pic>
                </p:oleObj>
              </mc:Fallback>
            </mc:AlternateContent>
          </a:graphicData>
        </a:graphic>
      </p:graphicFrame>
      <p:sp>
        <p:nvSpPr>
          <p:cNvPr id="7172" name="Text Box 8"/>
          <p:cNvSpPr txBox="1"/>
          <p:nvPr/>
        </p:nvSpPr>
        <p:spPr>
          <a:xfrm>
            <a:off x="611188" y="1628775"/>
            <a:ext cx="7993062" cy="4824413"/>
          </a:xfrm>
          <a:prstGeom prst="rect">
            <a:avLst/>
          </a:prstGeom>
          <a:solidFill>
            <a:srgbClr val="008000">
              <a:alpha val="20000"/>
            </a:srgbClr>
          </a:solidFill>
          <a:ln w="9525">
            <a:noFill/>
          </a:ln>
        </p:spPr>
        <p:txBody>
          <a:bodyPr/>
          <a:p>
            <a:pPr eaLnBrk="1" hangingPunct="1">
              <a:spcBef>
                <a:spcPct val="50000"/>
              </a:spcBef>
            </a:pPr>
            <a:endParaRPr lang="en-US" altLang="zh-CN" dirty="0">
              <a:latin typeface="Arial" panose="020B0604020202020204" pitchFamily="34" charset="0"/>
            </a:endParaRPr>
          </a:p>
        </p:txBody>
      </p:sp>
      <p:sp>
        <p:nvSpPr>
          <p:cNvPr id="7173" name="Rectangle 7"/>
          <p:cNvSpPr/>
          <p:nvPr/>
        </p:nvSpPr>
        <p:spPr>
          <a:xfrm>
            <a:off x="1331913" y="1631950"/>
            <a:ext cx="6534150" cy="3724275"/>
          </a:xfrm>
          <a:prstGeom prst="rect">
            <a:avLst/>
          </a:prstGeom>
          <a:noFill/>
          <a:ln w="9525">
            <a:noFill/>
          </a:ln>
        </p:spPr>
        <p:txBody>
          <a:bodyPr>
            <a:spAutoFit/>
          </a:bodyPr>
          <a:p>
            <a:pPr eaLnBrk="1" hangingPunct="1">
              <a:lnSpc>
                <a:spcPct val="120000"/>
              </a:lnSpc>
            </a:pPr>
            <a:r>
              <a:rPr lang="zh-CN" altLang="en-US" sz="2500" dirty="0">
                <a:latin typeface="宋体" panose="02010600030101010101" pitchFamily="2" charset="-122"/>
              </a:rPr>
              <a:t>（三）老干部工作转型的基本原则和策略</a:t>
            </a:r>
            <a:endParaRPr lang="zh-CN" altLang="en-US" sz="2500" dirty="0">
              <a:latin typeface="宋体" panose="02010600030101010101" pitchFamily="2" charset="-122"/>
            </a:endParaRPr>
          </a:p>
          <a:p>
            <a:pPr eaLnBrk="1" hangingPunct="1">
              <a:lnSpc>
                <a:spcPct val="120000"/>
              </a:lnSpc>
            </a:pPr>
            <a:r>
              <a:rPr lang="zh-CN" altLang="en-US" sz="2500" dirty="0">
                <a:latin typeface="宋体" panose="02010600030101010101" pitchFamily="2" charset="-122"/>
              </a:rPr>
              <a:t> 1</a:t>
            </a:r>
            <a:r>
              <a:rPr lang="en-US" altLang="zh-CN" sz="2500" dirty="0">
                <a:latin typeface="宋体" panose="02010600030101010101" pitchFamily="2" charset="-122"/>
              </a:rPr>
              <a:t>.</a:t>
            </a:r>
            <a:r>
              <a:rPr lang="zh-CN" altLang="en-US" sz="2500" dirty="0">
                <a:latin typeface="宋体" panose="02010600030101010101" pitchFamily="2" charset="-122"/>
              </a:rPr>
              <a:t>老干部工作转型的基本原则：</a:t>
            </a:r>
            <a:endParaRPr lang="en-US" altLang="zh-CN" sz="2500" dirty="0">
              <a:latin typeface="宋体" panose="02010600030101010101" pitchFamily="2" charset="-122"/>
            </a:endParaRPr>
          </a:p>
          <a:p>
            <a:pPr eaLnBrk="1" hangingPunct="1">
              <a:lnSpc>
                <a:spcPct val="120000"/>
              </a:lnSpc>
            </a:pPr>
            <a:r>
              <a:rPr lang="en-US" altLang="zh-CN" sz="2500" dirty="0">
                <a:latin typeface="宋体" panose="02010600030101010101" pitchFamily="2" charset="-122"/>
              </a:rPr>
              <a:t> </a:t>
            </a:r>
            <a:r>
              <a:rPr lang="zh-CN" altLang="en-US" sz="2500" dirty="0">
                <a:latin typeface="宋体" panose="02010600030101010101" pitchFamily="2" charset="-122"/>
              </a:rPr>
              <a:t>必须坚持党的领导和社会主义道路</a:t>
            </a:r>
            <a:endParaRPr lang="en-US" altLang="zh-CN" sz="2500" dirty="0">
              <a:latin typeface="宋体" panose="02010600030101010101" pitchFamily="2" charset="-122"/>
            </a:endParaRPr>
          </a:p>
          <a:p>
            <a:pPr eaLnBrk="1" hangingPunct="1">
              <a:lnSpc>
                <a:spcPct val="120000"/>
              </a:lnSpc>
            </a:pPr>
            <a:r>
              <a:rPr lang="en-US" altLang="zh-CN" sz="2500" dirty="0">
                <a:latin typeface="宋体" panose="02010600030101010101" pitchFamily="2" charset="-122"/>
              </a:rPr>
              <a:t> </a:t>
            </a:r>
            <a:r>
              <a:rPr lang="zh-CN" altLang="en-US" sz="2500" dirty="0">
                <a:latin typeface="宋体" panose="02010600030101010101" pitchFamily="2" charset="-122"/>
              </a:rPr>
              <a:t>必须坚持中国特色的社会主义发展方向</a:t>
            </a:r>
            <a:endParaRPr lang="en-US" altLang="zh-CN" sz="2500" dirty="0">
              <a:latin typeface="宋体" panose="02010600030101010101" pitchFamily="2" charset="-122"/>
            </a:endParaRPr>
          </a:p>
          <a:p>
            <a:pPr eaLnBrk="1" hangingPunct="1">
              <a:lnSpc>
                <a:spcPct val="120000"/>
              </a:lnSpc>
            </a:pPr>
            <a:r>
              <a:rPr lang="zh-CN" altLang="en-US" sz="2500" dirty="0">
                <a:latin typeface="宋体" panose="02010600030101010101" pitchFamily="2" charset="-122"/>
              </a:rPr>
              <a:t> 必须坚持以发挥老干部作用为价值取向</a:t>
            </a:r>
            <a:endParaRPr lang="en-US" altLang="zh-CN" sz="2500" dirty="0">
              <a:latin typeface="宋体" panose="02010600030101010101" pitchFamily="2" charset="-122"/>
            </a:endParaRPr>
          </a:p>
          <a:p>
            <a:pPr eaLnBrk="1" hangingPunct="1">
              <a:lnSpc>
                <a:spcPct val="120000"/>
              </a:lnSpc>
            </a:pPr>
            <a:r>
              <a:rPr lang="zh-CN" altLang="en-US" sz="2500" dirty="0">
                <a:latin typeface="宋体" panose="02010600030101010101" pitchFamily="2" charset="-122"/>
              </a:rPr>
              <a:t> 必须符合广大离退休干部的根本利益</a:t>
            </a:r>
            <a:endParaRPr lang="en-US" altLang="zh-CN" sz="2500" dirty="0">
              <a:latin typeface="宋体" panose="02010600030101010101" pitchFamily="2" charset="-122"/>
            </a:endParaRPr>
          </a:p>
          <a:p>
            <a:pPr eaLnBrk="1" hangingPunct="1">
              <a:lnSpc>
                <a:spcPct val="120000"/>
              </a:lnSpc>
            </a:pPr>
            <a:r>
              <a:rPr lang="en-US" altLang="zh-CN" sz="2500" dirty="0">
                <a:latin typeface="宋体" panose="02010600030101010101" pitchFamily="2" charset="-122"/>
              </a:rPr>
              <a:t> </a:t>
            </a:r>
            <a:r>
              <a:rPr lang="zh-CN" altLang="en-US" sz="2500" dirty="0">
                <a:latin typeface="宋体" panose="02010600030101010101" pitchFamily="2" charset="-122"/>
              </a:rPr>
              <a:t>必须坚持守正创新发展道路</a:t>
            </a:r>
            <a:endParaRPr lang="en-US" altLang="zh-CN" sz="2500" dirty="0">
              <a:latin typeface="宋体" panose="02010600030101010101" pitchFamily="2" charset="-122"/>
            </a:endParaRPr>
          </a:p>
          <a:p>
            <a:pPr eaLnBrk="1" hangingPunct="1">
              <a:lnSpc>
                <a:spcPct val="120000"/>
              </a:lnSpc>
            </a:pPr>
            <a:endParaRPr lang="en-US" altLang="zh-CN" sz="2500" dirty="0">
              <a:latin typeface="宋体" panose="02010600030101010101" pitchFamily="2" charset="-122"/>
            </a:endParaRPr>
          </a:p>
        </p:txBody>
      </p:sp>
      <p:sp>
        <p:nvSpPr>
          <p:cNvPr id="7174" name="Line 25"/>
          <p:cNvSpPr/>
          <p:nvPr/>
        </p:nvSpPr>
        <p:spPr>
          <a:xfrm>
            <a:off x="0" y="1052513"/>
            <a:ext cx="4787900" cy="0"/>
          </a:xfrm>
          <a:prstGeom prst="line">
            <a:avLst/>
          </a:prstGeom>
          <a:ln w="6350" cap="flat" cmpd="sng">
            <a:solidFill>
              <a:schemeClr val="tx1"/>
            </a:solidFill>
            <a:prstDash val="solid"/>
            <a:headEnd type="none" w="med" len="med"/>
            <a:tailEnd type="none" w="med" len="med"/>
          </a:ln>
        </p:spPr>
      </p:sp>
      <p:sp>
        <p:nvSpPr>
          <p:cNvPr id="7175" name="Text Box 26"/>
          <p:cNvSpPr txBox="1"/>
          <p:nvPr/>
        </p:nvSpPr>
        <p:spPr>
          <a:xfrm>
            <a:off x="323850" y="549275"/>
            <a:ext cx="4133850" cy="523875"/>
          </a:xfrm>
          <a:prstGeom prst="rect">
            <a:avLst/>
          </a:prstGeom>
          <a:noFill/>
          <a:ln w="9525">
            <a:noFill/>
          </a:ln>
        </p:spPr>
        <p:txBody>
          <a:bodyPr wrap="none">
            <a:spAutoFit/>
          </a:bodyPr>
          <a:p>
            <a:pPr eaLnBrk="1" hangingPunct="1"/>
            <a:r>
              <a:rPr lang="zh-CN" altLang="en-US" sz="2800" b="1" dirty="0">
                <a:latin typeface="Arial" panose="020B0604020202020204" pitchFamily="34" charset="0"/>
                <a:ea typeface="华文楷体" panose="02010600040101010101" pitchFamily="2" charset="-122"/>
              </a:rPr>
              <a:t>老干部工作转型发展思考</a:t>
            </a:r>
            <a:endParaRPr lang="en-US" altLang="zh-CN" sz="2800" b="1" dirty="0">
              <a:latin typeface="Arial" panose="020B0604020202020204" pitchFamily="34" charset="0"/>
              <a:ea typeface="华文楷体" panose="0201060004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Text Box 2"/>
          <p:cNvSpPr txBox="1"/>
          <p:nvPr/>
        </p:nvSpPr>
        <p:spPr>
          <a:xfrm>
            <a:off x="0" y="1268413"/>
            <a:ext cx="9144000" cy="5589587"/>
          </a:xfrm>
          <a:prstGeom prst="rect">
            <a:avLst/>
          </a:prstGeom>
          <a:solidFill>
            <a:srgbClr val="FFCC99">
              <a:alpha val="39999"/>
            </a:srgbClr>
          </a:solidFill>
          <a:ln w="9525">
            <a:noFill/>
          </a:ln>
        </p:spPr>
        <p:txBody>
          <a:bodyPr/>
          <a:p>
            <a:pPr eaLnBrk="1" hangingPunct="1">
              <a:spcBef>
                <a:spcPct val="50000"/>
              </a:spcBef>
            </a:pPr>
            <a:endParaRPr lang="zh-CN" altLang="en-US" dirty="0">
              <a:latin typeface="Arial" panose="020B0604020202020204" pitchFamily="34" charset="0"/>
            </a:endParaRPr>
          </a:p>
        </p:txBody>
      </p:sp>
      <p:graphicFrame>
        <p:nvGraphicFramePr>
          <p:cNvPr id="8195" name="Object 3"/>
          <p:cNvGraphicFramePr>
            <a:graphicFrameLocks noChangeAspect="1"/>
          </p:cNvGraphicFramePr>
          <p:nvPr/>
        </p:nvGraphicFramePr>
        <p:xfrm>
          <a:off x="0" y="0"/>
          <a:ext cx="9144000" cy="1268413"/>
        </p:xfrm>
        <a:graphic>
          <a:graphicData uri="http://schemas.openxmlformats.org/presentationml/2006/ole">
            <mc:AlternateContent xmlns:mc="http://schemas.openxmlformats.org/markup-compatibility/2006">
              <mc:Choice xmlns:v="urn:schemas-microsoft-com:vml" Requires="v">
                <p:oleObj spid="_x0000_s3080" name="" r:id="rId1" imgW="9144000" imgH="1571625" progId="Photoshop.Image.12">
                  <p:embed/>
                </p:oleObj>
              </mc:Choice>
              <mc:Fallback>
                <p:oleObj name="" r:id="rId1" imgW="9144000" imgH="1571625" progId="Photoshop.Image.12">
                  <p:embed/>
                  <p:pic>
                    <p:nvPicPr>
                      <p:cNvPr id="0" name="图片 3079"/>
                      <p:cNvPicPr/>
                      <p:nvPr/>
                    </p:nvPicPr>
                    <p:blipFill>
                      <a:blip r:embed="rId2"/>
                      <a:stretch>
                        <a:fillRect/>
                      </a:stretch>
                    </p:blipFill>
                    <p:spPr>
                      <a:xfrm>
                        <a:off x="0" y="0"/>
                        <a:ext cx="9144000" cy="1268413"/>
                      </a:xfrm>
                      <a:prstGeom prst="rect">
                        <a:avLst/>
                      </a:prstGeom>
                      <a:noFill/>
                      <a:ln w="38100">
                        <a:noFill/>
                        <a:miter/>
                      </a:ln>
                    </p:spPr>
                  </p:pic>
                </p:oleObj>
              </mc:Fallback>
            </mc:AlternateContent>
          </a:graphicData>
        </a:graphic>
      </p:graphicFrame>
      <p:sp>
        <p:nvSpPr>
          <p:cNvPr id="8196" name="Text Box 9"/>
          <p:cNvSpPr txBox="1"/>
          <p:nvPr/>
        </p:nvSpPr>
        <p:spPr>
          <a:xfrm>
            <a:off x="611188" y="1700213"/>
            <a:ext cx="7993062" cy="4608512"/>
          </a:xfrm>
          <a:prstGeom prst="rect">
            <a:avLst/>
          </a:prstGeom>
          <a:solidFill>
            <a:srgbClr val="CCCC00">
              <a:alpha val="30196"/>
            </a:srgbClr>
          </a:solidFill>
          <a:ln w="9525">
            <a:noFill/>
          </a:ln>
        </p:spPr>
        <p:txBody>
          <a:bodyPr/>
          <a:p>
            <a:pPr eaLnBrk="1" hangingPunct="1">
              <a:spcBef>
                <a:spcPct val="50000"/>
              </a:spcBef>
            </a:pPr>
            <a:endParaRPr lang="zh-CN" altLang="en-US" dirty="0">
              <a:latin typeface="Arial" panose="020B0604020202020204" pitchFamily="34" charset="0"/>
            </a:endParaRPr>
          </a:p>
        </p:txBody>
      </p:sp>
      <p:sp>
        <p:nvSpPr>
          <p:cNvPr id="8197" name="内容占位符 2"/>
          <p:cNvSpPr/>
          <p:nvPr/>
        </p:nvSpPr>
        <p:spPr>
          <a:xfrm>
            <a:off x="541338" y="1711325"/>
            <a:ext cx="7775575" cy="4525963"/>
          </a:xfrm>
          <a:prstGeom prst="rect">
            <a:avLst/>
          </a:prstGeom>
          <a:noFill/>
          <a:ln w="9525">
            <a:noFill/>
          </a:ln>
        </p:spPr>
        <p:txBody>
          <a:bodyPr/>
          <a:p>
            <a:pPr marL="342900" indent="-342900" eaLnBrk="1" hangingPunct="1">
              <a:lnSpc>
                <a:spcPct val="110000"/>
              </a:lnSpc>
            </a:pPr>
            <a:r>
              <a:rPr lang="en-US" altLang="zh-CN" sz="2500" dirty="0">
                <a:latin typeface="宋体" panose="02010600030101010101" pitchFamily="2" charset="-122"/>
              </a:rPr>
              <a:t>      </a:t>
            </a:r>
            <a:r>
              <a:rPr lang="en-US" altLang="zh-CN" sz="2800" dirty="0">
                <a:latin typeface="华文新魏" panose="02010800040101010101" charset="-122"/>
                <a:ea typeface="华文新魏" panose="02010800040101010101" charset="-122"/>
                <a:cs typeface="华文新魏" panose="02010800040101010101" charset="-122"/>
              </a:rPr>
              <a:t>2.</a:t>
            </a:r>
            <a:r>
              <a:rPr lang="zh-CN" altLang="en-US" sz="2800" dirty="0">
                <a:latin typeface="华文新魏" panose="02010800040101010101" charset="-122"/>
                <a:ea typeface="华文新魏" panose="02010800040101010101" charset="-122"/>
                <a:cs typeface="华文新魏" panose="02010800040101010101" charset="-122"/>
              </a:rPr>
              <a:t>老干部工作转型的策略</a:t>
            </a:r>
            <a:endParaRPr lang="en-US" altLang="zh-CN" sz="2800" dirty="0">
              <a:latin typeface="华文新魏" panose="02010800040101010101" charset="-122"/>
              <a:ea typeface="华文新魏" panose="02010800040101010101" charset="-122"/>
              <a:cs typeface="华文新魏" panose="02010800040101010101" charset="-122"/>
            </a:endParaRPr>
          </a:p>
          <a:p>
            <a:pPr marL="342900" indent="-342900" eaLnBrk="1" hangingPunct="1">
              <a:spcBef>
                <a:spcPct val="20000"/>
              </a:spcBef>
            </a:pPr>
            <a:r>
              <a:rPr lang="zh-CN" altLang="en-US" sz="2800" dirty="0">
                <a:latin typeface="华文新魏" panose="02010800040101010101" charset="-122"/>
                <a:ea typeface="华文新魏" panose="02010800040101010101" charset="-122"/>
                <a:cs typeface="华文新魏" panose="02010800040101010101" charset="-122"/>
              </a:rPr>
              <a:t>      </a:t>
            </a:r>
            <a:r>
              <a:rPr lang="en-US" altLang="zh-CN" sz="2800" dirty="0">
                <a:latin typeface="华文新魏" panose="02010800040101010101" charset="-122"/>
                <a:ea typeface="华文新魏" panose="02010800040101010101" charset="-122"/>
                <a:cs typeface="华文新魏" panose="02010800040101010101" charset="-122"/>
              </a:rPr>
              <a:t>  </a:t>
            </a:r>
            <a:r>
              <a:rPr lang="zh-CN" altLang="en-US" sz="2800" dirty="0">
                <a:latin typeface="华文新魏" panose="02010800040101010101" charset="-122"/>
                <a:ea typeface="华文新魏" panose="02010800040101010101" charset="-122"/>
                <a:cs typeface="华文新魏" panose="02010800040101010101" charset="-122"/>
              </a:rPr>
              <a:t>转型工作在宏观上应当注重总体战略布局，大局着眼、立意长远。</a:t>
            </a:r>
            <a:endParaRPr lang="en-US" altLang="zh-CN" sz="2800" dirty="0">
              <a:latin typeface="华文新魏" panose="02010800040101010101" charset="-122"/>
              <a:ea typeface="华文新魏" panose="02010800040101010101" charset="-122"/>
              <a:cs typeface="华文新魏" panose="02010800040101010101" charset="-122"/>
            </a:endParaRPr>
          </a:p>
          <a:p>
            <a:pPr marL="342900" indent="-342900" eaLnBrk="1" hangingPunct="1">
              <a:spcBef>
                <a:spcPct val="20000"/>
              </a:spcBef>
            </a:pPr>
            <a:r>
              <a:rPr lang="en-US" altLang="zh-CN" sz="2800" dirty="0">
                <a:latin typeface="华文新魏" panose="02010800040101010101" charset="-122"/>
                <a:ea typeface="华文新魏" panose="02010800040101010101" charset="-122"/>
                <a:cs typeface="华文新魏" panose="02010800040101010101" charset="-122"/>
              </a:rPr>
              <a:t>        </a:t>
            </a:r>
            <a:r>
              <a:rPr lang="zh-CN" altLang="en-US" sz="2800" dirty="0">
                <a:latin typeface="华文新魏" panose="02010800040101010101" charset="-122"/>
                <a:ea typeface="华文新魏" panose="02010800040101010101" charset="-122"/>
                <a:cs typeface="华文新魏" panose="02010800040101010101" charset="-122"/>
              </a:rPr>
              <a:t>转型工作应与社会政治经济发展协调一致，要用系统的思维开展工作。</a:t>
            </a:r>
            <a:endParaRPr lang="en-US" altLang="zh-CN" sz="2800" dirty="0">
              <a:latin typeface="华文新魏" panose="02010800040101010101" charset="-122"/>
              <a:ea typeface="华文新魏" panose="02010800040101010101" charset="-122"/>
              <a:cs typeface="华文新魏" panose="02010800040101010101" charset="-122"/>
            </a:endParaRPr>
          </a:p>
          <a:p>
            <a:pPr marL="342900" indent="-342900" eaLnBrk="1" hangingPunct="1">
              <a:spcBef>
                <a:spcPct val="20000"/>
              </a:spcBef>
            </a:pPr>
            <a:r>
              <a:rPr lang="en-US" altLang="zh-CN" sz="2800" dirty="0">
                <a:latin typeface="华文新魏" panose="02010800040101010101" charset="-122"/>
                <a:ea typeface="华文新魏" panose="02010800040101010101" charset="-122"/>
                <a:cs typeface="华文新魏" panose="02010800040101010101" charset="-122"/>
              </a:rPr>
              <a:t>       </a:t>
            </a:r>
            <a:r>
              <a:rPr lang="zh-CN" altLang="en-US" sz="2800" dirty="0">
                <a:latin typeface="华文新魏" panose="02010800040101010101" charset="-122"/>
                <a:ea typeface="华文新魏" panose="02010800040101010101" charset="-122"/>
                <a:cs typeface="华文新魏" panose="02010800040101010101" charset="-122"/>
              </a:rPr>
              <a:t>转型工作是一个长期的过程，应当注重基础、循序渐进、先易后难，切忌急功近利和“翻烧饼”现象。</a:t>
            </a:r>
            <a:endParaRPr lang="zh-CN" altLang="en-US" sz="2800" dirty="0">
              <a:latin typeface="华文新魏" panose="02010800040101010101" charset="-122"/>
              <a:ea typeface="华文新魏" panose="02010800040101010101" charset="-122"/>
              <a:cs typeface="华文新魏" panose="02010800040101010101" charset="-122"/>
            </a:endParaRPr>
          </a:p>
          <a:p>
            <a:pPr marL="342900" indent="-342900" eaLnBrk="1" hangingPunct="1">
              <a:lnSpc>
                <a:spcPct val="110000"/>
              </a:lnSpc>
            </a:pPr>
            <a:endParaRPr lang="en-US" altLang="zh-CN" sz="2500" dirty="0">
              <a:latin typeface="宋体" panose="02010600030101010101" pitchFamily="2" charset="-122"/>
            </a:endParaRPr>
          </a:p>
          <a:p>
            <a:pPr marL="342900" indent="-342900" eaLnBrk="1" hangingPunct="1">
              <a:lnSpc>
                <a:spcPct val="110000"/>
              </a:lnSpc>
            </a:pPr>
            <a:r>
              <a:rPr lang="zh-CN" altLang="en-US" sz="2500" dirty="0">
                <a:latin typeface="宋体" panose="02010600030101010101" pitchFamily="2" charset="-122"/>
              </a:rPr>
              <a:t>      </a:t>
            </a:r>
            <a:endParaRPr lang="zh-CN" altLang="en-US" sz="2500" dirty="0">
              <a:latin typeface="Arial" panose="020B0604020202020204" pitchFamily="34" charset="0"/>
            </a:endParaRPr>
          </a:p>
        </p:txBody>
      </p:sp>
      <p:sp>
        <p:nvSpPr>
          <p:cNvPr id="8198" name="Line 25"/>
          <p:cNvSpPr/>
          <p:nvPr/>
        </p:nvSpPr>
        <p:spPr>
          <a:xfrm>
            <a:off x="0" y="1052513"/>
            <a:ext cx="4787900" cy="0"/>
          </a:xfrm>
          <a:prstGeom prst="line">
            <a:avLst/>
          </a:prstGeom>
          <a:ln w="6350" cap="flat" cmpd="sng">
            <a:solidFill>
              <a:schemeClr val="tx1"/>
            </a:solidFill>
            <a:prstDash val="solid"/>
            <a:headEnd type="none" w="med" len="med"/>
            <a:tailEnd type="none" w="med" len="med"/>
          </a:ln>
        </p:spPr>
      </p:sp>
      <p:sp>
        <p:nvSpPr>
          <p:cNvPr id="8199" name="Text Box 26"/>
          <p:cNvSpPr txBox="1"/>
          <p:nvPr/>
        </p:nvSpPr>
        <p:spPr>
          <a:xfrm>
            <a:off x="323850" y="549275"/>
            <a:ext cx="4133850" cy="523875"/>
          </a:xfrm>
          <a:prstGeom prst="rect">
            <a:avLst/>
          </a:prstGeom>
          <a:noFill/>
          <a:ln w="9525">
            <a:noFill/>
          </a:ln>
        </p:spPr>
        <p:txBody>
          <a:bodyPr wrap="none">
            <a:spAutoFit/>
          </a:bodyPr>
          <a:p>
            <a:pPr eaLnBrk="1" hangingPunct="1"/>
            <a:r>
              <a:rPr lang="zh-CN" altLang="en-US" sz="2800" b="1" dirty="0">
                <a:latin typeface="Arial" panose="020B0604020202020204" pitchFamily="34" charset="0"/>
                <a:ea typeface="华文楷体" panose="02010600040101010101" pitchFamily="2" charset="-122"/>
              </a:rPr>
              <a:t>老干部工作转型发展思考</a:t>
            </a:r>
            <a:endParaRPr lang="en-US" altLang="zh-CN" sz="2800" b="1" dirty="0">
              <a:latin typeface="Arial" panose="020B0604020202020204" pitchFamily="34" charset="0"/>
              <a:ea typeface="华文楷体" panose="0201060004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Text Box 2"/>
          <p:cNvSpPr txBox="1"/>
          <p:nvPr/>
        </p:nvSpPr>
        <p:spPr>
          <a:xfrm>
            <a:off x="0" y="1268413"/>
            <a:ext cx="9144000" cy="5589587"/>
          </a:xfrm>
          <a:prstGeom prst="rect">
            <a:avLst/>
          </a:prstGeom>
          <a:solidFill>
            <a:srgbClr val="FFCC99">
              <a:alpha val="39999"/>
            </a:srgbClr>
          </a:solidFill>
          <a:ln w="9525">
            <a:noFill/>
          </a:ln>
        </p:spPr>
        <p:txBody>
          <a:bodyPr/>
          <a:p>
            <a:pPr eaLnBrk="1" hangingPunct="1">
              <a:spcBef>
                <a:spcPct val="50000"/>
              </a:spcBef>
            </a:pPr>
            <a:endParaRPr lang="zh-CN" altLang="en-US" dirty="0">
              <a:latin typeface="Arial" panose="020B0604020202020204" pitchFamily="34" charset="0"/>
            </a:endParaRPr>
          </a:p>
        </p:txBody>
      </p:sp>
      <p:graphicFrame>
        <p:nvGraphicFramePr>
          <p:cNvPr id="9219" name="Object 3"/>
          <p:cNvGraphicFramePr>
            <a:graphicFrameLocks noChangeAspect="1"/>
          </p:cNvGraphicFramePr>
          <p:nvPr/>
        </p:nvGraphicFramePr>
        <p:xfrm>
          <a:off x="0" y="0"/>
          <a:ext cx="9144000" cy="1268413"/>
        </p:xfrm>
        <a:graphic>
          <a:graphicData uri="http://schemas.openxmlformats.org/presentationml/2006/ole">
            <mc:AlternateContent xmlns:mc="http://schemas.openxmlformats.org/markup-compatibility/2006">
              <mc:Choice xmlns:v="urn:schemas-microsoft-com:vml" Requires="v">
                <p:oleObj spid="_x0000_s3081" name="" r:id="rId1" imgW="9144000" imgH="1571625" progId="Photoshop.Image.12">
                  <p:embed/>
                </p:oleObj>
              </mc:Choice>
              <mc:Fallback>
                <p:oleObj name="" r:id="rId1" imgW="9144000" imgH="1571625" progId="Photoshop.Image.12">
                  <p:embed/>
                  <p:pic>
                    <p:nvPicPr>
                      <p:cNvPr id="0" name="图片 3080"/>
                      <p:cNvPicPr/>
                      <p:nvPr/>
                    </p:nvPicPr>
                    <p:blipFill>
                      <a:blip r:embed="rId2"/>
                      <a:stretch>
                        <a:fillRect/>
                      </a:stretch>
                    </p:blipFill>
                    <p:spPr>
                      <a:xfrm>
                        <a:off x="0" y="0"/>
                        <a:ext cx="9144000" cy="1268413"/>
                      </a:xfrm>
                      <a:prstGeom prst="rect">
                        <a:avLst/>
                      </a:prstGeom>
                      <a:noFill/>
                      <a:ln w="38100">
                        <a:noFill/>
                        <a:miter/>
                      </a:ln>
                    </p:spPr>
                  </p:pic>
                </p:oleObj>
              </mc:Fallback>
            </mc:AlternateContent>
          </a:graphicData>
        </a:graphic>
      </p:graphicFrame>
      <p:sp>
        <p:nvSpPr>
          <p:cNvPr id="9220" name="Text Box 8"/>
          <p:cNvSpPr txBox="1"/>
          <p:nvPr/>
        </p:nvSpPr>
        <p:spPr>
          <a:xfrm>
            <a:off x="611188" y="1484313"/>
            <a:ext cx="7993062" cy="4968875"/>
          </a:xfrm>
          <a:prstGeom prst="rect">
            <a:avLst/>
          </a:prstGeom>
          <a:solidFill>
            <a:srgbClr val="D60093">
              <a:alpha val="14902"/>
            </a:srgbClr>
          </a:solidFill>
          <a:ln w="9525">
            <a:noFill/>
          </a:ln>
        </p:spPr>
        <p:txBody>
          <a:bodyPr/>
          <a:p>
            <a:pPr eaLnBrk="1" hangingPunct="1">
              <a:spcBef>
                <a:spcPct val="50000"/>
              </a:spcBef>
            </a:pPr>
            <a:endParaRPr lang="en-US" altLang="zh-CN" dirty="0">
              <a:latin typeface="Arial" panose="020B0604020202020204" pitchFamily="34" charset="0"/>
            </a:endParaRPr>
          </a:p>
        </p:txBody>
      </p:sp>
      <p:sp>
        <p:nvSpPr>
          <p:cNvPr id="9221" name="内容占位符 2"/>
          <p:cNvSpPr/>
          <p:nvPr/>
        </p:nvSpPr>
        <p:spPr>
          <a:xfrm>
            <a:off x="506413" y="1485900"/>
            <a:ext cx="8026400" cy="4824413"/>
          </a:xfrm>
          <a:prstGeom prst="rect">
            <a:avLst/>
          </a:prstGeom>
          <a:noFill/>
          <a:ln w="9525">
            <a:noFill/>
          </a:ln>
        </p:spPr>
        <p:txBody>
          <a:bodyPr/>
          <a:p>
            <a:pPr marL="342900" indent="-342900" eaLnBrk="1" hangingPunct="1">
              <a:spcBef>
                <a:spcPct val="20000"/>
              </a:spcBef>
            </a:pPr>
            <a:r>
              <a:rPr lang="zh-CN" altLang="en-US" sz="2500" dirty="0">
                <a:latin typeface="宋体" panose="02010600030101010101" pitchFamily="2" charset="-122"/>
              </a:rPr>
              <a:t>     </a:t>
            </a:r>
            <a:r>
              <a:rPr lang="zh-CN" altLang="en-US" sz="2400" dirty="0">
                <a:latin typeface="华文新魏" panose="02010800040101010101" charset="-122"/>
                <a:ea typeface="华文新魏" panose="02010800040101010101" charset="-122"/>
                <a:cs typeface="华文新魏" panose="02010800040101010101" charset="-122"/>
              </a:rPr>
              <a:t>（四）老干部工作转型发展的基础工作</a:t>
            </a:r>
            <a:endParaRPr lang="zh-CN" altLang="en-US" sz="2400" dirty="0">
              <a:latin typeface="华文新魏" panose="02010800040101010101" charset="-122"/>
              <a:ea typeface="华文新魏" panose="02010800040101010101" charset="-122"/>
              <a:cs typeface="华文新魏" panose="02010800040101010101" charset="-122"/>
            </a:endParaRPr>
          </a:p>
          <a:p>
            <a:pPr marL="342900" indent="-342900" eaLnBrk="1" hangingPunct="1">
              <a:spcBef>
                <a:spcPct val="20000"/>
              </a:spcBef>
            </a:pPr>
            <a:r>
              <a:rPr lang="zh-CN" altLang="en-US" sz="2400" dirty="0">
                <a:latin typeface="华文新魏" panose="02010800040101010101" charset="-122"/>
                <a:ea typeface="华文新魏" panose="02010800040101010101" charset="-122"/>
                <a:cs typeface="华文新魏" panose="02010800040101010101" charset="-122"/>
              </a:rPr>
              <a:t>      </a:t>
            </a:r>
            <a:r>
              <a:rPr lang="en-US" altLang="zh-CN" sz="2400" dirty="0">
                <a:latin typeface="华文新魏" panose="02010800040101010101" charset="-122"/>
                <a:ea typeface="华文新魏" panose="02010800040101010101" charset="-122"/>
                <a:cs typeface="华文新魏" panose="02010800040101010101" charset="-122"/>
              </a:rPr>
              <a:t>1.</a:t>
            </a:r>
            <a:r>
              <a:rPr lang="zh-CN" altLang="en-US" sz="2400" dirty="0">
                <a:latin typeface="华文新魏" panose="02010800040101010101" charset="-122"/>
                <a:ea typeface="华文新魏" panose="02010800040101010101" charset="-122"/>
                <a:cs typeface="华文新魏" panose="02010800040101010101" charset="-122"/>
              </a:rPr>
              <a:t>转型发展的基础工作定位</a:t>
            </a:r>
            <a:endParaRPr lang="en-US" altLang="zh-CN" sz="2400" dirty="0">
              <a:latin typeface="华文新魏" panose="02010800040101010101" charset="-122"/>
              <a:ea typeface="华文新魏" panose="02010800040101010101" charset="-122"/>
              <a:cs typeface="华文新魏" panose="02010800040101010101" charset="-122"/>
            </a:endParaRPr>
          </a:p>
          <a:p>
            <a:pPr marL="342900" indent="-342900" eaLnBrk="1" hangingPunct="1">
              <a:spcBef>
                <a:spcPct val="20000"/>
              </a:spcBef>
            </a:pPr>
            <a:r>
              <a:rPr lang="en-US" altLang="zh-CN" sz="2400" dirty="0">
                <a:latin typeface="华文新魏" panose="02010800040101010101" charset="-122"/>
                <a:ea typeface="华文新魏" panose="02010800040101010101" charset="-122"/>
                <a:cs typeface="华文新魏" panose="02010800040101010101" charset="-122"/>
              </a:rPr>
              <a:t>        </a:t>
            </a:r>
            <a:r>
              <a:rPr lang="zh-CN" altLang="en-US" sz="2400" dirty="0">
                <a:latin typeface="华文新魏" panose="02010800040101010101" charset="-122"/>
                <a:ea typeface="华文新魏" panose="02010800040101010101" charset="-122"/>
                <a:cs typeface="华文新魏" panose="02010800040101010101" charset="-122"/>
              </a:rPr>
              <a:t>转型工作应当首先从离退休干部管理服务的软硬件建设这一基础工作抓起，当前主要工作是规范化、信息化、精准化“三化”工作。</a:t>
            </a:r>
            <a:endParaRPr lang="en-US" altLang="zh-CN" sz="2400" dirty="0">
              <a:latin typeface="华文新魏" panose="02010800040101010101" charset="-122"/>
              <a:ea typeface="华文新魏" panose="02010800040101010101" charset="-122"/>
              <a:cs typeface="华文新魏" panose="02010800040101010101" charset="-122"/>
            </a:endParaRPr>
          </a:p>
          <a:p>
            <a:pPr marL="342900" indent="-342900" eaLnBrk="1" hangingPunct="1">
              <a:lnSpc>
                <a:spcPct val="110000"/>
              </a:lnSpc>
            </a:pPr>
            <a:r>
              <a:rPr lang="en-US" altLang="zh-CN" sz="2400" dirty="0">
                <a:latin typeface="华文新魏" panose="02010800040101010101" charset="-122"/>
                <a:ea typeface="华文新魏" panose="02010800040101010101" charset="-122"/>
                <a:cs typeface="华文新魏" panose="02010800040101010101" charset="-122"/>
              </a:rPr>
              <a:t>        </a:t>
            </a:r>
            <a:r>
              <a:rPr lang="zh-CN" altLang="en-US" sz="2400" b="1" dirty="0">
                <a:latin typeface="华文新魏" panose="02010800040101010101" charset="-122"/>
                <a:ea typeface="华文新魏" panose="02010800040101010101" charset="-122"/>
                <a:cs typeface="华文新魏" panose="02010800040101010101" charset="-122"/>
              </a:rPr>
              <a:t>关键点：</a:t>
            </a:r>
            <a:r>
              <a:rPr lang="zh-CN" altLang="en-US" sz="2400" dirty="0">
                <a:latin typeface="华文新魏" panose="02010800040101010101" charset="-122"/>
                <a:ea typeface="华文新魏" panose="02010800040101010101" charset="-122"/>
                <a:cs typeface="华文新魏" panose="02010800040101010101" charset="-122"/>
              </a:rPr>
              <a:t>注重顶层设计。</a:t>
            </a:r>
            <a:r>
              <a:rPr lang="zh-CN" altLang="en-US" sz="2400" dirty="0">
                <a:latin typeface="华文新魏" panose="02010800040101010101" charset="-122"/>
                <a:ea typeface="华文新魏" panose="02010800040101010101" charset="-122"/>
                <a:cs typeface="华文新魏" panose="02010800040101010101" charset="-122"/>
                <a:sym typeface="宋体" panose="02010600030101010101" pitchFamily="2" charset="-122"/>
              </a:rPr>
              <a:t>科学的顶层设计必然是建立在有效的局部实践经验基础之上；上级要为局部试点创造条件，敢于松绑；下级要努力探索、勇于创新，要敢于打破束缚我们头脑和手脚的传统观念和条条框框。</a:t>
            </a:r>
            <a:r>
              <a:rPr lang="zh-CN" altLang="en-US" sz="2400" dirty="0">
                <a:latin typeface="华文新魏" panose="02010800040101010101" charset="-122"/>
                <a:ea typeface="华文新魏" panose="02010800040101010101" charset="-122"/>
                <a:cs typeface="华文新魏" panose="02010800040101010101" charset="-122"/>
              </a:rPr>
              <a:t>具体工作中应强调细微处入手、务求实际。要以点及面、由浅入深，系统全面地开展工作。</a:t>
            </a:r>
            <a:endParaRPr lang="zh-CN" altLang="en-US" sz="2400" dirty="0">
              <a:latin typeface="华文新魏" panose="02010800040101010101" charset="-122"/>
              <a:ea typeface="华文新魏" panose="02010800040101010101" charset="-122"/>
              <a:cs typeface="华文新魏" panose="02010800040101010101" charset="-122"/>
            </a:endParaRPr>
          </a:p>
        </p:txBody>
      </p:sp>
      <p:sp>
        <p:nvSpPr>
          <p:cNvPr id="9222" name="Line 25"/>
          <p:cNvSpPr/>
          <p:nvPr/>
        </p:nvSpPr>
        <p:spPr>
          <a:xfrm>
            <a:off x="0" y="1052513"/>
            <a:ext cx="4787900" cy="0"/>
          </a:xfrm>
          <a:prstGeom prst="line">
            <a:avLst/>
          </a:prstGeom>
          <a:ln w="6350" cap="flat" cmpd="sng">
            <a:solidFill>
              <a:schemeClr val="tx1"/>
            </a:solidFill>
            <a:prstDash val="solid"/>
            <a:headEnd type="none" w="med" len="med"/>
            <a:tailEnd type="none" w="med" len="med"/>
          </a:ln>
        </p:spPr>
      </p:sp>
      <p:sp>
        <p:nvSpPr>
          <p:cNvPr id="9223" name="Text Box 26"/>
          <p:cNvSpPr txBox="1"/>
          <p:nvPr/>
        </p:nvSpPr>
        <p:spPr>
          <a:xfrm>
            <a:off x="323850" y="549275"/>
            <a:ext cx="4133850" cy="523875"/>
          </a:xfrm>
          <a:prstGeom prst="rect">
            <a:avLst/>
          </a:prstGeom>
          <a:noFill/>
          <a:ln w="9525">
            <a:noFill/>
          </a:ln>
        </p:spPr>
        <p:txBody>
          <a:bodyPr wrap="none">
            <a:spAutoFit/>
          </a:bodyPr>
          <a:p>
            <a:pPr eaLnBrk="1" hangingPunct="1"/>
            <a:r>
              <a:rPr lang="zh-CN" altLang="en-US" sz="2800" b="1" dirty="0">
                <a:latin typeface="Arial" panose="020B0604020202020204" pitchFamily="34" charset="0"/>
                <a:ea typeface="华文楷体" panose="02010600040101010101" pitchFamily="2" charset="-122"/>
              </a:rPr>
              <a:t>老干部工作转型发展思考</a:t>
            </a:r>
            <a:endParaRPr lang="en-US" altLang="zh-CN" sz="2800" b="1" dirty="0">
              <a:latin typeface="Arial" panose="020B0604020202020204" pitchFamily="34" charset="0"/>
              <a:ea typeface="华文楷体" panose="02010600040101010101"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Text Box 2"/>
          <p:cNvSpPr txBox="1"/>
          <p:nvPr/>
        </p:nvSpPr>
        <p:spPr>
          <a:xfrm>
            <a:off x="0" y="1268413"/>
            <a:ext cx="9144000" cy="5589587"/>
          </a:xfrm>
          <a:prstGeom prst="rect">
            <a:avLst/>
          </a:prstGeom>
          <a:solidFill>
            <a:srgbClr val="FFCC99">
              <a:alpha val="39999"/>
            </a:srgbClr>
          </a:solidFill>
          <a:ln w="9525">
            <a:noFill/>
          </a:ln>
        </p:spPr>
        <p:txBody>
          <a:bodyPr/>
          <a:p>
            <a:pPr eaLnBrk="1" hangingPunct="1">
              <a:spcBef>
                <a:spcPct val="50000"/>
              </a:spcBef>
            </a:pPr>
            <a:endParaRPr lang="zh-CN" altLang="en-US" dirty="0">
              <a:latin typeface="Arial" panose="020B0604020202020204" pitchFamily="34" charset="0"/>
            </a:endParaRPr>
          </a:p>
        </p:txBody>
      </p:sp>
      <p:graphicFrame>
        <p:nvGraphicFramePr>
          <p:cNvPr id="10243" name="Object 3"/>
          <p:cNvGraphicFramePr>
            <a:graphicFrameLocks noChangeAspect="1"/>
          </p:cNvGraphicFramePr>
          <p:nvPr/>
        </p:nvGraphicFramePr>
        <p:xfrm>
          <a:off x="0" y="0"/>
          <a:ext cx="9144000" cy="1268413"/>
        </p:xfrm>
        <a:graphic>
          <a:graphicData uri="http://schemas.openxmlformats.org/presentationml/2006/ole">
            <mc:AlternateContent xmlns:mc="http://schemas.openxmlformats.org/markup-compatibility/2006">
              <mc:Choice xmlns:v="urn:schemas-microsoft-com:vml" Requires="v">
                <p:oleObj spid="_x0000_s3082" name="" r:id="rId1" imgW="9144000" imgH="1571625" progId="Photoshop.Image.12">
                  <p:embed/>
                </p:oleObj>
              </mc:Choice>
              <mc:Fallback>
                <p:oleObj name="" r:id="rId1" imgW="9144000" imgH="1571625" progId="Photoshop.Image.12">
                  <p:embed/>
                  <p:pic>
                    <p:nvPicPr>
                      <p:cNvPr id="0" name="图片 3081"/>
                      <p:cNvPicPr/>
                      <p:nvPr/>
                    </p:nvPicPr>
                    <p:blipFill>
                      <a:blip r:embed="rId2"/>
                      <a:stretch>
                        <a:fillRect/>
                      </a:stretch>
                    </p:blipFill>
                    <p:spPr>
                      <a:xfrm>
                        <a:off x="0" y="0"/>
                        <a:ext cx="9144000" cy="1268413"/>
                      </a:xfrm>
                      <a:prstGeom prst="rect">
                        <a:avLst/>
                      </a:prstGeom>
                      <a:noFill/>
                      <a:ln w="38100">
                        <a:noFill/>
                        <a:miter/>
                      </a:ln>
                    </p:spPr>
                  </p:pic>
                </p:oleObj>
              </mc:Fallback>
            </mc:AlternateContent>
          </a:graphicData>
        </a:graphic>
      </p:graphicFrame>
      <p:sp>
        <p:nvSpPr>
          <p:cNvPr id="10244" name="Text Box 8"/>
          <p:cNvSpPr txBox="1"/>
          <p:nvPr/>
        </p:nvSpPr>
        <p:spPr>
          <a:xfrm>
            <a:off x="611188" y="1484313"/>
            <a:ext cx="7993062" cy="4968875"/>
          </a:xfrm>
          <a:prstGeom prst="rect">
            <a:avLst/>
          </a:prstGeom>
          <a:solidFill>
            <a:srgbClr val="D60093">
              <a:alpha val="14902"/>
            </a:srgbClr>
          </a:solidFill>
          <a:ln w="9525">
            <a:noFill/>
          </a:ln>
        </p:spPr>
        <p:txBody>
          <a:bodyPr/>
          <a:p>
            <a:pPr eaLnBrk="1" hangingPunct="1">
              <a:spcBef>
                <a:spcPct val="50000"/>
              </a:spcBef>
            </a:pPr>
            <a:endParaRPr lang="en-US" altLang="zh-CN" dirty="0">
              <a:latin typeface="Arial" panose="020B0604020202020204" pitchFamily="34" charset="0"/>
            </a:endParaRPr>
          </a:p>
        </p:txBody>
      </p:sp>
      <p:sp>
        <p:nvSpPr>
          <p:cNvPr id="10245" name="内容占位符 2"/>
          <p:cNvSpPr/>
          <p:nvPr/>
        </p:nvSpPr>
        <p:spPr>
          <a:xfrm>
            <a:off x="506413" y="1412875"/>
            <a:ext cx="8026400" cy="5005388"/>
          </a:xfrm>
          <a:prstGeom prst="rect">
            <a:avLst/>
          </a:prstGeom>
          <a:noFill/>
          <a:ln w="9525">
            <a:noFill/>
          </a:ln>
        </p:spPr>
        <p:txBody>
          <a:bodyPr/>
          <a:p>
            <a:pPr marL="342900" indent="-342900" eaLnBrk="1" hangingPunct="1">
              <a:spcBef>
                <a:spcPct val="20000"/>
              </a:spcBef>
            </a:pPr>
            <a:r>
              <a:rPr lang="zh-CN" altLang="en-US" sz="2500" dirty="0">
                <a:latin typeface="宋体" panose="02010600030101010101" pitchFamily="2" charset="-122"/>
              </a:rPr>
              <a:t>     </a:t>
            </a:r>
            <a:r>
              <a:rPr lang="en-US" altLang="zh-CN" sz="2500" dirty="0">
                <a:latin typeface="宋体" panose="02010600030101010101" pitchFamily="2" charset="-122"/>
              </a:rPr>
              <a:t> 2.</a:t>
            </a:r>
            <a:r>
              <a:rPr lang="zh-CN" altLang="en-US" sz="2500" dirty="0">
                <a:latin typeface="宋体" panose="02010600030101010101" pitchFamily="2" charset="-122"/>
              </a:rPr>
              <a:t>基础建设的三大任务</a:t>
            </a:r>
            <a:endParaRPr lang="en-US" altLang="zh-CN" sz="2500" dirty="0">
              <a:latin typeface="宋体" panose="02010600030101010101" pitchFamily="2" charset="-122"/>
            </a:endParaRPr>
          </a:p>
          <a:p>
            <a:pPr marL="342900" indent="-342900" eaLnBrk="1" hangingPunct="1">
              <a:spcBef>
                <a:spcPct val="20000"/>
              </a:spcBef>
            </a:pPr>
            <a:r>
              <a:rPr lang="en-US" altLang="zh-CN" sz="2100" dirty="0">
                <a:latin typeface="宋体" panose="02010600030101010101" pitchFamily="2" charset="-122"/>
              </a:rPr>
              <a:t>      </a:t>
            </a:r>
            <a:r>
              <a:rPr lang="zh-CN" altLang="en-US" sz="2100" dirty="0">
                <a:latin typeface="宋体" panose="02010600030101010101" pitchFamily="2" charset="-122"/>
              </a:rPr>
              <a:t>通过加强精准化、信息化、规范化“三化”建设实现：</a:t>
            </a:r>
            <a:endParaRPr lang="en-US" altLang="zh-CN" sz="2100" dirty="0">
              <a:latin typeface="宋体" panose="02010600030101010101" pitchFamily="2" charset="-122"/>
            </a:endParaRPr>
          </a:p>
          <a:p>
            <a:pPr marL="342900" indent="-342900" eaLnBrk="1" hangingPunct="1">
              <a:spcBef>
                <a:spcPct val="20000"/>
              </a:spcBef>
            </a:pPr>
            <a:r>
              <a:rPr lang="zh-CN" altLang="en-US" sz="2100" dirty="0">
                <a:latin typeface="宋体" panose="02010600030101010101" pitchFamily="2" charset="-122"/>
              </a:rPr>
              <a:t>     （</a:t>
            </a:r>
            <a:r>
              <a:rPr lang="en-US" altLang="zh-CN" sz="2100" dirty="0">
                <a:latin typeface="宋体" panose="02010600030101010101" pitchFamily="2" charset="-122"/>
              </a:rPr>
              <a:t>1</a:t>
            </a:r>
            <a:r>
              <a:rPr lang="zh-CN" altLang="en-US" sz="2100" dirty="0">
                <a:latin typeface="宋体" panose="02010600030101010101" pitchFamily="2" charset="-122"/>
              </a:rPr>
              <a:t>）管理体系的建设和完善</a:t>
            </a:r>
            <a:endParaRPr lang="en-US" altLang="zh-CN" sz="2100" dirty="0">
              <a:latin typeface="宋体" panose="02010600030101010101" pitchFamily="2" charset="-122"/>
            </a:endParaRPr>
          </a:p>
          <a:p>
            <a:pPr marL="342900" indent="-342900" eaLnBrk="1" hangingPunct="1">
              <a:spcBef>
                <a:spcPct val="20000"/>
              </a:spcBef>
            </a:pPr>
            <a:r>
              <a:rPr lang="zh-CN" altLang="en-US" sz="2100" dirty="0">
                <a:latin typeface="宋体" panose="02010600030101010101" pitchFamily="2" charset="-122"/>
              </a:rPr>
              <a:t>      按照党管干部的基本原则，建立起垂直化、多层级、全方位、规范化的老干部政治管理体系，确保离退休干部政治待遇的落实和政治优势的发挥。</a:t>
            </a:r>
            <a:endParaRPr lang="en-US" altLang="zh-CN" sz="2100" dirty="0">
              <a:latin typeface="宋体" panose="02010600030101010101" pitchFamily="2" charset="-122"/>
            </a:endParaRPr>
          </a:p>
          <a:p>
            <a:pPr marL="342900" indent="-342900" eaLnBrk="1" hangingPunct="1">
              <a:spcBef>
                <a:spcPct val="20000"/>
              </a:spcBef>
            </a:pPr>
            <a:r>
              <a:rPr lang="zh-CN" altLang="en-US" sz="2100" dirty="0">
                <a:latin typeface="宋体" panose="02010600030101010101" pitchFamily="2" charset="-122"/>
              </a:rPr>
              <a:t>     （</a:t>
            </a:r>
            <a:r>
              <a:rPr lang="en-US" altLang="zh-CN" sz="2100" dirty="0">
                <a:latin typeface="宋体" panose="02010600030101010101" pitchFamily="2" charset="-122"/>
              </a:rPr>
              <a:t>2</a:t>
            </a:r>
            <a:r>
              <a:rPr lang="zh-CN" altLang="en-US" sz="2100" dirty="0">
                <a:latin typeface="宋体" panose="02010600030101010101" pitchFamily="2" charset="-122"/>
              </a:rPr>
              <a:t>）服务体系的建设和完善</a:t>
            </a:r>
            <a:endParaRPr lang="en-US" altLang="zh-CN" sz="2100" dirty="0">
              <a:latin typeface="宋体" panose="02010600030101010101" pitchFamily="2" charset="-122"/>
            </a:endParaRPr>
          </a:p>
          <a:p>
            <a:pPr marL="342900" indent="-342900" eaLnBrk="1" hangingPunct="1">
              <a:spcBef>
                <a:spcPct val="20000"/>
              </a:spcBef>
            </a:pPr>
            <a:r>
              <a:rPr lang="zh-CN" altLang="en-US" sz="2100" dirty="0">
                <a:latin typeface="宋体" panose="02010600030101010101" pitchFamily="2" charset="-122"/>
              </a:rPr>
              <a:t>      按照政府公共职能、社会公益职能、市场化服务职能相结合的原则，结合老龄工作建立起扁平化、精准化、全社会共同参与关心照顾老干部的生活服务体系。</a:t>
            </a:r>
            <a:endParaRPr lang="en-US" altLang="zh-CN" sz="2100" dirty="0">
              <a:latin typeface="宋体" panose="02010600030101010101" pitchFamily="2" charset="-122"/>
            </a:endParaRPr>
          </a:p>
          <a:p>
            <a:pPr marL="342900" indent="-342900" eaLnBrk="1" hangingPunct="1">
              <a:spcBef>
                <a:spcPct val="20000"/>
              </a:spcBef>
            </a:pPr>
            <a:r>
              <a:rPr lang="en-US" altLang="zh-CN" sz="2100" dirty="0">
                <a:latin typeface="宋体" panose="02010600030101010101" pitchFamily="2" charset="-122"/>
              </a:rPr>
              <a:t>     </a:t>
            </a:r>
            <a:r>
              <a:rPr lang="zh-CN" altLang="en-US" sz="2100" dirty="0">
                <a:latin typeface="宋体" panose="02010600030101010101" pitchFamily="2" charset="-122"/>
              </a:rPr>
              <a:t>（</a:t>
            </a:r>
            <a:r>
              <a:rPr lang="en-US" altLang="zh-CN" sz="2100" dirty="0">
                <a:latin typeface="宋体" panose="02010600030101010101" pitchFamily="2" charset="-122"/>
              </a:rPr>
              <a:t>3</a:t>
            </a:r>
            <a:r>
              <a:rPr lang="zh-CN" altLang="en-US" sz="2100" dirty="0">
                <a:latin typeface="宋体" panose="02010600030101010101" pitchFamily="2" charset="-122"/>
              </a:rPr>
              <a:t>）信息化服务体系的建设和完善</a:t>
            </a:r>
            <a:endParaRPr lang="en-US" altLang="zh-CN" sz="2100" dirty="0">
              <a:latin typeface="宋体" panose="02010600030101010101" pitchFamily="2" charset="-122"/>
            </a:endParaRPr>
          </a:p>
          <a:p>
            <a:pPr marL="342900" indent="-342900" eaLnBrk="1" hangingPunct="1">
              <a:spcBef>
                <a:spcPct val="20000"/>
              </a:spcBef>
            </a:pPr>
            <a:r>
              <a:rPr lang="en-US" altLang="zh-CN" sz="2100" dirty="0">
                <a:latin typeface="宋体" panose="02010600030101010101" pitchFamily="2" charset="-122"/>
              </a:rPr>
              <a:t>      </a:t>
            </a:r>
            <a:r>
              <a:rPr lang="zh-CN" altLang="en-US" sz="2100" dirty="0">
                <a:latin typeface="宋体" panose="02010600030101010101" pitchFamily="2" charset="-122"/>
              </a:rPr>
              <a:t>按照信息化支撑的原则，积极开发利用政府公共信息资源、市场信息化服务资源，为实现老干部工作精准化、规范化提供优质、高效、迅捷、系统的信息化支撑体系。</a:t>
            </a:r>
            <a:endParaRPr lang="zh-CN" altLang="en-US" sz="2100" dirty="0">
              <a:latin typeface="Arial" panose="020B0604020202020204" pitchFamily="34" charset="0"/>
            </a:endParaRPr>
          </a:p>
          <a:p>
            <a:pPr marL="342900" indent="-342900" eaLnBrk="1" hangingPunct="1">
              <a:spcBef>
                <a:spcPct val="20000"/>
              </a:spcBef>
              <a:buChar char="•"/>
            </a:pPr>
            <a:endParaRPr lang="zh-CN" altLang="en-US" sz="2100" dirty="0">
              <a:latin typeface="Arial" panose="020B0604020202020204" pitchFamily="34" charset="0"/>
            </a:endParaRPr>
          </a:p>
        </p:txBody>
      </p:sp>
      <p:sp>
        <p:nvSpPr>
          <p:cNvPr id="10246" name="Line 25"/>
          <p:cNvSpPr/>
          <p:nvPr/>
        </p:nvSpPr>
        <p:spPr>
          <a:xfrm>
            <a:off x="0" y="1052513"/>
            <a:ext cx="4787900" cy="0"/>
          </a:xfrm>
          <a:prstGeom prst="line">
            <a:avLst/>
          </a:prstGeom>
          <a:ln w="6350" cap="flat" cmpd="sng">
            <a:solidFill>
              <a:schemeClr val="tx1"/>
            </a:solidFill>
            <a:prstDash val="solid"/>
            <a:headEnd type="none" w="med" len="med"/>
            <a:tailEnd type="none" w="med" len="med"/>
          </a:ln>
        </p:spPr>
      </p:sp>
      <p:sp>
        <p:nvSpPr>
          <p:cNvPr id="10247" name="Text Box 26"/>
          <p:cNvSpPr txBox="1"/>
          <p:nvPr/>
        </p:nvSpPr>
        <p:spPr>
          <a:xfrm>
            <a:off x="323850" y="549275"/>
            <a:ext cx="4133850" cy="523875"/>
          </a:xfrm>
          <a:prstGeom prst="rect">
            <a:avLst/>
          </a:prstGeom>
          <a:noFill/>
          <a:ln w="9525">
            <a:noFill/>
          </a:ln>
        </p:spPr>
        <p:txBody>
          <a:bodyPr wrap="none">
            <a:spAutoFit/>
          </a:bodyPr>
          <a:p>
            <a:pPr eaLnBrk="1" hangingPunct="1"/>
            <a:r>
              <a:rPr lang="zh-CN" altLang="en-US" sz="2800" b="1" dirty="0">
                <a:latin typeface="Arial" panose="020B0604020202020204" pitchFamily="34" charset="0"/>
                <a:ea typeface="华文楷体" panose="02010600040101010101" pitchFamily="2" charset="-122"/>
              </a:rPr>
              <a:t>老干部工作转型发展思考</a:t>
            </a:r>
            <a:endParaRPr lang="en-US" altLang="zh-CN" sz="2800" b="1" dirty="0">
              <a:latin typeface="Arial" panose="020B0604020202020204" pitchFamily="34" charset="0"/>
              <a:ea typeface="华文楷体" panose="0201060004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Text Box 10"/>
          <p:cNvSpPr txBox="1"/>
          <p:nvPr/>
        </p:nvSpPr>
        <p:spPr>
          <a:xfrm>
            <a:off x="611188" y="1700213"/>
            <a:ext cx="7993062" cy="433387"/>
          </a:xfrm>
          <a:prstGeom prst="rect">
            <a:avLst/>
          </a:prstGeom>
          <a:solidFill>
            <a:srgbClr val="CCCC00">
              <a:alpha val="30196"/>
            </a:srgbClr>
          </a:solidFill>
          <a:ln w="9525">
            <a:noFill/>
          </a:ln>
        </p:spPr>
        <p:txBody>
          <a:bodyPr/>
          <a:p>
            <a:pPr eaLnBrk="1" hangingPunct="1">
              <a:spcBef>
                <a:spcPct val="50000"/>
              </a:spcBef>
            </a:pPr>
            <a:endParaRPr lang="zh-CN" altLang="en-US" dirty="0">
              <a:latin typeface="Arial" panose="020B0604020202020204" pitchFamily="34" charset="0"/>
            </a:endParaRPr>
          </a:p>
        </p:txBody>
      </p:sp>
      <p:sp>
        <p:nvSpPr>
          <p:cNvPr id="11267" name="Text Box 2"/>
          <p:cNvSpPr txBox="1"/>
          <p:nvPr/>
        </p:nvSpPr>
        <p:spPr>
          <a:xfrm>
            <a:off x="0" y="1268413"/>
            <a:ext cx="9144000" cy="5589587"/>
          </a:xfrm>
          <a:prstGeom prst="rect">
            <a:avLst/>
          </a:prstGeom>
          <a:solidFill>
            <a:srgbClr val="FFCC99">
              <a:alpha val="39999"/>
            </a:srgbClr>
          </a:solidFill>
          <a:ln w="9525">
            <a:noFill/>
          </a:ln>
        </p:spPr>
        <p:txBody>
          <a:bodyPr/>
          <a:p>
            <a:pPr eaLnBrk="1" hangingPunct="1">
              <a:spcBef>
                <a:spcPct val="50000"/>
              </a:spcBef>
            </a:pPr>
            <a:endParaRPr lang="zh-CN" altLang="en-US" dirty="0">
              <a:latin typeface="Arial" panose="020B0604020202020204" pitchFamily="34" charset="0"/>
            </a:endParaRPr>
          </a:p>
        </p:txBody>
      </p:sp>
      <p:graphicFrame>
        <p:nvGraphicFramePr>
          <p:cNvPr id="11268" name="Object 3"/>
          <p:cNvGraphicFramePr>
            <a:graphicFrameLocks noChangeAspect="1"/>
          </p:cNvGraphicFramePr>
          <p:nvPr/>
        </p:nvGraphicFramePr>
        <p:xfrm>
          <a:off x="0" y="0"/>
          <a:ext cx="9144000" cy="1268413"/>
        </p:xfrm>
        <a:graphic>
          <a:graphicData uri="http://schemas.openxmlformats.org/presentationml/2006/ole">
            <mc:AlternateContent xmlns:mc="http://schemas.openxmlformats.org/markup-compatibility/2006">
              <mc:Choice xmlns:v="urn:schemas-microsoft-com:vml" Requires="v">
                <p:oleObj spid="_x0000_s3083" name="" r:id="rId1" imgW="9144000" imgH="1571625" progId="Photoshop.Image.12">
                  <p:embed/>
                </p:oleObj>
              </mc:Choice>
              <mc:Fallback>
                <p:oleObj name="" r:id="rId1" imgW="9144000" imgH="1571625" progId="Photoshop.Image.12">
                  <p:embed/>
                  <p:pic>
                    <p:nvPicPr>
                      <p:cNvPr id="0" name="图片 3082"/>
                      <p:cNvPicPr/>
                      <p:nvPr/>
                    </p:nvPicPr>
                    <p:blipFill>
                      <a:blip r:embed="rId2"/>
                      <a:stretch>
                        <a:fillRect/>
                      </a:stretch>
                    </p:blipFill>
                    <p:spPr>
                      <a:xfrm>
                        <a:off x="0" y="0"/>
                        <a:ext cx="9144000" cy="1268413"/>
                      </a:xfrm>
                      <a:prstGeom prst="rect">
                        <a:avLst/>
                      </a:prstGeom>
                      <a:noFill/>
                      <a:ln w="38100">
                        <a:noFill/>
                        <a:miter/>
                      </a:ln>
                    </p:spPr>
                  </p:pic>
                </p:oleObj>
              </mc:Fallback>
            </mc:AlternateContent>
          </a:graphicData>
        </a:graphic>
      </p:graphicFrame>
      <p:sp>
        <p:nvSpPr>
          <p:cNvPr id="11269" name="Text Box 9"/>
          <p:cNvSpPr txBox="1"/>
          <p:nvPr/>
        </p:nvSpPr>
        <p:spPr>
          <a:xfrm>
            <a:off x="611188" y="2349500"/>
            <a:ext cx="7993062" cy="3889375"/>
          </a:xfrm>
          <a:prstGeom prst="rect">
            <a:avLst/>
          </a:prstGeom>
          <a:solidFill>
            <a:srgbClr val="CCCC00">
              <a:alpha val="30196"/>
            </a:srgbClr>
          </a:solidFill>
          <a:ln w="9525">
            <a:noFill/>
          </a:ln>
        </p:spPr>
        <p:txBody>
          <a:bodyPr/>
          <a:p>
            <a:pPr eaLnBrk="1" hangingPunct="1">
              <a:spcBef>
                <a:spcPct val="50000"/>
              </a:spcBef>
            </a:pPr>
            <a:endParaRPr lang="zh-CN" altLang="en-US" dirty="0">
              <a:latin typeface="Arial" panose="020B0604020202020204" pitchFamily="34" charset="0"/>
            </a:endParaRPr>
          </a:p>
        </p:txBody>
      </p:sp>
      <p:grpSp>
        <p:nvGrpSpPr>
          <p:cNvPr id="11270" name="Group 11"/>
          <p:cNvGrpSpPr/>
          <p:nvPr/>
        </p:nvGrpSpPr>
        <p:grpSpPr>
          <a:xfrm>
            <a:off x="611188" y="1700213"/>
            <a:ext cx="936625" cy="433387"/>
            <a:chOff x="249" y="1071"/>
            <a:chExt cx="698" cy="688"/>
          </a:xfrm>
        </p:grpSpPr>
        <p:sp>
          <p:nvSpPr>
            <p:cNvPr id="11274" name="AutoShape 12"/>
            <p:cNvSpPr/>
            <p:nvPr/>
          </p:nvSpPr>
          <p:spPr>
            <a:xfrm>
              <a:off x="266" y="1078"/>
              <a:ext cx="681" cy="681"/>
            </a:xfrm>
            <a:prstGeom prst="homePlate">
              <a:avLst>
                <a:gd name="adj" fmla="val 25000"/>
              </a:avLst>
            </a:prstGeom>
            <a:solidFill>
              <a:srgbClr val="333300"/>
            </a:solidFill>
            <a:ln w="9525">
              <a:noFill/>
            </a:ln>
          </p:spPr>
          <p:txBody>
            <a:bodyPr wrap="none" anchor="ctr" anchorCtr="0"/>
            <a:p>
              <a:pPr eaLnBrk="1" hangingPunct="1"/>
              <a:endParaRPr lang="zh-CN" altLang="en-US" dirty="0">
                <a:latin typeface="Arial" panose="020B0604020202020204" pitchFamily="34" charset="0"/>
              </a:endParaRPr>
            </a:p>
          </p:txBody>
        </p:sp>
        <p:sp>
          <p:nvSpPr>
            <p:cNvPr id="11275" name="AutoShape 13"/>
            <p:cNvSpPr/>
            <p:nvPr/>
          </p:nvSpPr>
          <p:spPr>
            <a:xfrm>
              <a:off x="249" y="1071"/>
              <a:ext cx="681" cy="681"/>
            </a:xfrm>
            <a:prstGeom prst="homePlate">
              <a:avLst>
                <a:gd name="adj" fmla="val 25000"/>
              </a:avLst>
            </a:prstGeom>
            <a:solidFill>
              <a:srgbClr val="008000"/>
            </a:solidFill>
            <a:ln w="9525">
              <a:noFill/>
            </a:ln>
          </p:spPr>
          <p:txBody>
            <a:bodyPr wrap="none" anchor="ctr" anchorCtr="0"/>
            <a:p>
              <a:pPr eaLnBrk="1" hangingPunct="1"/>
              <a:endParaRPr lang="zh-CN" altLang="en-US" dirty="0">
                <a:latin typeface="Arial" panose="020B0604020202020204" pitchFamily="34" charset="0"/>
              </a:endParaRPr>
            </a:p>
          </p:txBody>
        </p:sp>
      </p:grpSp>
      <p:sp>
        <p:nvSpPr>
          <p:cNvPr id="11271" name="Text Box 6"/>
          <p:cNvSpPr txBox="1"/>
          <p:nvPr/>
        </p:nvSpPr>
        <p:spPr>
          <a:xfrm>
            <a:off x="682625" y="1628775"/>
            <a:ext cx="8064500" cy="3707765"/>
          </a:xfrm>
          <a:prstGeom prst="rect">
            <a:avLst/>
          </a:prstGeom>
          <a:noFill/>
          <a:ln w="9525">
            <a:noFill/>
          </a:ln>
        </p:spPr>
        <p:txBody>
          <a:bodyPr>
            <a:spAutoFit/>
          </a:bodyPr>
          <a:p>
            <a:pPr eaLnBrk="1" hangingPunct="1">
              <a:lnSpc>
                <a:spcPct val="120000"/>
              </a:lnSpc>
            </a:pPr>
            <a:r>
              <a:rPr lang="zh-CN" altLang="en-US" sz="2500" b="1" dirty="0">
                <a:latin typeface="宋体" panose="02010600030101010101" pitchFamily="2" charset="-122"/>
              </a:rPr>
              <a:t>      </a:t>
            </a:r>
            <a:r>
              <a:rPr lang="zh-CN" altLang="en-US" sz="2500" b="1" dirty="0">
                <a:latin typeface="方正楷体简体" panose="02010601030101010101" charset="-122"/>
                <a:ea typeface="方正楷体简体" panose="02010601030101010101" charset="-122"/>
              </a:rPr>
              <a:t>二、当前转型发展工作初步思路</a:t>
            </a:r>
            <a:endParaRPr lang="zh-CN" altLang="en-US" sz="2500" b="1" dirty="0">
              <a:latin typeface="方正楷体简体" panose="02010601030101010101" charset="-122"/>
              <a:ea typeface="方正楷体简体" panose="02010601030101010101" charset="-122"/>
            </a:endParaRPr>
          </a:p>
          <a:p>
            <a:pPr eaLnBrk="1" hangingPunct="1">
              <a:lnSpc>
                <a:spcPct val="120000"/>
              </a:lnSpc>
              <a:spcBef>
                <a:spcPct val="100000"/>
              </a:spcBef>
            </a:pPr>
            <a:r>
              <a:rPr lang="zh-CN" altLang="en-US" sz="2500" dirty="0">
                <a:latin typeface="宋体" panose="02010600030101010101" pitchFamily="2" charset="-122"/>
              </a:rPr>
              <a:t>　</a:t>
            </a:r>
            <a:r>
              <a:rPr lang="zh-CN" altLang="en-US" sz="2500" dirty="0">
                <a:latin typeface="华文新魏" panose="02010800040101010101" charset="-122"/>
                <a:ea typeface="华文新魏" panose="02010800040101010101" charset="-122"/>
                <a:cs typeface="华文新魏" panose="02010800040101010101" charset="-122"/>
              </a:rPr>
              <a:t>（一）加强老干部政治属性的认识，突出政治引领，加强离退休干部党建工作并积极向社区延伸，引导老干部就近就地发挥作用。</a:t>
            </a:r>
            <a:endParaRPr lang="zh-CN" altLang="en-US" sz="2500" dirty="0">
              <a:latin typeface="华文新魏" panose="02010800040101010101" charset="-122"/>
              <a:ea typeface="华文新魏" panose="02010800040101010101" charset="-122"/>
              <a:cs typeface="华文新魏" panose="02010800040101010101" charset="-122"/>
            </a:endParaRPr>
          </a:p>
          <a:p>
            <a:pPr eaLnBrk="1" hangingPunct="1">
              <a:lnSpc>
                <a:spcPct val="120000"/>
              </a:lnSpc>
            </a:pPr>
            <a:r>
              <a:rPr lang="zh-CN" altLang="en-US" sz="2500" dirty="0">
                <a:latin typeface="华文新魏" panose="02010800040101010101" charset="-122"/>
                <a:ea typeface="华文新魏" panose="02010800040101010101" charset="-122"/>
                <a:cs typeface="华文新魏" panose="02010800040101010101" charset="-122"/>
              </a:rPr>
              <a:t>    </a:t>
            </a:r>
            <a:r>
              <a:rPr lang="en-US" altLang="zh-CN" sz="2500" dirty="0">
                <a:latin typeface="华文新魏" panose="02010800040101010101" charset="-122"/>
                <a:ea typeface="华文新魏" panose="02010800040101010101" charset="-122"/>
                <a:cs typeface="华文新魏" panose="02010800040101010101" charset="-122"/>
              </a:rPr>
              <a:t> </a:t>
            </a:r>
            <a:r>
              <a:rPr lang="zh-CN" altLang="en-US" sz="2500" dirty="0">
                <a:latin typeface="华文新魏" panose="02010800040101010101" charset="-122"/>
                <a:ea typeface="华文新魏" panose="02010800040101010101" charset="-122"/>
                <a:cs typeface="华文新魏" panose="02010800040101010101" charset="-122"/>
              </a:rPr>
              <a:t>（二）积极转变老干部工作的传统思维模式、探索新的工作方法和工作路径，形成政府、单位、社区、社会组织、涉老企业多方位的老干部管理服务体系。</a:t>
            </a:r>
            <a:endParaRPr lang="zh-CN" altLang="en-US" sz="2500" dirty="0">
              <a:latin typeface="华文新魏" panose="02010800040101010101" charset="-122"/>
              <a:ea typeface="华文新魏" panose="02010800040101010101" charset="-122"/>
              <a:cs typeface="华文新魏" panose="02010800040101010101" charset="-122"/>
            </a:endParaRPr>
          </a:p>
        </p:txBody>
      </p:sp>
      <p:sp>
        <p:nvSpPr>
          <p:cNvPr id="11272" name="Line 25"/>
          <p:cNvSpPr/>
          <p:nvPr/>
        </p:nvSpPr>
        <p:spPr>
          <a:xfrm>
            <a:off x="0" y="1052513"/>
            <a:ext cx="4787900" cy="0"/>
          </a:xfrm>
          <a:prstGeom prst="line">
            <a:avLst/>
          </a:prstGeom>
          <a:ln w="6350" cap="flat" cmpd="sng">
            <a:solidFill>
              <a:schemeClr val="tx1"/>
            </a:solidFill>
            <a:prstDash val="solid"/>
            <a:headEnd type="none" w="med" len="med"/>
            <a:tailEnd type="none" w="med" len="med"/>
          </a:ln>
        </p:spPr>
      </p:sp>
      <p:sp>
        <p:nvSpPr>
          <p:cNvPr id="11273" name="Text Box 26"/>
          <p:cNvSpPr txBox="1"/>
          <p:nvPr/>
        </p:nvSpPr>
        <p:spPr>
          <a:xfrm>
            <a:off x="323850" y="549275"/>
            <a:ext cx="4133850" cy="523875"/>
          </a:xfrm>
          <a:prstGeom prst="rect">
            <a:avLst/>
          </a:prstGeom>
          <a:noFill/>
          <a:ln w="9525">
            <a:noFill/>
          </a:ln>
        </p:spPr>
        <p:txBody>
          <a:bodyPr wrap="none">
            <a:spAutoFit/>
          </a:bodyPr>
          <a:p>
            <a:pPr eaLnBrk="1" hangingPunct="1"/>
            <a:r>
              <a:rPr lang="zh-CN" altLang="en-US" sz="2800" b="1" dirty="0">
                <a:latin typeface="Arial" panose="020B0604020202020204" pitchFamily="34" charset="0"/>
                <a:ea typeface="华文楷体" panose="02010600040101010101" pitchFamily="2" charset="-122"/>
              </a:rPr>
              <a:t>老干部工作转型发展思考</a:t>
            </a:r>
            <a:endParaRPr lang="en-US" altLang="zh-CN" sz="2800" b="1" dirty="0">
              <a:latin typeface="Arial" panose="020B0604020202020204" pitchFamily="34" charset="0"/>
              <a:ea typeface="华文楷体" panose="02010600040101010101" pitchFamily="2" charset="-122"/>
            </a:endParaRPr>
          </a:p>
        </p:txBody>
      </p:sp>
    </p:spTree>
  </p:cSld>
  <p:clrMapOvr>
    <a:masterClrMapping/>
  </p:clrMapOvr>
</p:sld>
</file>

<file path=ppt/tags/tag1.xml><?xml version="1.0" encoding="utf-8"?>
<p:tagLst xmlns:p="http://schemas.openxmlformats.org/presentationml/2006/main">
  <p:tag name="COMMONDATA" val="eyJoZGlkIjoiODM1ZGEyNDcyNGI3MWI2ZDkyOWJiN2Y4MGVkYzE1MjIifQ=="/>
</p:tagLst>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2523</Words>
  <Application>WPS 演示</Application>
  <PresentationFormat>全屏显示(4:3)</PresentationFormat>
  <Paragraphs>124</Paragraphs>
  <Slides>15</Slides>
  <Notes>1</Notes>
  <HiddenSlides>0</HiddenSlides>
  <MMClips>0</MMClips>
  <ScaleCrop>false</ScaleCrop>
  <HeadingPairs>
    <vt:vector size="8" baseType="variant">
      <vt:variant>
        <vt:lpstr>已用的字体</vt:lpstr>
      </vt:variant>
      <vt:variant>
        <vt:i4>12</vt:i4>
      </vt:variant>
      <vt:variant>
        <vt:lpstr>主题</vt:lpstr>
      </vt:variant>
      <vt:variant>
        <vt:i4>2</vt:i4>
      </vt:variant>
      <vt:variant>
        <vt:lpstr>嵌入 OLE 服务器</vt:lpstr>
      </vt:variant>
      <vt:variant>
        <vt:i4>14</vt:i4>
      </vt:variant>
      <vt:variant>
        <vt:lpstr>幻灯片标题</vt:lpstr>
      </vt:variant>
      <vt:variant>
        <vt:i4>15</vt:i4>
      </vt:variant>
    </vt:vector>
  </HeadingPairs>
  <TitlesOfParts>
    <vt:vector size="43" baseType="lpstr">
      <vt:lpstr>Arial</vt:lpstr>
      <vt:lpstr>宋体</vt:lpstr>
      <vt:lpstr>Wingdings</vt:lpstr>
      <vt:lpstr>方正粗宋简体</vt:lpstr>
      <vt:lpstr>华文新魏</vt:lpstr>
      <vt:lpstr>方正隶书繁体</vt:lpstr>
      <vt:lpstr>华文楷体</vt:lpstr>
      <vt:lpstr>方正楷体简体</vt:lpstr>
      <vt:lpstr>方正魏碑简体</vt:lpstr>
      <vt:lpstr>微软雅黑</vt:lpstr>
      <vt:lpstr>Arial Unicode MS</vt:lpstr>
      <vt:lpstr>等线</vt:lpstr>
      <vt:lpstr>默认设计模板</vt:lpstr>
      <vt:lpstr>1_默认设计模板</vt:lpstr>
      <vt:lpstr>Photoshop.Image.12</vt:lpstr>
      <vt:lpstr>Photoshop.Image.12</vt:lpstr>
      <vt:lpstr>Photoshop.Image.12</vt:lpstr>
      <vt:lpstr>Photoshop.Image.12</vt:lpstr>
      <vt:lpstr>Photoshop.Image.12</vt:lpstr>
      <vt:lpstr>Photoshop.Image.12</vt:lpstr>
      <vt:lpstr>Photoshop.Image.12</vt:lpstr>
      <vt:lpstr>Photoshop.Image.12</vt:lpstr>
      <vt:lpstr>Photoshop.Image.12</vt:lpstr>
      <vt:lpstr>Photoshop.Image.12</vt:lpstr>
      <vt:lpstr>Photoshop.Image.12</vt:lpstr>
      <vt:lpstr>Photoshop.Image.12</vt:lpstr>
      <vt:lpstr>Photoshop.Image.12</vt:lpstr>
      <vt:lpstr>Photoshop.Image.12</vt:lpstr>
      <vt:lpstr>                市委老干部局生活待遇处   顾斌</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  张欢喜 °</cp:lastModifiedBy>
  <cp:revision>52</cp:revision>
  <dcterms:created xsi:type="dcterms:W3CDTF">2013-08-13T11:53:00Z</dcterms:created>
  <dcterms:modified xsi:type="dcterms:W3CDTF">2023-04-26T21:33:50Z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2052-11.1.0.14036</vt:lpwstr>
  </property>
  <property fmtid="{D5CDD505-2E9C-101B-9397-08002B2CF9AE}" pid="3" name="ICV">
    <vt:lpwstr>6900EC790D204EC7A445FFA4438CA566_12</vt:lpwstr>
  </property>
</Properties>
</file>