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8" r:id="rId12"/>
    <p:sldId id="285" r:id="rId13"/>
    <p:sldId id="269" r:id="rId14"/>
    <p:sldId id="281" r:id="rId15"/>
    <p:sldId id="282" r:id="rId16"/>
    <p:sldId id="270" r:id="rId17"/>
    <p:sldId id="284" r:id="rId18"/>
    <p:sldId id="271" r:id="rId19"/>
    <p:sldId id="272" r:id="rId20"/>
    <p:sldId id="273" r:id="rId21"/>
    <p:sldId id="277" r:id="rId22"/>
    <p:sldId id="278" r:id="rId23"/>
    <p:sldId id="283" r:id="rId24"/>
    <p:sldId id="279" r:id="rId25"/>
    <p:sldId id="280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2018\&#24066;&#25206;&#36139;&#21150;2018&#24180;&#20449;&#35775;&#30331;&#35760;%20-%20&#21103;&#26412;\&#27719;&#24635;&#22270;&#34920;\&#27599;&#26376;\&#32479;&#35745;&#20998;&#26512;&#34920;&#26684;&#65288;1~12&#26376;&#65289;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2018\&#24066;&#25206;&#36139;&#21150;2018&#24180;&#20449;&#35775;&#30331;&#35760;%20-%20&#21103;&#26412;\&#27719;&#24635;&#22270;&#34920;\&#27599;&#26376;\&#32479;&#35745;&#20998;&#26512;&#34920;&#26684;&#65288;&#20449;&#35775;&#24037;&#20316;&#24635;&#32467;&#65289;&#25240;&#32447;&#2227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0185185185185182E-2"/>
          <c:y val="0.20077246441755758"/>
          <c:w val="0.69259259259259254"/>
          <c:h val="0.7179267225743123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cat>
            <c:strRef>
              <c:f>Sheet1!$A$2:$A$11</c:f>
              <c:strCache>
                <c:ptCount val="10"/>
                <c:pt idx="0">
                  <c:v>偏离目标</c:v>
                </c:pt>
                <c:pt idx="1">
                  <c:v>骗取套取</c:v>
                </c:pt>
                <c:pt idx="2">
                  <c:v>暗箱操作</c:v>
                </c:pt>
                <c:pt idx="3">
                  <c:v>贪污侵占</c:v>
                </c:pt>
                <c:pt idx="4">
                  <c:v>截留挪用</c:v>
                </c:pt>
                <c:pt idx="5">
                  <c:v>吃拿卡要</c:v>
                </c:pt>
                <c:pt idx="6">
                  <c:v>闲置滞留</c:v>
                </c:pt>
                <c:pt idx="7">
                  <c:v>插手项目</c:v>
                </c:pt>
                <c:pt idx="8">
                  <c:v>增加预算</c:v>
                </c:pt>
                <c:pt idx="9">
                  <c:v>虚假整改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7746913580246901"/>
          <c:y val="0.10824531079956469"/>
          <c:w val="0.21018518518518517"/>
          <c:h val="0.859620596205962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zh-CN" altLang="en-US" dirty="0" smtClean="0"/>
              <a:t>占比</a:t>
            </a:r>
            <a:endParaRPr lang="zh-CN" altLang="en-US" dirty="0"/>
          </a:p>
        </c:rich>
      </c:tx>
      <c:layout>
        <c:manualLayout>
          <c:xMode val="edge"/>
          <c:yMode val="edge"/>
          <c:x val="0.41678261086255214"/>
          <c:y val="0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3173333804032153E-2"/>
          <c:y val="9.5516869284027542E-2"/>
          <c:w val="0.74404872047244097"/>
          <c:h val="0.7723440781712085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涉农贪腐案件占比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437660365779463E-2"/>
                  <c:y val="-2.8058751047863369E-2"/>
                </c:manualLayout>
              </c:layout>
              <c:tx>
                <c:rich>
                  <a:bodyPr anchor="ctr" anchorCtr="0"/>
                  <a:lstStyle/>
                  <a:p>
                    <a:pPr>
                      <a:defRPr sz="2400"/>
                    </a:pPr>
                    <a:r>
                      <a:rPr lang="en-US" altLang="en-US" dirty="0" smtClean="0"/>
                      <a:t>22</a:t>
                    </a:r>
                    <a:r>
                      <a:rPr lang="en-US" altLang="zh-CN" dirty="0" smtClean="0"/>
                      <a:t>%</a:t>
                    </a:r>
                    <a:endParaRPr lang="en-US" altLang="en-US" dirty="0"/>
                  </a:p>
                </c:rich>
              </c:tx>
              <c:numFmt formatCode="General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156490548669196E-2"/>
                  <c:y val="-8.01678601367524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476783002946761E-2"/>
                  <c:y val="-2.00419650341881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全国</c:v>
                </c:pt>
                <c:pt idx="1">
                  <c:v>一些省</c:v>
                </c:pt>
                <c:pt idx="2">
                  <c:v>一些县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0.22</c:v>
                </c:pt>
                <c:pt idx="1">
                  <c:v>0.56000000000000005</c:v>
                </c:pt>
                <c:pt idx="2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1921152"/>
        <c:axId val="101922688"/>
        <c:axId val="0"/>
      </c:bar3DChart>
      <c:catAx>
        <c:axId val="101921152"/>
        <c:scaling>
          <c:orientation val="minMax"/>
        </c:scaling>
        <c:delete val="0"/>
        <c:axPos val="b"/>
        <c:majorTickMark val="out"/>
        <c:minorTickMark val="none"/>
        <c:tickLblPos val="nextTo"/>
        <c:crossAx val="101922688"/>
        <c:crosses val="autoZero"/>
        <c:auto val="1"/>
        <c:lblAlgn val="ctr"/>
        <c:lblOffset val="100"/>
        <c:noMultiLvlLbl val="0"/>
      </c:catAx>
      <c:valAx>
        <c:axId val="1019226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1921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581094964983502"/>
          <c:y val="0.34996012347834365"/>
          <c:w val="0.14726511019672636"/>
          <c:h val="0.3000797530433126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altLang="zh-CN" sz="2000" b="1" i="0" u="none" strike="noStrike" baseline="0">
                <a:solidFill>
                  <a:srgbClr val="000000"/>
                </a:solidFill>
                <a:latin typeface="黑体"/>
                <a:ea typeface="黑体"/>
              </a:rPr>
              <a:t>2018</a:t>
            </a:r>
            <a:r>
              <a:rPr lang="zh-CN" altLang="en-US" sz="2000" b="1" i="0" u="none" strike="noStrike" baseline="0">
                <a:solidFill>
                  <a:srgbClr val="000000"/>
                </a:solidFill>
                <a:latin typeface="黑体"/>
                <a:ea typeface="黑体"/>
              </a:rPr>
              <a:t>年市扶贫办信访类别占比图</a:t>
            </a:r>
          </a:p>
        </c:rich>
      </c:tx>
      <c:layout>
        <c:manualLayout>
          <c:xMode val="edge"/>
          <c:yMode val="edge"/>
          <c:x val="0.26351402874428093"/>
          <c:y val="9.795154818863478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4317817014446228"/>
          <c:y val="0.58851743388045041"/>
          <c:w val="0.1348314606741573"/>
          <c:h val="0.20095717254454404"/>
        </c:manualLayout>
      </c:layout>
      <c:pieChart>
        <c:varyColors val="1"/>
        <c:ser>
          <c:idx val="0"/>
          <c:order val="0"/>
          <c:spPr>
            <a:ln w="12700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 w="0"/>
            </a:sp3d>
          </c:spPr>
          <c:dPt>
            <c:idx val="0"/>
            <c:bubble3D val="0"/>
            <c:spPr>
              <a:pattFill prst="pct90">
                <a:fgClr>
                  <a:srgbClr val="00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 w="0"/>
              </a:sp3d>
            </c:spPr>
          </c:dPt>
          <c:dPt>
            <c:idx val="1"/>
            <c:bubble3D val="0"/>
            <c:spPr>
              <a:pattFill prst="pct5">
                <a:fgClr>
                  <a:srgbClr val="00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 w="0"/>
              </a:sp3d>
            </c:spPr>
          </c:dPt>
          <c:dPt>
            <c:idx val="2"/>
            <c:bubble3D val="0"/>
            <c:spPr>
              <a:pattFill prst="pct75">
                <a:fgClr>
                  <a:srgbClr val="000000"/>
                </a:fgClr>
                <a:bgClr>
                  <a:srgbClr val="FFFFFF"/>
                </a:bgClr>
              </a:pattFill>
              <a:ln w="12700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 w="0"/>
              </a:sp3d>
            </c:spPr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0"/>
              <c:layout>
                <c:manualLayout>
                  <c:x val="0.12219610800373214"/>
                  <c:y val="4.4004876194311746E-2"/>
                </c:manualLayout>
              </c:layout>
              <c:tx>
                <c:rich>
                  <a:bodyPr/>
                  <a:lstStyle/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zh-CN" altLang="en-US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投诉</a:t>
                    </a:r>
                    <a:r>
                      <a:rPr lang="en-US" altLang="zh-CN" sz="1600" b="0" i="0" u="none" strike="noStrike" baseline="0">
                        <a:solidFill>
                          <a:srgbClr val="000000"/>
                        </a:solidFill>
                        <a:latin typeface="楷体_GB2312"/>
                      </a:rPr>
                      <a:t>1167</a:t>
                    </a:r>
                    <a:r>
                      <a:rPr lang="zh-CN" altLang="en-US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件</a:t>
                    </a:r>
                  </a:p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altLang="zh-CN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50.28%</a:t>
                    </a:r>
                  </a:p>
                </c:rich>
              </c:tx>
              <c:spPr>
                <a:noFill/>
                <a:ln w="3175">
                  <a:solidFill>
                    <a:srgbClr val="000000">
                      <a:alpha val="100000"/>
                    </a:srgbClr>
                  </a:solidFill>
                  <a:prstDash val="solid"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931758811459492E-2"/>
                  <c:y val="9.7051499486168299E-2"/>
                </c:manualLayout>
              </c:layout>
              <c:tx>
                <c:rich>
                  <a:bodyPr/>
                  <a:lstStyle/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zh-CN" altLang="en-US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求助</a:t>
                    </a:r>
                    <a:r>
                      <a:rPr lang="en-US" altLang="zh-CN" sz="1600" b="0" i="0" u="none" strike="noStrike" baseline="0">
                        <a:solidFill>
                          <a:srgbClr val="000000"/>
                        </a:solidFill>
                        <a:latin typeface="楷体_GB2312"/>
                      </a:rPr>
                      <a:t>398</a:t>
                    </a:r>
                    <a:r>
                      <a:rPr lang="zh-CN" altLang="en-US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件</a:t>
                    </a:r>
                  </a:p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altLang="zh-CN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17.15%</a:t>
                    </a:r>
                  </a:p>
                </c:rich>
              </c:tx>
              <c:spPr>
                <a:noFill/>
                <a:ln w="3175">
                  <a:solidFill>
                    <a:srgbClr val="000000">
                      <a:alpha val="100000"/>
                    </a:srgbClr>
                  </a:solidFill>
                  <a:prstDash val="solid"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3191743137815501"/>
                  <c:y val="3.076077882179892E-2"/>
                </c:manualLayout>
              </c:layout>
              <c:tx>
                <c:rich>
                  <a:bodyPr/>
                  <a:lstStyle/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zh-CN" altLang="en-US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咨询</a:t>
                    </a:r>
                    <a:r>
                      <a:rPr lang="en-US" altLang="zh-CN" sz="1600" b="0" i="0" u="none" strike="noStrike" baseline="0">
                        <a:solidFill>
                          <a:srgbClr val="000000"/>
                        </a:solidFill>
                        <a:latin typeface="楷体_GB2312"/>
                      </a:rPr>
                      <a:t>697</a:t>
                    </a:r>
                    <a:r>
                      <a:rPr lang="zh-CN" altLang="en-US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件</a:t>
                    </a:r>
                  </a:p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altLang="zh-CN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30.03%</a:t>
                    </a:r>
                  </a:p>
                </c:rich>
              </c:tx>
              <c:spPr>
                <a:noFill/>
                <a:ln w="3175">
                  <a:solidFill>
                    <a:srgbClr val="000000">
                      <a:alpha val="100000"/>
                    </a:srgbClr>
                  </a:solidFill>
                  <a:prstDash val="solid"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3910032611912343"/>
                  <c:y val="-0.2279753204505055"/>
                </c:manualLayout>
              </c:layout>
              <c:tx>
                <c:rich>
                  <a:bodyPr/>
                  <a:lstStyle/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zh-CN" altLang="en-US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建议</a:t>
                    </a:r>
                    <a:r>
                      <a:rPr lang="en-US" altLang="zh-CN" sz="1600" b="0" i="0" u="none" strike="noStrike" baseline="0">
                        <a:solidFill>
                          <a:srgbClr val="000000"/>
                        </a:solidFill>
                        <a:latin typeface="楷体_GB2312"/>
                      </a:rPr>
                      <a:t>13</a:t>
                    </a:r>
                    <a:r>
                      <a:rPr lang="zh-CN" altLang="en-US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件</a:t>
                    </a:r>
                  </a:p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altLang="zh-CN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0.56%</a:t>
                    </a:r>
                  </a:p>
                </c:rich>
              </c:tx>
              <c:spPr>
                <a:noFill/>
                <a:ln w="3175">
                  <a:solidFill>
                    <a:srgbClr val="000000">
                      <a:alpha val="100000"/>
                    </a:srgbClr>
                  </a:solidFill>
                  <a:prstDash val="solid"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9810925629698961"/>
                  <c:y val="-0.14834093954838351"/>
                </c:manualLayout>
              </c:layout>
              <c:tx>
                <c:rich>
                  <a:bodyPr/>
                  <a:lstStyle/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zh-CN" altLang="en-US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其他</a:t>
                    </a:r>
                    <a:r>
                      <a:rPr lang="en-US" altLang="zh-CN" sz="1600" b="0" i="0" u="none" strike="noStrike" baseline="0">
                        <a:solidFill>
                          <a:srgbClr val="000000"/>
                        </a:solidFill>
                        <a:latin typeface="楷体_GB2312"/>
                      </a:rPr>
                      <a:t>46</a:t>
                    </a:r>
                    <a:r>
                      <a:rPr lang="zh-CN" altLang="en-US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件</a:t>
                    </a:r>
                  </a:p>
                  <a:p>
                    <a:pPr>
                      <a:defRPr sz="100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altLang="zh-CN" sz="1600" b="0" i="0" u="none" strike="noStrike" baseline="0">
                        <a:solidFill>
                          <a:srgbClr val="000000"/>
                        </a:solidFill>
                        <a:latin typeface="宋体"/>
                        <a:ea typeface="宋体"/>
                      </a:rPr>
                      <a:t>1.98%</a:t>
                    </a:r>
                  </a:p>
                </c:rich>
              </c:tx>
              <c:spPr>
                <a:noFill/>
                <a:ln w="3175">
                  <a:solidFill>
                    <a:srgbClr val="000000">
                      <a:alpha val="100000"/>
                    </a:srgbClr>
                  </a:solidFill>
                  <a:prstDash val="solid"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 w="3175">
                <a:solidFill>
                  <a:srgbClr val="000000"/>
                </a:solidFill>
                <a:prstDash val="solid"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楷体_GB2312"/>
                    <a:ea typeface="楷体_GB2312"/>
                    <a:cs typeface="楷体_GB2312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3175">
                  <a:solidFill>
                    <a:srgbClr val="000000"/>
                  </a:solidFill>
                  <a:prstDash val="solid"/>
                </a:ln>
              </c:spPr>
            </c:leaderLines>
          </c:dLbls>
          <c:cat>
            <c:strRef>
              <c:f>Sheet1!$A$9:$A$13</c:f>
              <c:strCache>
                <c:ptCount val="5"/>
                <c:pt idx="0">
                  <c:v>投诉</c:v>
                </c:pt>
                <c:pt idx="1">
                  <c:v>求助</c:v>
                </c:pt>
                <c:pt idx="2">
                  <c:v>咨询</c:v>
                </c:pt>
                <c:pt idx="3">
                  <c:v>建议</c:v>
                </c:pt>
                <c:pt idx="4">
                  <c:v>其他</c:v>
                </c:pt>
              </c:strCache>
            </c:strRef>
          </c:cat>
          <c:val>
            <c:numRef>
              <c:f>Sheet1!$B$9:$B$13</c:f>
              <c:numCache>
                <c:formatCode>General</c:formatCode>
                <c:ptCount val="5"/>
                <c:pt idx="0">
                  <c:v>1167</c:v>
                </c:pt>
                <c:pt idx="1">
                  <c:v>398</c:v>
                </c:pt>
                <c:pt idx="2">
                  <c:v>697</c:v>
                </c:pt>
                <c:pt idx="3">
                  <c:v>13</c:v>
                </c:pt>
                <c:pt idx="4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2018</a:t>
            </a:r>
            <a:r>
              <a:rPr lang="zh-CN" sz="2000"/>
              <a:t>年</a:t>
            </a:r>
            <a:r>
              <a:rPr lang="zh-CN" altLang="en-US" sz="2000"/>
              <a:t>扶贫信访</a:t>
            </a:r>
            <a:r>
              <a:rPr lang="zh-CN" sz="2000"/>
              <a:t>涉及问题</a:t>
            </a:r>
            <a:r>
              <a:rPr lang="zh-CN" altLang="en-US" sz="2000"/>
              <a:t>的类别</a:t>
            </a:r>
            <a:r>
              <a:rPr lang="zh-CN" sz="2000"/>
              <a:t>及占比情况</a:t>
            </a:r>
          </a:p>
        </c:rich>
      </c:tx>
      <c:layout>
        <c:manualLayout>
          <c:xMode val="edge"/>
          <c:yMode val="edge"/>
          <c:x val="0.21131210286688981"/>
          <c:y val="3.342975519538082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7675773245868462E-2"/>
          <c:y val="0.19113396726354268"/>
          <c:w val="0.90691655390003267"/>
          <c:h val="0.5948668013576003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9"/>
              <c:layout>
                <c:manualLayout>
                  <c:x val="1.2195120650073549E-2"/>
                  <c:y val="3.01872106787313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Sheet1!$A$56:$A$66</c:f>
              <c:strCache>
                <c:ptCount val="11"/>
                <c:pt idx="0">
                  <c:v>精准识别、精准退出</c:v>
                </c:pt>
                <c:pt idx="1">
                  <c:v>危房改造</c:v>
                </c:pt>
                <c:pt idx="2">
                  <c:v>易地搬迁</c:v>
                </c:pt>
                <c:pt idx="3">
                  <c:v>公路修建</c:v>
                </c:pt>
                <c:pt idx="4">
                  <c:v>低保</c:v>
                </c:pt>
                <c:pt idx="5">
                  <c:v>政策执行</c:v>
                </c:pt>
                <c:pt idx="6">
                  <c:v>资金使用</c:v>
                </c:pt>
                <c:pt idx="7">
                  <c:v>项目管理</c:v>
                </c:pt>
                <c:pt idx="8">
                  <c:v>金融贷款</c:v>
                </c:pt>
                <c:pt idx="9">
                  <c:v>贪污腐败</c:v>
                </c:pt>
                <c:pt idx="10">
                  <c:v>其他</c:v>
                </c:pt>
              </c:strCache>
            </c:strRef>
          </c:cat>
          <c:val>
            <c:numRef>
              <c:f>Sheet1!$B$56:$B$66</c:f>
              <c:numCache>
                <c:formatCode>General</c:formatCode>
                <c:ptCount val="11"/>
                <c:pt idx="0">
                  <c:v>508</c:v>
                </c:pt>
                <c:pt idx="1">
                  <c:v>221</c:v>
                </c:pt>
                <c:pt idx="2">
                  <c:v>87</c:v>
                </c:pt>
                <c:pt idx="3">
                  <c:v>104</c:v>
                </c:pt>
                <c:pt idx="4">
                  <c:v>81</c:v>
                </c:pt>
                <c:pt idx="5">
                  <c:v>146</c:v>
                </c:pt>
                <c:pt idx="6">
                  <c:v>85</c:v>
                </c:pt>
                <c:pt idx="7">
                  <c:v>50</c:v>
                </c:pt>
                <c:pt idx="8">
                  <c:v>39</c:v>
                </c:pt>
                <c:pt idx="9">
                  <c:v>67</c:v>
                </c:pt>
                <c:pt idx="10">
                  <c:v>602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998208"/>
        <c:axId val="44008192"/>
      </c:barChart>
      <c:lineChart>
        <c:grouping val="standard"/>
        <c:varyColors val="0"/>
        <c:ser>
          <c:idx val="1"/>
          <c:order val="1"/>
          <c:marker>
            <c:symbol val="square"/>
            <c:size val="5"/>
            <c:spPr>
              <a:pattFill prst="pct5">
                <a:fgClr>
                  <a:schemeClr val="tx1"/>
                </a:fgClr>
                <a:bgClr>
                  <a:schemeClr val="tx1"/>
                </a:bgClr>
              </a:pattFill>
            </c:spPr>
          </c:marker>
          <c:dLbls>
            <c:dLbl>
              <c:idx val="0"/>
              <c:layout>
                <c:manualLayout>
                  <c:x val="-2.8455281516838283E-2"/>
                  <c:y val="-4.40316429761836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0840107244509822E-2"/>
                  <c:y val="-4.40316429761836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897018767789219E-2"/>
                  <c:y val="-4.12796652901722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325201083455965E-2"/>
                  <c:y val="-4.40316429761836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3035227894583371E-2"/>
                  <c:y val="-4.40316429761836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7100268111274556E-2"/>
                  <c:y val="-2.75197768601148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4390241300147098E-2"/>
                  <c:y val="-3.30237322321377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8455281516838283E-2"/>
                  <c:y val="-4.40316429761836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2.8455281516838283E-2"/>
                  <c:y val="-3.57757099181492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5230348544656821E-2"/>
                  <c:y val="-3.85276876041607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7.5880750711568759E-2"/>
                  <c:y val="-2.16554349978557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%" sourceLinked="0"/>
            <c:txPr>
              <a:bodyPr/>
              <a:lstStyle/>
              <a:p>
                <a:pPr>
                  <a:defRPr sz="1200"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Sheet1!$A$56:$A$66</c:f>
              <c:strCache>
                <c:ptCount val="11"/>
                <c:pt idx="0">
                  <c:v>精准识别、精准退出</c:v>
                </c:pt>
                <c:pt idx="1">
                  <c:v>危房改造</c:v>
                </c:pt>
                <c:pt idx="2">
                  <c:v>易地搬迁</c:v>
                </c:pt>
                <c:pt idx="3">
                  <c:v>公路修建</c:v>
                </c:pt>
                <c:pt idx="4">
                  <c:v>低保</c:v>
                </c:pt>
                <c:pt idx="5">
                  <c:v>政策执行</c:v>
                </c:pt>
                <c:pt idx="6">
                  <c:v>资金使用</c:v>
                </c:pt>
                <c:pt idx="7">
                  <c:v>项目管理</c:v>
                </c:pt>
                <c:pt idx="8">
                  <c:v>金融贷款</c:v>
                </c:pt>
                <c:pt idx="9">
                  <c:v>贪污腐败</c:v>
                </c:pt>
                <c:pt idx="10">
                  <c:v>其他</c:v>
                </c:pt>
              </c:strCache>
            </c:strRef>
          </c:cat>
          <c:val>
            <c:numRef>
              <c:f>Sheet1!$C$56:$C$66</c:f>
              <c:numCache>
                <c:formatCode>General</c:formatCode>
                <c:ptCount val="11"/>
                <c:pt idx="0">
                  <c:v>0.21887117621714777</c:v>
                </c:pt>
                <c:pt idx="1">
                  <c:v>9.5217578629900906E-2</c:v>
                </c:pt>
                <c:pt idx="2">
                  <c:v>3.7483843171046964E-2</c:v>
                </c:pt>
                <c:pt idx="3">
                  <c:v>4.4808272296423958E-2</c:v>
                </c:pt>
                <c:pt idx="4">
                  <c:v>3.4898750538560966E-2</c:v>
                </c:pt>
                <c:pt idx="5">
                  <c:v>6.2903920723825932E-2</c:v>
                </c:pt>
                <c:pt idx="6">
                  <c:v>3.6622145626884962E-2</c:v>
                </c:pt>
                <c:pt idx="7">
                  <c:v>2.1542438604049977E-2</c:v>
                </c:pt>
                <c:pt idx="8">
                  <c:v>1.6803102111158982E-2</c:v>
                </c:pt>
                <c:pt idx="9">
                  <c:v>2.8866867729426971E-2</c:v>
                </c:pt>
                <c:pt idx="10">
                  <c:v>0.25937096079276173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032000"/>
        <c:axId val="44009728"/>
      </c:lineChart>
      <c:catAx>
        <c:axId val="4399820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900" b="1"/>
            </a:pPr>
            <a:endParaRPr lang="zh-CN"/>
          </a:p>
        </c:txPr>
        <c:crossAx val="44008192"/>
        <c:crosses val="autoZero"/>
        <c:auto val="1"/>
        <c:lblAlgn val="ctr"/>
        <c:lblOffset val="100"/>
        <c:noMultiLvlLbl val="0"/>
      </c:catAx>
      <c:valAx>
        <c:axId val="44008192"/>
        <c:scaling>
          <c:orientation val="minMax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crossAx val="43998208"/>
        <c:crosses val="autoZero"/>
        <c:crossBetween val="between"/>
      </c:valAx>
      <c:valAx>
        <c:axId val="4400972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44032000"/>
        <c:crosses val="max"/>
        <c:crossBetween val="between"/>
      </c:valAx>
      <c:catAx>
        <c:axId val="44032000"/>
        <c:scaling>
          <c:orientation val="minMax"/>
        </c:scaling>
        <c:delete val="1"/>
        <c:axPos val="b"/>
        <c:majorTickMark val="out"/>
        <c:minorTickMark val="none"/>
        <c:tickLblPos val="nextTo"/>
        <c:crossAx val="44009728"/>
        <c:crosses val="autoZero"/>
        <c:auto val="1"/>
        <c:lblAlgn val="ctr"/>
        <c:lblOffset val="100"/>
        <c:noMultiLvlLbl val="0"/>
      </c:cat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0.035</cdr:x>
      <cdr:y>0.0461</cdr:y>
    </cdr:from>
    <cdr:to>
      <cdr:x>0.80499</cdr:x>
      <cdr:y>0.18439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8032" y="216024"/>
          <a:ext cx="6336704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CN" altLang="en-US" sz="3200" dirty="0"/>
        </a:p>
      </cdr:txBody>
    </cdr:sp>
  </cdr:relSizeAnchor>
  <cdr:relSizeAnchor xmlns:cdr="http://schemas.openxmlformats.org/drawingml/2006/chartDrawing">
    <cdr:from>
      <cdr:x>0.00738</cdr:x>
      <cdr:y>0.01537</cdr:y>
    </cdr:from>
    <cdr:to>
      <cdr:x>0.82986</cdr:x>
      <cdr:y>0.13829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0700" y="72008"/>
          <a:ext cx="676875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 rtl="0"/>
          <a:r>
            <a:rPr lang="zh-CN" altLang="en-US" sz="3000" dirty="0" smtClean="0">
              <a:latin typeface="+mn-ea"/>
            </a:rPr>
            <a:t>（二）扶贫资金管理使用方面的问题</a:t>
          </a:r>
        </a:p>
        <a:p xmlns:a="http://schemas.openxmlformats.org/drawingml/2006/main">
          <a:pPr algn="l"/>
          <a:endParaRPr lang="zh-CN" altLang="en-US" sz="3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3D8C4-0D4A-4E78-BA6C-68E8C00739C2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7583B-C7E4-4FA4-A007-D7B6C1B49B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587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7583B-C7E4-4FA4-A007-D7B6C1B49B6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616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B974-EEAC-434B-969C-51ABAE690854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D218-3F16-4080-84DD-7CC72337F0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B974-EEAC-434B-969C-51ABAE690854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D218-3F16-4080-84DD-7CC72337F0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B974-EEAC-434B-969C-51ABAE690854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D218-3F16-4080-84DD-7CC72337F0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4BFEB974-EEAC-434B-969C-51ABAE690854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D218-3F16-4080-84DD-7CC72337F0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B974-EEAC-434B-969C-51ABAE690854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D218-3F16-4080-84DD-7CC72337F0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B974-EEAC-434B-969C-51ABAE690854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D218-3F16-4080-84DD-7CC72337F0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B974-EEAC-434B-969C-51ABAE690854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D218-3F16-4080-84DD-7CC72337F0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B974-EEAC-434B-969C-51ABAE690854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D218-3F16-4080-84DD-7CC72337F0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B974-EEAC-434B-969C-51ABAE690854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D218-3F16-4080-84DD-7CC72337F0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B974-EEAC-434B-969C-51ABAE690854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D218-3F16-4080-84DD-7CC72337F0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B974-EEAC-434B-969C-51ABAE690854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D218-3F16-4080-84DD-7CC72337F0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4BFEB974-EEAC-434B-969C-51ABAE690854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6B2BD218-3F16-4080-84DD-7CC72337F0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7776864" cy="4032448"/>
          </a:xfrm>
        </p:spPr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zh-CN" altLang="en-US" sz="2400" dirty="0" smtClean="0"/>
              <a:t>             </a:t>
            </a:r>
            <a:endParaRPr lang="en-US" altLang="zh-CN" sz="2400" dirty="0" smtClean="0"/>
          </a:p>
          <a:p>
            <a:r>
              <a:rPr lang="zh-CN" altLang="en-US" sz="2400" dirty="0" smtClean="0"/>
              <a:t>     </a:t>
            </a:r>
            <a:endParaRPr lang="en-US" altLang="zh-CN" sz="2400" dirty="0" smtClean="0"/>
          </a:p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             </a:t>
            </a:r>
            <a:r>
              <a:rPr lang="zh-CN" altLang="en-US" sz="2400" dirty="0"/>
              <a:t> </a:t>
            </a:r>
            <a:r>
              <a:rPr lang="zh-CN" altLang="en-US" sz="2400" dirty="0" smtClean="0">
                <a:solidFill>
                  <a:schemeClr val="accent6">
                    <a:lumMod val="50000"/>
                  </a:schemeClr>
                </a:solidFill>
              </a:rPr>
              <a:t>市扶贫办监督管理处  罗代福</a:t>
            </a:r>
            <a:endParaRPr lang="en-US" altLang="zh-CN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zh-CN" sz="2400" dirty="0" smtClean="0">
                <a:solidFill>
                  <a:schemeClr val="accent6">
                    <a:lumMod val="50000"/>
                  </a:schemeClr>
                </a:solidFill>
              </a:rPr>
              <a:t>                    2019</a:t>
            </a:r>
            <a:r>
              <a:rPr lang="zh-CN" altLang="en-US" sz="2400" dirty="0" smtClean="0">
                <a:solidFill>
                  <a:schemeClr val="accent6">
                    <a:lumMod val="50000"/>
                  </a:schemeClr>
                </a:solidFill>
              </a:rPr>
              <a:t>年</a:t>
            </a:r>
            <a:r>
              <a:rPr lang="en-US" altLang="zh-CN" sz="2400" dirty="0">
                <a:solidFill>
                  <a:schemeClr val="accent6">
                    <a:lumMod val="50000"/>
                  </a:schemeClr>
                </a:solidFill>
              </a:rPr>
              <a:t>9</a:t>
            </a:r>
            <a:r>
              <a:rPr lang="zh-CN" altLang="en-US" sz="2400" dirty="0" smtClean="0">
                <a:solidFill>
                  <a:schemeClr val="accent6">
                    <a:lumMod val="50000"/>
                  </a:schemeClr>
                </a:solidFill>
              </a:rPr>
              <a:t>月</a:t>
            </a:r>
            <a:r>
              <a:rPr lang="en-US" altLang="zh-CN" sz="2400" dirty="0" smtClean="0">
                <a:solidFill>
                  <a:schemeClr val="accent6">
                    <a:lumMod val="50000"/>
                  </a:schemeClr>
                </a:solidFill>
              </a:rPr>
              <a:t>11</a:t>
            </a:r>
            <a:r>
              <a:rPr lang="zh-CN" altLang="en-US" sz="2400" dirty="0" smtClean="0">
                <a:solidFill>
                  <a:schemeClr val="accent6">
                    <a:lumMod val="50000"/>
                  </a:schemeClr>
                </a:solidFill>
              </a:rPr>
              <a:t>日</a:t>
            </a:r>
            <a:endParaRPr lang="zh-CN" alt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4474" y="1052736"/>
            <a:ext cx="69573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加强资金监管和扶贫信访工作</a:t>
            </a:r>
            <a:endParaRPr lang="zh-CN" alt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26087" y="2669881"/>
            <a:ext cx="523412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（</a:t>
            </a:r>
            <a:r>
              <a:rPr lang="zh-CN" alt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帮扶</a:t>
            </a:r>
            <a:r>
              <a:rPr lang="zh-CN" alt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干部</a:t>
            </a:r>
            <a:r>
              <a:rPr lang="zh-CN" alt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脱贫攻坚业务</a:t>
            </a:r>
            <a:r>
              <a:rPr lang="zh-CN" altLang="zh-CN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培训</a:t>
            </a:r>
            <a:r>
              <a:rPr lang="zh-CN" alt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）</a:t>
            </a:r>
            <a:endParaRPr lang="zh-CN" alt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601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/>
              <a:t>扶贫干部很辛苦！</a:t>
            </a:r>
            <a:endParaRPr lang="en-US" altLang="zh-CN" sz="3600" dirty="0" smtClean="0"/>
          </a:p>
          <a:p>
            <a:r>
              <a:rPr lang="zh-CN" altLang="zh-CN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怎么办呢</a:t>
            </a:r>
            <a:r>
              <a:rPr lang="zh-CN" altLang="en-US" sz="2800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r>
              <a:rPr lang="zh-CN" altLang="zh-CN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干</a:t>
            </a:r>
            <a:r>
              <a:rPr lang="zh-CN" altLang="zh-CN" sz="2800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还是不干</a:t>
            </a:r>
            <a:r>
              <a:rPr lang="en-US" altLang="zh-CN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</a:p>
          <a:p>
            <a:r>
              <a:rPr lang="zh-CN" altLang="en-US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没有退路，只能</a:t>
            </a:r>
            <a:r>
              <a:rPr lang="zh-CN" altLang="zh-CN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好好干</a:t>
            </a:r>
            <a:r>
              <a:rPr lang="zh-CN" altLang="en-US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！</a:t>
            </a:r>
            <a:endParaRPr lang="en-US" altLang="zh-CN" sz="2800" cap="small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67544" y="549933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zh-CN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第一部分：关于资金项目监管</a:t>
            </a:r>
            <a:endParaRPr lang="zh-CN" alt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275856" y="3753572"/>
            <a:ext cx="2808312" cy="2088000"/>
            <a:chOff x="4816886" y="4571017"/>
            <a:chExt cx="2088000" cy="2088000"/>
          </a:xfrm>
        </p:grpSpPr>
        <p:pic>
          <p:nvPicPr>
            <p:cNvPr id="5123" name="Picture 3" descr="C:\Users\Hewlett-Packard\AppData\Local\Microsoft\Windows\Temporary Internet Files\Content.IE5\743BB7DA\1790-300x300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6886" y="4571017"/>
              <a:ext cx="2088000" cy="20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 descr="C:\Users\Hewlett-Packard\AppData\Local\Microsoft\Windows\Temporary Internet Files\Content.IE5\R9GO4QL2\100px-Thought_bubble.svg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6886" y="4606529"/>
              <a:ext cx="952500" cy="1066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9" y="4149080"/>
            <a:ext cx="2520280" cy="220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92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2204864"/>
            <a:ext cx="7848872" cy="2880320"/>
          </a:xfr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zh-CN" altLang="en-US" b="1" cap="small" dirty="0" smtClean="0"/>
              <a:t>扶贫干部：</a:t>
            </a:r>
            <a:endParaRPr lang="en-US" altLang="zh-CN" b="1" cap="small" dirty="0" smtClean="0"/>
          </a:p>
          <a:p>
            <a:pPr marL="0" indent="0">
              <a:lnSpc>
                <a:spcPts val="1200"/>
              </a:lnSpc>
              <a:buNone/>
            </a:pPr>
            <a:endParaRPr lang="en-US" altLang="zh-CN" b="1" cap="small" dirty="0" smtClean="0"/>
          </a:p>
          <a:p>
            <a:r>
              <a:rPr lang="en-US" altLang="zh-CN" b="1" cap="small" dirty="0" smtClean="0"/>
              <a:t>  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一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是自身要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严格要求筑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牢防线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cap="small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二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是要把监督工作当大事来抓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cap="small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三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是加强村级监督力量的整合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cap="small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6937" y="62068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zh-CN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第一部分：关于资金项目监管</a:t>
            </a:r>
            <a:endParaRPr lang="zh-CN" alt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18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altLang="zh-CN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n-US" altLang="zh-CN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zh-CN" altLang="zh-CN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</a:t>
            </a:r>
            <a:r>
              <a:rPr lang="zh-CN" altLang="zh-CN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一部分：关于资金项目监管</a:t>
            </a:r>
            <a:r>
              <a:rPr lang="zh-CN" alt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zh-CN" alt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重要</a:t>
            </a:r>
            <a:r>
              <a:rPr lang="zh-CN" altLang="en-US" smtClean="0"/>
              <a:t>提示：须高度</a:t>
            </a:r>
            <a:r>
              <a:rPr lang="zh-CN" altLang="en-US" dirty="0" smtClean="0"/>
              <a:t>重视抓好当前工作。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问题暴露往往具有滞后性。一般来讲，审计揭示的问题大多是前一年，甚至前几年发生的问题。去年你们考核结果好，说明前几年的工作见了效，如果现在不抓紧抓实，也许明年，或者后年就会暴露出来。因此抓好当前工作非常重要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638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3672408"/>
          </a:xfrm>
          <a:ln w="19050"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zh-CN" b="1" cap="small" dirty="0"/>
              <a:t>（一）</a:t>
            </a:r>
            <a:r>
              <a:rPr lang="en-US" altLang="zh-CN" b="1" cap="small" dirty="0" smtClean="0"/>
              <a:t>2018</a:t>
            </a:r>
            <a:r>
              <a:rPr lang="zh-CN" altLang="zh-CN" b="1" cap="small" dirty="0" smtClean="0"/>
              <a:t>年全市扶贫</a:t>
            </a:r>
            <a:r>
              <a:rPr lang="zh-CN" altLang="zh-CN" b="1" cap="small" dirty="0"/>
              <a:t>信访</a:t>
            </a:r>
            <a:r>
              <a:rPr lang="zh-CN" altLang="zh-CN" b="1" cap="small" dirty="0" smtClean="0"/>
              <a:t>情况</a:t>
            </a:r>
            <a:endParaRPr lang="en-US" altLang="zh-CN" b="1" cap="small" dirty="0" smtClean="0"/>
          </a:p>
          <a:p>
            <a:pPr marL="0" indent="0">
              <a:lnSpc>
                <a:spcPts val="1200"/>
              </a:lnSpc>
              <a:buNone/>
            </a:pPr>
            <a:endParaRPr lang="en-US" altLang="zh-CN" b="1" cap="small" dirty="0" smtClean="0"/>
          </a:p>
          <a:p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2018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年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市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级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受理扶贫信访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件</a:t>
            </a:r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2300</a:t>
            </a:r>
            <a:r>
              <a:rPr lang="zh-CN" altLang="en-US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多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件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，各区县受理的就更多，还有乡镇一级受理的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2018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年扶贫信访总量上升较</a:t>
            </a:r>
            <a:r>
              <a:rPr lang="zh-CN" altLang="en-US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快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，市级每月</a:t>
            </a:r>
            <a:r>
              <a:rPr lang="zh-CN" altLang="en-US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总量均在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100</a:t>
            </a:r>
            <a:r>
              <a:rPr lang="zh-CN" altLang="en-US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件以上，其中举报投诉件总量占比超过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50%</a:t>
            </a:r>
            <a:r>
              <a:rPr lang="zh-CN" altLang="en-US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月份达到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70.19%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8407" y="548680"/>
            <a:ext cx="7837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第二部分：关于扶贫信访</a:t>
            </a:r>
            <a:endParaRPr lang="zh-CN" alt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407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第二部分：关于扶贫信访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600400"/>
          </a:xfrm>
        </p:spPr>
        <p:txBody>
          <a:bodyPr/>
          <a:lstStyle/>
          <a:p>
            <a:r>
              <a:rPr lang="en-US" altLang="zh-CN" dirty="0" smtClean="0"/>
              <a:t>2018</a:t>
            </a:r>
            <a:r>
              <a:rPr lang="zh-CN" altLang="en-US" dirty="0" smtClean="0"/>
              <a:t>年，</a:t>
            </a:r>
            <a:r>
              <a:rPr lang="en-US" altLang="zh-CN" dirty="0" smtClean="0"/>
              <a:t>33</a:t>
            </a:r>
            <a:r>
              <a:rPr lang="zh-CN" altLang="zh-CN" dirty="0"/>
              <a:t>个</a:t>
            </a:r>
            <a:r>
              <a:rPr lang="zh-CN" altLang="zh-CN" dirty="0" smtClean="0"/>
              <a:t>区县</a:t>
            </a:r>
            <a:r>
              <a:rPr lang="zh-CN" altLang="en-US" dirty="0" smtClean="0"/>
              <a:t>中</a:t>
            </a:r>
            <a:r>
              <a:rPr lang="zh-CN" altLang="zh-CN" dirty="0" smtClean="0"/>
              <a:t>每个</a:t>
            </a:r>
            <a:r>
              <a:rPr lang="zh-CN" altLang="zh-CN" dirty="0"/>
              <a:t>区县都</a:t>
            </a:r>
            <a:r>
              <a:rPr lang="zh-CN" altLang="zh-CN" dirty="0" smtClean="0"/>
              <a:t>有</a:t>
            </a:r>
            <a:r>
              <a:rPr lang="zh-CN" altLang="en-US" dirty="0" smtClean="0"/>
              <a:t>扶贫信访</a:t>
            </a:r>
            <a:r>
              <a:rPr lang="zh-CN" altLang="zh-CN" dirty="0" smtClean="0"/>
              <a:t>。其中</a:t>
            </a:r>
            <a:r>
              <a:rPr lang="zh-CN" altLang="en-US" dirty="0"/>
              <a:t>重点区县</a:t>
            </a:r>
            <a:r>
              <a:rPr lang="zh-CN" altLang="en-US" dirty="0" smtClean="0"/>
              <a:t>共有</a:t>
            </a:r>
            <a:r>
              <a:rPr lang="en-US" altLang="zh-CN" dirty="0" smtClean="0"/>
              <a:t>1757</a:t>
            </a:r>
            <a:r>
              <a:rPr lang="zh-CN" altLang="en-US" dirty="0" smtClean="0"/>
              <a:t>件</a:t>
            </a:r>
            <a:r>
              <a:rPr lang="zh-CN" altLang="en-US" dirty="0"/>
              <a:t>，占比</a:t>
            </a:r>
            <a:r>
              <a:rPr lang="en-US" altLang="zh-CN" dirty="0" smtClean="0"/>
              <a:t>75.70%</a:t>
            </a:r>
            <a:r>
              <a:rPr lang="zh-CN" altLang="en-US" dirty="0"/>
              <a:t>，总量较大的有开州区</a:t>
            </a:r>
            <a:r>
              <a:rPr lang="zh-CN" altLang="en-US" dirty="0" smtClean="0"/>
              <a:t>、</a:t>
            </a:r>
            <a:r>
              <a:rPr lang="zh-CN" altLang="en-US" dirty="0"/>
              <a:t>云阳</a:t>
            </a:r>
            <a:r>
              <a:rPr lang="zh-CN" altLang="en-US" dirty="0" smtClean="0"/>
              <a:t>县</a:t>
            </a:r>
            <a:r>
              <a:rPr lang="zh-CN" altLang="en-US" dirty="0"/>
              <a:t>、</a:t>
            </a:r>
            <a:r>
              <a:rPr lang="zh-CN" altLang="en-US" dirty="0" smtClean="0"/>
              <a:t>奉</a:t>
            </a:r>
            <a:r>
              <a:rPr lang="zh-CN" altLang="en-US" dirty="0"/>
              <a:t>节</a:t>
            </a:r>
            <a:r>
              <a:rPr lang="zh-CN" altLang="en-US" dirty="0" smtClean="0"/>
              <a:t>县；</a:t>
            </a:r>
            <a:r>
              <a:rPr lang="zh-CN" altLang="en-US" dirty="0"/>
              <a:t>非重点区县</a:t>
            </a:r>
            <a:r>
              <a:rPr lang="zh-CN" altLang="en-US" dirty="0" smtClean="0"/>
              <a:t>共有</a:t>
            </a:r>
            <a:r>
              <a:rPr lang="en-US" altLang="zh-CN" dirty="0" smtClean="0"/>
              <a:t>420</a:t>
            </a:r>
            <a:r>
              <a:rPr lang="zh-CN" altLang="en-US" dirty="0" smtClean="0"/>
              <a:t>件，</a:t>
            </a:r>
            <a:r>
              <a:rPr lang="zh-CN" altLang="en-US" dirty="0"/>
              <a:t>占</a:t>
            </a:r>
            <a:r>
              <a:rPr lang="zh-CN" altLang="en-US" dirty="0" smtClean="0"/>
              <a:t>比</a:t>
            </a:r>
            <a:r>
              <a:rPr lang="en-US" altLang="zh-CN" dirty="0" smtClean="0"/>
              <a:t>18.10%</a:t>
            </a:r>
            <a:r>
              <a:rPr lang="zh-CN" altLang="en-US" dirty="0"/>
              <a:t>，总量较大的有江津区、綦江区、</a:t>
            </a:r>
            <a:r>
              <a:rPr lang="zh-CN" altLang="en-US" dirty="0" smtClean="0"/>
              <a:t>大足区。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24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第二部分：关于扶贫信访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5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3548179"/>
              </p:ext>
            </p:extLst>
          </p:nvPr>
        </p:nvGraphicFramePr>
        <p:xfrm>
          <a:off x="539552" y="1628800"/>
          <a:ext cx="813690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223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2204864"/>
            <a:ext cx="7704856" cy="2736304"/>
          </a:xfr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zh-CN" altLang="en-US" b="1" dirty="0" smtClean="0"/>
              <a:t>扶贫信访反映的主要问题：</a:t>
            </a:r>
            <a:endParaRPr lang="en-US" altLang="zh-CN" b="1" dirty="0" smtClean="0"/>
          </a:p>
          <a:p>
            <a:pPr marL="0" indent="0">
              <a:lnSpc>
                <a:spcPts val="1200"/>
              </a:lnSpc>
              <a:buNone/>
            </a:pPr>
            <a:endParaRPr lang="en-US" altLang="zh-CN" b="1" dirty="0" smtClean="0"/>
          </a:p>
          <a:p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一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是识别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不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精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准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的问题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cap="small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二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是政策不落实的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问题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cap="small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三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是干部乱作为的问题。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3568" y="476672"/>
            <a:ext cx="7837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第二部分：关于扶贫信访</a:t>
            </a:r>
            <a:endParaRPr lang="zh-CN" alt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334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第二部分：关于扶贫</a:t>
            </a:r>
            <a:r>
              <a:rPr lang="zh-CN" altLang="zh-CN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信访</a:t>
            </a:r>
            <a:endParaRPr lang="zh-CN" alt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8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5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41696"/>
          </a:xfrm>
          <a:ln w="12700">
            <a:noFill/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zh-CN" altLang="zh-CN" b="1" cap="small" dirty="0" smtClean="0"/>
              <a:t>（</a:t>
            </a:r>
            <a:r>
              <a:rPr lang="zh-CN" altLang="en-US" b="1" cap="small" dirty="0" smtClean="0"/>
              <a:t>二</a:t>
            </a:r>
            <a:r>
              <a:rPr lang="zh-CN" altLang="zh-CN" b="1" cap="small" dirty="0" smtClean="0"/>
              <a:t>）</a:t>
            </a:r>
            <a:r>
              <a:rPr lang="zh-CN" altLang="zh-CN" b="1" cap="small" dirty="0"/>
              <a:t>关于</a:t>
            </a:r>
            <a:r>
              <a:rPr lang="en-US" altLang="zh-CN" b="1" cap="small" dirty="0"/>
              <a:t>12317</a:t>
            </a:r>
            <a:r>
              <a:rPr lang="zh-CN" altLang="zh-CN" b="1" cap="small" dirty="0"/>
              <a:t>的有关</a:t>
            </a:r>
            <a:r>
              <a:rPr lang="zh-CN" altLang="zh-CN" b="1" cap="small" dirty="0" smtClean="0"/>
              <a:t>情况</a:t>
            </a:r>
            <a:endParaRPr lang="en-US" altLang="zh-CN" b="1" cap="small" dirty="0" smtClean="0"/>
          </a:p>
          <a:p>
            <a:pPr marL="0" indent="0">
              <a:lnSpc>
                <a:spcPts val="1200"/>
              </a:lnSpc>
              <a:buNone/>
            </a:pPr>
            <a:endParaRPr lang="en-US" altLang="zh-CN" b="1" cap="small" dirty="0" smtClean="0"/>
          </a:p>
          <a:p>
            <a:r>
              <a:rPr lang="en-US" altLang="zh-CN" cap="small" dirty="0" smtClean="0"/>
              <a:t>  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全国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12317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扶贫监督举报电话于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2014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年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月开通，并要求各省市开通。我市在国家开通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12317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扶贫监督举报专线之前就开通了扶贫监督举报专线，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67625613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，并向国务院扶贫办备案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2018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年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月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日，国务院扶贫办召开全国视频会议，要求我市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月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22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日前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开通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系统并与</a:t>
            </a:r>
            <a:r>
              <a:rPr lang="zh-CN" altLang="en-US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国务院扶贫办</a:t>
            </a:r>
            <a:r>
              <a:rPr lang="en-US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12317</a:t>
            </a:r>
            <a:r>
              <a:rPr lang="zh-CN" altLang="en-US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扶贫监督举报平台实现联网运行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目前已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实现</a:t>
            </a:r>
            <a:r>
              <a:rPr lang="zh-CN" altLang="zh-CN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规范运行</a:t>
            </a:r>
            <a:r>
              <a:rPr lang="zh-CN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2019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年</a:t>
            </a:r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月已向区县延伸。</a:t>
            </a:r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2019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年</a:t>
            </a:r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月</a:t>
            </a:r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27-29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国家在我市举办全国</a:t>
            </a:r>
            <a:r>
              <a:rPr lang="en-US" altLang="zh-CN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12317</a:t>
            </a:r>
            <a:r>
              <a:rPr lang="zh-CN" altLang="en-US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扶贫监督举报工作专题培训班。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3568" y="548680"/>
            <a:ext cx="7837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第二部分：关于扶贫信访</a:t>
            </a:r>
            <a:endParaRPr lang="zh-CN" alt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908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2276872"/>
            <a:ext cx="7776864" cy="2592288"/>
          </a:xfr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r>
              <a:rPr lang="zh-CN" altLang="zh-CN" b="1" cap="small" dirty="0" smtClean="0"/>
              <a:t>（</a:t>
            </a:r>
            <a:r>
              <a:rPr lang="zh-CN" altLang="en-US" b="1" cap="small" dirty="0" smtClean="0"/>
              <a:t>三</a:t>
            </a:r>
            <a:r>
              <a:rPr lang="zh-CN" altLang="zh-CN" b="1" cap="small" dirty="0" smtClean="0"/>
              <a:t>）</a:t>
            </a:r>
            <a:r>
              <a:rPr lang="zh-CN" altLang="zh-CN" b="1" cap="small" dirty="0"/>
              <a:t>把握扶贫信访三个重点</a:t>
            </a:r>
            <a:endParaRPr lang="zh-CN" altLang="zh-CN" dirty="0"/>
          </a:p>
          <a:p>
            <a:r>
              <a:rPr lang="en-US" altLang="zh-CN" cap="small" dirty="0" smtClean="0"/>
              <a:t>  1</a:t>
            </a:r>
            <a:r>
              <a:rPr lang="zh-CN" altLang="zh-CN" cap="small" dirty="0" smtClean="0"/>
              <a:t>、</a:t>
            </a:r>
            <a:r>
              <a:rPr lang="zh-CN" altLang="en-US" cap="small" dirty="0" smtClean="0"/>
              <a:t>高度</a:t>
            </a:r>
            <a:r>
              <a:rPr lang="zh-CN" altLang="zh-CN" cap="small" dirty="0" smtClean="0"/>
              <a:t>重视</a:t>
            </a:r>
            <a:r>
              <a:rPr lang="zh-CN" altLang="zh-CN" cap="small" dirty="0"/>
              <a:t>扶贫信访</a:t>
            </a:r>
            <a:r>
              <a:rPr lang="zh-CN" altLang="zh-CN" cap="small" dirty="0" smtClean="0"/>
              <a:t>。</a:t>
            </a:r>
            <a:endParaRPr lang="en-US" altLang="zh-CN" cap="small" dirty="0" smtClean="0"/>
          </a:p>
          <a:p>
            <a:r>
              <a:rPr lang="en-US" altLang="zh-CN" cap="small" dirty="0" smtClean="0"/>
              <a:t>  2</a:t>
            </a:r>
            <a:r>
              <a:rPr lang="zh-CN" altLang="zh-CN" cap="small" dirty="0" smtClean="0"/>
              <a:t>、</a:t>
            </a:r>
            <a:r>
              <a:rPr lang="zh-CN" altLang="en-US" cap="small" dirty="0" smtClean="0"/>
              <a:t>引导</a:t>
            </a:r>
            <a:r>
              <a:rPr lang="zh-CN" altLang="zh-CN" cap="small" dirty="0" smtClean="0"/>
              <a:t>依法</a:t>
            </a:r>
            <a:r>
              <a:rPr lang="zh-CN" altLang="zh-CN" cap="small" dirty="0"/>
              <a:t>逐级信访</a:t>
            </a:r>
            <a:r>
              <a:rPr lang="zh-CN" altLang="zh-CN" cap="small" dirty="0" smtClean="0"/>
              <a:t>。</a:t>
            </a:r>
            <a:endParaRPr lang="en-US" altLang="zh-CN" cap="small" dirty="0" smtClean="0"/>
          </a:p>
          <a:p>
            <a:r>
              <a:rPr lang="en-US" altLang="zh-CN" cap="small" dirty="0" smtClean="0"/>
              <a:t>  3</a:t>
            </a:r>
            <a:r>
              <a:rPr lang="zh-CN" altLang="zh-CN" cap="small" dirty="0"/>
              <a:t>、认真</a:t>
            </a:r>
            <a:r>
              <a:rPr lang="zh-CN" altLang="zh-CN" cap="small" dirty="0" smtClean="0"/>
              <a:t>对待</a:t>
            </a:r>
            <a:r>
              <a:rPr lang="zh-CN" altLang="en-US" cap="small" dirty="0" smtClean="0"/>
              <a:t>扶贫</a:t>
            </a:r>
            <a:r>
              <a:rPr lang="zh-CN" altLang="zh-CN" cap="small" dirty="0" smtClean="0"/>
              <a:t>信访</a:t>
            </a:r>
            <a:r>
              <a:rPr lang="zh-CN" altLang="zh-CN" b="1" cap="small" dirty="0"/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55576" y="533084"/>
            <a:ext cx="7837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第二部分：关于扶贫信访</a:t>
            </a:r>
            <a:endParaRPr lang="zh-CN" alt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605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脱贫攻坚进入决胜阶段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              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2019</a:t>
            </a:r>
            <a:r>
              <a:rPr lang="zh-CN" altLang="en-US" dirty="0" smtClean="0"/>
              <a:t>年</a:t>
            </a:r>
            <a:r>
              <a:rPr lang="en-US" altLang="zh-CN" dirty="0"/>
              <a:t>9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11</a:t>
            </a:r>
            <a:r>
              <a:rPr lang="zh-CN" altLang="en-US" dirty="0" smtClean="0"/>
              <a:t>日</a:t>
            </a:r>
            <a:r>
              <a:rPr lang="en-US" altLang="zh-CN" dirty="0" smtClean="0"/>
              <a:t>—2020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12</a:t>
            </a:r>
            <a:r>
              <a:rPr lang="zh-CN" altLang="en-US" dirty="0" smtClean="0"/>
              <a:t>月</a:t>
            </a:r>
            <a:r>
              <a:rPr lang="en-US" altLang="zh-CN" dirty="0" smtClean="0"/>
              <a:t>31</a:t>
            </a:r>
            <a:r>
              <a:rPr lang="zh-CN" altLang="en-US" dirty="0" smtClean="0"/>
              <a:t>日，</a:t>
            </a:r>
            <a:r>
              <a:rPr lang="zh-CN" altLang="zh-CN" dirty="0" smtClean="0"/>
              <a:t>只剩下</a:t>
            </a:r>
            <a:r>
              <a:rPr lang="en-US" altLang="zh-CN" dirty="0" smtClean="0"/>
              <a:t>15</a:t>
            </a:r>
            <a:r>
              <a:rPr lang="zh-CN" altLang="en-US" dirty="0" smtClean="0"/>
              <a:t>个</a:t>
            </a:r>
            <a:r>
              <a:rPr lang="zh-CN" altLang="en-US" dirty="0" smtClean="0"/>
              <a:t>月。</a:t>
            </a:r>
            <a:endParaRPr lang="zh-CN" altLang="en-US" dirty="0"/>
          </a:p>
        </p:txBody>
      </p:sp>
      <p:pic>
        <p:nvPicPr>
          <p:cNvPr id="1026" name="Picture 2" descr="C:\Users\Hewlett-Packard\AppData\Local\Microsoft\Windows\Temporary Internet Files\Content.IE5\DE9PDR3Q\220px-Stopwatch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40202"/>
            <a:ext cx="2487958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40202"/>
            <a:ext cx="3787410" cy="216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41224" y="566087"/>
            <a:ext cx="70615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扶贫</a:t>
            </a:r>
            <a:r>
              <a:rPr lang="zh-CN" alt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资金监管</a:t>
            </a:r>
            <a:r>
              <a:rPr lang="zh-CN" altLang="en-US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与扶贫信访</a:t>
            </a:r>
          </a:p>
        </p:txBody>
      </p:sp>
    </p:spTree>
    <p:extLst>
      <p:ext uri="{BB962C8B-B14F-4D97-AF65-F5344CB8AC3E}">
        <p14:creationId xmlns:p14="http://schemas.microsoft.com/office/powerpoint/2010/main" val="92452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888432"/>
          </a:xfrm>
        </p:spPr>
        <p:txBody>
          <a:bodyPr>
            <a:normAutofit/>
          </a:bodyPr>
          <a:lstStyle/>
          <a:p>
            <a:r>
              <a:rPr lang="zh-CN" altLang="en-US" sz="2800" cap="small" dirty="0" smtClean="0"/>
              <a:t>    </a:t>
            </a:r>
            <a:r>
              <a:rPr lang="zh-CN" altLang="en-US" sz="2800" b="1" cap="small" dirty="0" smtClean="0"/>
              <a:t>第一个文件：</a:t>
            </a:r>
            <a:r>
              <a:rPr lang="zh-CN" altLang="zh-CN" sz="2800" dirty="0" smtClean="0"/>
              <a:t>《关于全面加强扶贫资金监管的意见》</a:t>
            </a:r>
            <a:r>
              <a:rPr lang="zh-CN" altLang="zh-CN" sz="2800" dirty="0"/>
              <a:t>渝扶办</a:t>
            </a:r>
            <a:r>
              <a:rPr lang="zh-CN" altLang="zh-CN" sz="2800" dirty="0" smtClean="0"/>
              <a:t>发</a:t>
            </a:r>
            <a:r>
              <a:rPr lang="en-US" altLang="zh-CN" sz="2800" dirty="0" smtClean="0"/>
              <a:t>[2015</a:t>
            </a:r>
            <a:r>
              <a:rPr lang="en-US" altLang="zh-CN" sz="2800" dirty="0"/>
              <a:t>]</a:t>
            </a:r>
            <a:r>
              <a:rPr lang="en-US" altLang="zh-CN" sz="2800" dirty="0" smtClean="0"/>
              <a:t>120</a:t>
            </a:r>
            <a:r>
              <a:rPr lang="zh-CN" altLang="zh-CN" sz="2800" dirty="0" smtClean="0"/>
              <a:t>号</a:t>
            </a:r>
            <a:r>
              <a:rPr lang="zh-CN" altLang="en-US" sz="2800" dirty="0" smtClean="0"/>
              <a:t>）</a:t>
            </a:r>
            <a:endParaRPr lang="en-US" altLang="zh-CN" sz="2800" dirty="0" smtClean="0"/>
          </a:p>
          <a:p>
            <a:r>
              <a:rPr lang="zh-CN" altLang="en-US" sz="2800" b="1" dirty="0" smtClean="0"/>
              <a:t>    第二个文件：</a:t>
            </a:r>
            <a:r>
              <a:rPr lang="en-US" altLang="zh-CN" sz="2800" dirty="0" smtClean="0"/>
              <a:t>《</a:t>
            </a:r>
            <a:r>
              <a:rPr lang="zh-CN" altLang="en-US" sz="2800" dirty="0" smtClean="0"/>
              <a:t>重庆市扶贫资金项目公告公示实施办法</a:t>
            </a:r>
            <a:r>
              <a:rPr lang="en-US" altLang="zh-CN" sz="2800" dirty="0" smtClean="0"/>
              <a:t>》</a:t>
            </a:r>
            <a:r>
              <a:rPr lang="zh-CN" altLang="en-US" sz="2800" dirty="0" smtClean="0"/>
              <a:t>（渝扶组办</a:t>
            </a:r>
            <a:r>
              <a:rPr lang="en-US" altLang="zh-CN" sz="2800" dirty="0" smtClean="0"/>
              <a:t>[2018]57</a:t>
            </a:r>
            <a:r>
              <a:rPr lang="zh-CN" altLang="en-US" sz="2800" dirty="0" smtClean="0"/>
              <a:t>号）</a:t>
            </a:r>
            <a:endParaRPr lang="en-US" altLang="zh-CN" sz="2800" dirty="0" smtClean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45783" y="620688"/>
            <a:ext cx="82285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第三</a:t>
            </a:r>
            <a:r>
              <a:rPr lang="zh-CN" altLang="zh-CN" sz="4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部分</a:t>
            </a:r>
            <a:r>
              <a:rPr lang="zh-CN" altLang="zh-CN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：介绍</a:t>
            </a:r>
            <a:r>
              <a:rPr lang="zh-CN" alt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两</a:t>
            </a:r>
            <a:r>
              <a:rPr lang="zh-CN" altLang="zh-CN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个</a:t>
            </a:r>
            <a:r>
              <a:rPr lang="zh-CN" altLang="zh-CN" sz="4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重要</a:t>
            </a:r>
            <a:r>
              <a:rPr lang="zh-CN" altLang="zh-CN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文件</a:t>
            </a:r>
            <a:endParaRPr lang="zh-CN" alt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873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13704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《</a:t>
            </a:r>
            <a:r>
              <a:rPr lang="zh-CN" altLang="zh-CN" dirty="0" smtClean="0"/>
              <a:t>关于全面加强扶贫资金监管的意见》</a:t>
            </a:r>
            <a:endParaRPr lang="en-US" altLang="zh-CN" dirty="0" smtClean="0"/>
          </a:p>
          <a:p>
            <a:r>
              <a:rPr lang="en-US" altLang="zh-CN" b="1" dirty="0" smtClean="0"/>
              <a:t>    </a:t>
            </a:r>
            <a:r>
              <a:rPr lang="zh-CN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出台</a:t>
            </a:r>
            <a:r>
              <a:rPr lang="zh-CN" altLang="zh-CN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背景：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2015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年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月份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以后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全市扶脱贫攻坚按下快进键、掀起新高潮，扶贫投入大幅增加。为全面加强扶贫资金监管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，我们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按照“严查严管”总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基调，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有针对性地提出了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条监管意见，核心是明确各级监管责任、狠抓监管制度落实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5783" y="620688"/>
            <a:ext cx="82285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第三</a:t>
            </a:r>
            <a:r>
              <a:rPr lang="zh-CN" altLang="zh-CN" sz="4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部分</a:t>
            </a:r>
            <a:r>
              <a:rPr lang="zh-CN" altLang="zh-CN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：介绍</a:t>
            </a:r>
            <a:r>
              <a:rPr lang="zh-CN" alt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两</a:t>
            </a:r>
            <a:r>
              <a:rPr lang="zh-CN" altLang="zh-CN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个</a:t>
            </a:r>
            <a:r>
              <a:rPr lang="zh-CN" altLang="zh-CN" sz="4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重要</a:t>
            </a:r>
            <a:r>
              <a:rPr lang="zh-CN" altLang="zh-CN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文件</a:t>
            </a:r>
            <a:endParaRPr lang="zh-CN" alt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717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41696"/>
          </a:xfrm>
        </p:spPr>
        <p:txBody>
          <a:bodyPr/>
          <a:lstStyle/>
          <a:p>
            <a:r>
              <a:rPr lang="zh-CN" altLang="zh-CN" dirty="0" smtClean="0"/>
              <a:t>《关于全面加强扶贫资金监管的意见》</a:t>
            </a:r>
            <a:endParaRPr lang="en-US" altLang="zh-CN" dirty="0"/>
          </a:p>
          <a:p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zh-CN" altLang="en-US" b="1" dirty="0" smtClean="0"/>
              <a:t>重点介绍以下五条：</a:t>
            </a:r>
            <a:endParaRPr lang="en-US" altLang="zh-CN" b="1" dirty="0" smtClean="0"/>
          </a:p>
          <a:p>
            <a:r>
              <a:rPr lang="en-US" altLang="zh-CN" dirty="0" smtClean="0"/>
              <a:t> </a:t>
            </a:r>
            <a:r>
              <a:rPr lang="zh-CN" altLang="zh-CN" dirty="0" smtClean="0"/>
              <a:t>（四）</a:t>
            </a:r>
            <a:r>
              <a:rPr lang="zh-CN" altLang="zh-CN" dirty="0"/>
              <a:t>资金及项目安排民主决策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zh-CN" altLang="zh-CN" dirty="0" smtClean="0"/>
              <a:t>（</a:t>
            </a:r>
            <a:r>
              <a:rPr lang="zh-CN" altLang="zh-CN" dirty="0"/>
              <a:t>五）全面</a:t>
            </a:r>
            <a:r>
              <a:rPr lang="zh-CN" altLang="zh-CN" dirty="0" smtClean="0"/>
              <a:t>落实</a:t>
            </a:r>
            <a:r>
              <a:rPr lang="zh-CN" altLang="zh-CN" dirty="0"/>
              <a:t>公示</a:t>
            </a:r>
            <a:r>
              <a:rPr lang="zh-CN" altLang="zh-CN" dirty="0" smtClean="0"/>
              <a:t>公告制度。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zh-CN" altLang="zh-CN" dirty="0" smtClean="0"/>
              <a:t>（</a:t>
            </a:r>
            <a:r>
              <a:rPr lang="zh-CN" altLang="zh-CN" dirty="0"/>
              <a:t>八）驻村工作队参与监管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zh-CN" altLang="zh-CN" dirty="0" smtClean="0"/>
              <a:t>（</a:t>
            </a:r>
            <a:r>
              <a:rPr lang="zh-CN" altLang="zh-CN" dirty="0"/>
              <a:t>九）发挥群众监督作用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zh-CN" altLang="zh-CN" dirty="0" smtClean="0"/>
              <a:t>（</a:t>
            </a:r>
            <a:r>
              <a:rPr lang="zh-CN" altLang="zh-CN" dirty="0"/>
              <a:t>十）加强扶贫信访工作。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5783" y="620688"/>
            <a:ext cx="82285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第三</a:t>
            </a:r>
            <a:r>
              <a:rPr lang="zh-CN" altLang="zh-CN" sz="4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部分</a:t>
            </a:r>
            <a:r>
              <a:rPr lang="zh-CN" altLang="zh-CN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：介绍</a:t>
            </a:r>
            <a:r>
              <a:rPr lang="zh-CN" alt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两</a:t>
            </a:r>
            <a:r>
              <a:rPr lang="zh-CN" altLang="zh-CN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个</a:t>
            </a:r>
            <a:r>
              <a:rPr lang="zh-CN" altLang="zh-CN" sz="4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重要</a:t>
            </a:r>
            <a:r>
              <a:rPr lang="zh-CN" altLang="zh-CN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文件</a:t>
            </a:r>
            <a:endParaRPr lang="zh-CN" alt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829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第三部分：</a:t>
            </a:r>
            <a:r>
              <a:rPr lang="zh-CN" altLang="zh-CN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介绍</a:t>
            </a:r>
            <a:r>
              <a:rPr lang="zh-CN" alt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两</a:t>
            </a:r>
            <a:r>
              <a:rPr lang="zh-CN" altLang="zh-CN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个</a:t>
            </a:r>
            <a:r>
              <a:rPr lang="zh-CN" altLang="zh-CN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重要文件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556792"/>
            <a:ext cx="4032448" cy="4752528"/>
          </a:xfrm>
        </p:spPr>
      </p:pic>
    </p:spTree>
    <p:extLst>
      <p:ext uri="{BB962C8B-B14F-4D97-AF65-F5344CB8AC3E}">
        <p14:creationId xmlns:p14="http://schemas.microsoft.com/office/powerpoint/2010/main" val="349491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2564904"/>
            <a:ext cx="8229600" cy="2016224"/>
          </a:xfr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r>
              <a:rPr lang="zh-CN" altLang="zh-CN" b="1" dirty="0"/>
              <a:t>（一）认真落实监管主体责任</a:t>
            </a:r>
            <a:r>
              <a:rPr lang="zh-CN" altLang="zh-CN" b="1" dirty="0" smtClean="0"/>
              <a:t>。</a:t>
            </a:r>
            <a:endParaRPr lang="en-US" altLang="zh-CN" b="1" dirty="0" smtClean="0"/>
          </a:p>
          <a:p>
            <a:r>
              <a:rPr lang="zh-CN" altLang="zh-CN" b="1" dirty="0"/>
              <a:t>（二</a:t>
            </a:r>
            <a:r>
              <a:rPr lang="zh-CN" altLang="zh-CN" b="1" dirty="0" smtClean="0"/>
              <a:t>）</a:t>
            </a:r>
            <a:r>
              <a:rPr lang="zh-CN" altLang="en-US" b="1" dirty="0" smtClean="0"/>
              <a:t>做到</a:t>
            </a:r>
            <a:r>
              <a:rPr lang="zh-CN" altLang="zh-CN" b="1" dirty="0" smtClean="0"/>
              <a:t>公开</a:t>
            </a:r>
            <a:r>
              <a:rPr lang="zh-CN" altLang="zh-CN" b="1" dirty="0"/>
              <a:t>透明阳光操作</a:t>
            </a:r>
            <a:r>
              <a:rPr lang="zh-CN" altLang="zh-CN" b="1" dirty="0" smtClean="0"/>
              <a:t>。</a:t>
            </a:r>
            <a:endParaRPr lang="en-US" altLang="zh-CN" b="1" dirty="0" smtClean="0"/>
          </a:p>
          <a:p>
            <a:r>
              <a:rPr lang="zh-CN" altLang="zh-CN" b="1" dirty="0"/>
              <a:t>（三）充分发动群众监督作用。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389699" y="476672"/>
            <a:ext cx="4358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  <a:ea typeface="+mn-ea"/>
              </a:rPr>
              <a:t>四、</a:t>
            </a:r>
            <a:r>
              <a:rPr lang="zh-CN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  <a:ea typeface="+mn-ea"/>
              </a:rPr>
              <a:t>几</a:t>
            </a:r>
            <a:r>
              <a:rPr lang="zh-CN" altLang="zh-CN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  <a:ea typeface="+mn-ea"/>
              </a:rPr>
              <a:t>点</a:t>
            </a:r>
            <a:r>
              <a:rPr lang="zh-CN" altLang="zh-CN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  <a:ea typeface="+mn-ea"/>
              </a:rPr>
              <a:t>建议</a:t>
            </a:r>
            <a:endParaRPr lang="zh-CN" alt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29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13704"/>
          </a:xfrm>
        </p:spPr>
        <p:txBody>
          <a:bodyPr/>
          <a:lstStyle/>
          <a:p>
            <a:pPr latinLnBrk="1"/>
            <a:r>
              <a:rPr lang="en-US" altLang="zh-CN" dirty="0" smtClean="0"/>
              <a:t>        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希望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今天的交流能给大家留下一些印象，相信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大家能够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尽职尽责，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把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有限的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扶贫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资金</a:t>
            </a:r>
            <a:r>
              <a:rPr lang="zh-CN" altLang="zh-CN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管住、用好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并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妥善处理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好各类扶贫信访问题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atinLnBrk="1"/>
            <a:r>
              <a:rPr lang="zh-CN" altLang="en-US" sz="4000" dirty="0" smtClean="0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 祝</a:t>
            </a:r>
            <a:r>
              <a:rPr lang="zh-CN" altLang="zh-CN" sz="4000" dirty="0" smtClean="0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大家</a:t>
            </a:r>
            <a:r>
              <a:rPr lang="zh-CN" altLang="en-US" sz="4000" dirty="0" smtClean="0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节日快乐</a:t>
            </a:r>
            <a:r>
              <a:rPr lang="zh-CN" altLang="zh-CN" sz="4000" dirty="0" smtClean="0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！</a:t>
            </a:r>
            <a:endParaRPr lang="zh-CN" altLang="zh-CN" sz="4000" dirty="0">
              <a:solidFill>
                <a:srgbClr val="7030A0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7170" name="Picture 2" descr="C:\Users\Hewlett-Packard\AppData\Local\Microsoft\Windows\Temporary Internet Files\Content.IE5\DXFWH7TZ\0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618407"/>
            <a:ext cx="35242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3247117" y="476672"/>
            <a:ext cx="2271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结束语</a:t>
            </a:r>
            <a:endParaRPr lang="zh-CN" alt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611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13704"/>
          </a:xfrm>
          <a:ln w="19050"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b="1" dirty="0" smtClean="0"/>
              <a:t>（一）</a:t>
            </a:r>
            <a:r>
              <a:rPr lang="zh-CN" altLang="zh-CN" b="1" dirty="0" smtClean="0"/>
              <a:t>脱贫</a:t>
            </a:r>
            <a:r>
              <a:rPr lang="zh-CN" altLang="zh-CN" b="1" dirty="0"/>
              <a:t>攻坚需要资金项目</a:t>
            </a:r>
            <a:r>
              <a:rPr lang="zh-CN" altLang="zh-CN" b="1" dirty="0" smtClean="0"/>
              <a:t>支撑</a:t>
            </a:r>
            <a:endParaRPr lang="en-US" altLang="zh-CN" b="1" dirty="0" smtClean="0"/>
          </a:p>
          <a:p>
            <a:pPr marL="0" indent="0">
              <a:lnSpc>
                <a:spcPts val="1200"/>
              </a:lnSpc>
              <a:buNone/>
            </a:pPr>
            <a:endParaRPr lang="en-US" altLang="zh-CN" b="1" dirty="0" smtClean="0"/>
          </a:p>
          <a:p>
            <a:r>
              <a:rPr lang="en-US" altLang="zh-CN" dirty="0" smtClean="0"/>
              <a:t>  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打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赢、打好脱贫攻坚战，需要方方面面的支撑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包括：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领导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重视、各类政策、工作措施、保障措施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等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，但最重要的是资金。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胡春华：</a:t>
            </a:r>
            <a:r>
              <a:rPr lang="zh-CN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“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现在，脱贫攻坚的部署是完备的，路线图和任务书是清晰的，保障措施是充足的，接下来的任务就是要认真抓好落实”</a:t>
            </a:r>
            <a:r>
              <a:rPr lang="zh-CN" altLang="zh-CN" dirty="0"/>
              <a:t>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40191" y="620688"/>
            <a:ext cx="82285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第一部分：关于资金项目监管</a:t>
            </a:r>
            <a:endParaRPr lang="zh-CN" alt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183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  </a:t>
            </a:r>
            <a:r>
              <a:rPr lang="zh-CN" altLang="zh-CN" sz="3000" dirty="0" smtClean="0"/>
              <a:t>当前</a:t>
            </a:r>
            <a:r>
              <a:rPr lang="zh-CN" altLang="zh-CN" sz="3000" b="1" dirty="0"/>
              <a:t>，</a:t>
            </a:r>
            <a:r>
              <a:rPr lang="zh-CN" altLang="zh-CN" sz="3000" dirty="0"/>
              <a:t>要落实的东西太多。其中就包括扶贫资金的管理使用和扶贫项目的实施</a:t>
            </a:r>
            <a:r>
              <a:rPr lang="zh-CN" altLang="zh-CN" sz="3000" dirty="0" smtClean="0"/>
              <a:t>。</a:t>
            </a:r>
            <a:r>
              <a:rPr lang="zh-CN" altLang="zh-CN" sz="3000" dirty="0"/>
              <a:t>能不能管</a:t>
            </a:r>
            <a:r>
              <a:rPr lang="zh-CN" altLang="zh-CN" sz="3000" dirty="0" smtClean="0"/>
              <a:t>住</a:t>
            </a:r>
            <a:r>
              <a:rPr lang="zh-CN" altLang="en-US" sz="3000" dirty="0" smtClean="0"/>
              <a:t>、</a:t>
            </a:r>
            <a:r>
              <a:rPr lang="zh-CN" altLang="zh-CN" sz="3000" dirty="0" smtClean="0"/>
              <a:t>用</a:t>
            </a:r>
            <a:r>
              <a:rPr lang="zh-CN" altLang="zh-CN" sz="3000" dirty="0"/>
              <a:t>好扶贫资金，这是一个重大课题</a:t>
            </a:r>
            <a:r>
              <a:rPr lang="zh-CN" altLang="zh-CN" sz="3000" dirty="0" smtClean="0"/>
              <a:t>。</a:t>
            </a:r>
            <a:endParaRPr lang="zh-CN" altLang="en-US" sz="3000" dirty="0"/>
          </a:p>
        </p:txBody>
      </p:sp>
      <p:sp>
        <p:nvSpPr>
          <p:cNvPr id="6" name="矩形 5"/>
          <p:cNvSpPr/>
          <p:nvPr/>
        </p:nvSpPr>
        <p:spPr>
          <a:xfrm>
            <a:off x="395536" y="620688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zh-CN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第一部分：关于资金项目监管</a:t>
            </a:r>
            <a:endParaRPr lang="zh-CN" alt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70796"/>
            <a:ext cx="3925220" cy="2556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251" y="3270796"/>
            <a:ext cx="4273214" cy="2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24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  </a:t>
            </a:r>
            <a:r>
              <a:rPr lang="zh-CN" altLang="zh-CN" sz="2800" dirty="0" smtClean="0"/>
              <a:t>管</a:t>
            </a:r>
            <a:r>
              <a:rPr lang="zh-CN" altLang="zh-CN" sz="2800" dirty="0"/>
              <a:t>得</a:t>
            </a:r>
            <a:r>
              <a:rPr lang="zh-CN" altLang="zh-CN" sz="2800" dirty="0" smtClean="0"/>
              <a:t>住</a:t>
            </a:r>
            <a:r>
              <a:rPr lang="zh-CN" altLang="en-US" sz="2800" dirty="0" smtClean="0"/>
              <a:t>。</a:t>
            </a:r>
            <a:r>
              <a:rPr lang="zh-CN" altLang="zh-CN" sz="2800" dirty="0" smtClean="0"/>
              <a:t>前些年</a:t>
            </a:r>
            <a:r>
              <a:rPr lang="zh-CN" altLang="zh-CN" sz="2800" dirty="0"/>
              <a:t>在管得住</a:t>
            </a:r>
            <a:r>
              <a:rPr lang="zh-CN" altLang="zh-CN" sz="2800" dirty="0" smtClean="0"/>
              <a:t>上面出</a:t>
            </a:r>
            <a:r>
              <a:rPr lang="zh-CN" altLang="zh-CN" sz="2800" dirty="0"/>
              <a:t>了不少</a:t>
            </a:r>
            <a:r>
              <a:rPr lang="zh-CN" altLang="zh-CN" sz="2800" dirty="0" smtClean="0"/>
              <a:t>问题</a:t>
            </a:r>
            <a:r>
              <a:rPr lang="zh-CN" altLang="en-US" sz="2800" dirty="0" smtClean="0"/>
              <a:t>；</a:t>
            </a:r>
            <a:r>
              <a:rPr lang="zh-CN" altLang="zh-CN" sz="2800" dirty="0" smtClean="0"/>
              <a:t>全面</a:t>
            </a:r>
            <a:r>
              <a:rPr lang="zh-CN" altLang="zh-CN" sz="2800" dirty="0"/>
              <a:t>实施脱贫攻坚以后，从审计情况看，</a:t>
            </a:r>
            <a:r>
              <a:rPr lang="zh-CN" altLang="zh-CN" sz="2800" dirty="0" smtClean="0"/>
              <a:t>问题</a:t>
            </a:r>
            <a:r>
              <a:rPr lang="zh-CN" altLang="zh-CN" sz="2800" dirty="0"/>
              <a:t>资金比例在减小，从主观上对扶贫资金伸黑手、动歪脑筋的确实在减少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95536" y="620688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zh-CN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第一部分：关于资金项目监管</a:t>
            </a:r>
            <a:endParaRPr lang="zh-CN" alt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31" y="3645024"/>
            <a:ext cx="4017235" cy="2664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645024"/>
            <a:ext cx="4320480" cy="26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1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302125"/>
              </p:ext>
            </p:extLst>
          </p:nvPr>
        </p:nvGraphicFramePr>
        <p:xfrm>
          <a:off x="395536" y="1484784"/>
          <a:ext cx="8229600" cy="468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矩形 5"/>
          <p:cNvSpPr/>
          <p:nvPr/>
        </p:nvSpPr>
        <p:spPr>
          <a:xfrm>
            <a:off x="456236" y="62068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zh-CN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第一部分：关于资金项目监管</a:t>
            </a:r>
            <a:endParaRPr lang="zh-CN" alt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916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000" dirty="0"/>
              <a:t>2015</a:t>
            </a:r>
            <a:r>
              <a:rPr lang="zh-CN" altLang="zh-CN" sz="3000" dirty="0"/>
              <a:t>年，最高人民检察院公布了一组</a:t>
            </a:r>
            <a:r>
              <a:rPr lang="zh-CN" altLang="zh-CN" sz="3000" dirty="0" smtClean="0"/>
              <a:t>数</a:t>
            </a:r>
            <a:r>
              <a:rPr lang="zh-CN" altLang="en-US" sz="3000" dirty="0" smtClean="0"/>
              <a:t>据</a:t>
            </a:r>
            <a:r>
              <a:rPr lang="zh-CN" altLang="zh-CN" sz="3000" dirty="0" smtClean="0"/>
              <a:t>，</a:t>
            </a:r>
            <a:r>
              <a:rPr lang="zh-CN" altLang="zh-CN" sz="3000" dirty="0"/>
              <a:t>全国扶贫</a:t>
            </a:r>
            <a:r>
              <a:rPr lang="zh-CN" altLang="zh-CN" sz="3000" dirty="0" smtClean="0"/>
              <a:t>涉农领域贪</a:t>
            </a:r>
            <a:r>
              <a:rPr lang="zh-CN" altLang="zh-CN" sz="3000" dirty="0"/>
              <a:t>腐案件：占总数的</a:t>
            </a:r>
            <a:r>
              <a:rPr lang="en-US" altLang="zh-CN" sz="3000" dirty="0"/>
              <a:t>22%</a:t>
            </a:r>
            <a:r>
              <a:rPr lang="zh-CN" altLang="zh-CN" sz="3000" dirty="0"/>
              <a:t>，有些省占</a:t>
            </a:r>
            <a:r>
              <a:rPr lang="en-US" altLang="zh-CN" sz="3000" dirty="0"/>
              <a:t>56%</a:t>
            </a:r>
            <a:r>
              <a:rPr lang="zh-CN" altLang="zh-CN" sz="3000" dirty="0"/>
              <a:t>，一些县占</a:t>
            </a:r>
            <a:r>
              <a:rPr lang="en-US" altLang="zh-CN" sz="3000" dirty="0"/>
              <a:t>70-80</a:t>
            </a:r>
            <a:r>
              <a:rPr lang="en-US" altLang="zh-CN" sz="3000" dirty="0" smtClean="0"/>
              <a:t>%</a:t>
            </a:r>
            <a:r>
              <a:rPr lang="zh-CN" altLang="zh-CN" sz="3000" dirty="0" smtClean="0"/>
              <a:t>。</a:t>
            </a:r>
            <a:endParaRPr lang="en-US" altLang="zh-CN" sz="3000" dirty="0" smtClean="0"/>
          </a:p>
          <a:p>
            <a:endParaRPr lang="zh-CN" altLang="en-US" dirty="0"/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4053615581"/>
              </p:ext>
            </p:extLst>
          </p:nvPr>
        </p:nvGraphicFramePr>
        <p:xfrm>
          <a:off x="687078" y="3140968"/>
          <a:ext cx="770485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矩形 6"/>
          <p:cNvSpPr/>
          <p:nvPr/>
        </p:nvSpPr>
        <p:spPr>
          <a:xfrm>
            <a:off x="363042" y="620688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zh-CN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第一部分：关于资金项目监管</a:t>
            </a:r>
            <a:endParaRPr lang="zh-CN" alt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869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85712"/>
          </a:xfrm>
        </p:spPr>
        <p:txBody>
          <a:bodyPr/>
          <a:lstStyle/>
          <a:p>
            <a:r>
              <a:rPr lang="zh-CN" altLang="zh-CN" cap="small" dirty="0" smtClean="0"/>
              <a:t>水</a:t>
            </a:r>
            <a:r>
              <a:rPr lang="zh-CN" altLang="en-US" cap="small" dirty="0" smtClean="0"/>
              <a:t>池</a:t>
            </a:r>
            <a:r>
              <a:rPr lang="zh-CN" altLang="zh-CN" cap="small" dirty="0" smtClean="0"/>
              <a:t>能不能</a:t>
            </a:r>
            <a:r>
              <a:rPr lang="zh-CN" altLang="zh-CN" cap="small" dirty="0"/>
              <a:t>装水、公路能不能通车、果树结不结果、品种是不是</a:t>
            </a:r>
            <a:r>
              <a:rPr lang="zh-CN" altLang="zh-CN" cap="small" dirty="0" smtClean="0"/>
              <a:t>优</a:t>
            </a:r>
            <a:r>
              <a:rPr lang="zh-CN" altLang="en-US" cap="small" dirty="0" smtClean="0"/>
              <a:t>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55719" y="62068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zh-CN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第一部分：关于资金项目监管</a:t>
            </a:r>
            <a:endParaRPr lang="zh-CN" alt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55576" y="3140968"/>
            <a:ext cx="7750204" cy="2700000"/>
            <a:chOff x="755576" y="3140968"/>
            <a:chExt cx="7750204" cy="2700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3140968"/>
              <a:ext cx="4036364" cy="2700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5780" y="3140968"/>
              <a:ext cx="3600000" cy="27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523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888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zh-CN" b="1" cap="small" dirty="0"/>
              <a:t>（三）各级高度</a:t>
            </a:r>
            <a:r>
              <a:rPr lang="zh-CN" altLang="zh-CN" b="1" cap="small" dirty="0" smtClean="0"/>
              <a:t>重视扶贫</a:t>
            </a:r>
            <a:r>
              <a:rPr lang="zh-CN" altLang="zh-CN" b="1" cap="small" dirty="0"/>
              <a:t>资金</a:t>
            </a:r>
            <a:r>
              <a:rPr lang="zh-CN" altLang="zh-CN" b="1" cap="small" dirty="0" smtClean="0"/>
              <a:t>监管</a:t>
            </a:r>
            <a:endParaRPr lang="en-US" altLang="zh-CN" b="1" cap="small" dirty="0" smtClean="0"/>
          </a:p>
          <a:p>
            <a:pPr marL="0" indent="0">
              <a:lnSpc>
                <a:spcPts val="1000"/>
              </a:lnSpc>
              <a:buNone/>
            </a:pPr>
            <a:endParaRPr lang="en-US" altLang="zh-CN" b="1" cap="small" dirty="0" smtClean="0"/>
          </a:p>
          <a:p>
            <a:pPr>
              <a:spcBef>
                <a:spcPts val="200"/>
              </a:spcBef>
            </a:pPr>
            <a:r>
              <a:rPr lang="zh-CN" altLang="en-US" cap="small" dirty="0" smtClean="0"/>
              <a:t>  </a:t>
            </a:r>
            <a:r>
              <a:rPr lang="zh-CN" altLang="en-US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一是</a:t>
            </a:r>
            <a:r>
              <a:rPr lang="zh-CN" altLang="zh-CN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总书记</a:t>
            </a:r>
            <a:r>
              <a:rPr lang="zh-CN" altLang="zh-CN" sz="2800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十分牵挂，中央高度重视</a:t>
            </a:r>
            <a:r>
              <a:rPr lang="zh-CN" altLang="zh-CN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2800" cap="small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Bef>
                <a:spcPts val="200"/>
              </a:spcBef>
            </a:pPr>
            <a:r>
              <a:rPr lang="zh-CN" altLang="en-US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二是</a:t>
            </a:r>
            <a:r>
              <a:rPr lang="zh-CN" altLang="zh-CN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最高人民检察院</a:t>
            </a:r>
            <a:r>
              <a:rPr lang="zh-CN" altLang="zh-CN" sz="2800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直接</a:t>
            </a:r>
            <a:r>
              <a:rPr lang="zh-CN" altLang="zh-CN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介入</a:t>
            </a:r>
            <a:r>
              <a:rPr lang="zh-CN" altLang="en-US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；巡视利剑高悬。</a:t>
            </a:r>
            <a:endParaRPr lang="en-US" altLang="zh-CN" sz="2800" cap="small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Bef>
                <a:spcPts val="200"/>
              </a:spcBef>
            </a:pPr>
            <a:r>
              <a:rPr lang="zh-CN" altLang="en-US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三是</a:t>
            </a:r>
            <a:r>
              <a:rPr lang="zh-CN" altLang="zh-CN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市委市政府</a:t>
            </a:r>
            <a:r>
              <a:rPr lang="zh-CN" altLang="zh-CN" sz="2800" cap="smal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高度重视</a:t>
            </a:r>
            <a:r>
              <a:rPr lang="zh-CN" altLang="zh-CN" sz="2800" cap="smal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2800" cap="small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7026" y="62068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zh-CN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第一部分：关于资金项目监管</a:t>
            </a:r>
            <a:endParaRPr lang="zh-CN" alt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92920" y="3897952"/>
            <a:ext cx="7801445" cy="2700000"/>
            <a:chOff x="792920" y="3897952"/>
            <a:chExt cx="7801445" cy="27000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6" y="3897952"/>
              <a:ext cx="3878349" cy="2700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920" y="3897952"/>
              <a:ext cx="3814566" cy="27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721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1877</TotalTime>
  <Words>1247</Words>
  <Application>Microsoft Office PowerPoint</Application>
  <PresentationFormat>全屏显示(4:3)</PresentationFormat>
  <Paragraphs>126</Paragraphs>
  <Slides>25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暗香扑面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第一部分：关于资金项目监管 </vt:lpstr>
      <vt:lpstr>PowerPoint 演示文稿</vt:lpstr>
      <vt:lpstr>第二部分：关于扶贫信访</vt:lpstr>
      <vt:lpstr>第二部分：关于扶贫信访</vt:lpstr>
      <vt:lpstr>PowerPoint 演示文稿</vt:lpstr>
      <vt:lpstr>第二部分：关于扶贫信访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第三部分：介绍两个重要文件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扶贫资金项目监管与扶贫信访</dc:title>
  <dc:creator>Hewlett-Packard</dc:creator>
  <cp:lastModifiedBy>HP</cp:lastModifiedBy>
  <cp:revision>118</cp:revision>
  <dcterms:created xsi:type="dcterms:W3CDTF">2018-06-26T08:16:41Z</dcterms:created>
  <dcterms:modified xsi:type="dcterms:W3CDTF">2019-09-11T03:10:48Z</dcterms:modified>
</cp:coreProperties>
</file>