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1"/>
  </p:notesMasterIdLst>
  <p:handoutMasterIdLst>
    <p:handoutMasterId r:id="rId52"/>
  </p:handoutMasterIdLst>
  <p:sldIdLst>
    <p:sldId id="336" r:id="rId2"/>
    <p:sldId id="385" r:id="rId3"/>
    <p:sldId id="282" r:id="rId4"/>
    <p:sldId id="386" r:id="rId5"/>
    <p:sldId id="387" r:id="rId6"/>
    <p:sldId id="384" r:id="rId7"/>
    <p:sldId id="319" r:id="rId8"/>
    <p:sldId id="338" r:id="rId9"/>
    <p:sldId id="364" r:id="rId10"/>
    <p:sldId id="340" r:id="rId11"/>
    <p:sldId id="341" r:id="rId12"/>
    <p:sldId id="342" r:id="rId13"/>
    <p:sldId id="343" r:id="rId14"/>
    <p:sldId id="366" r:id="rId15"/>
    <p:sldId id="344" r:id="rId16"/>
    <p:sldId id="345" r:id="rId17"/>
    <p:sldId id="346" r:id="rId18"/>
    <p:sldId id="347" r:id="rId19"/>
    <p:sldId id="368" r:id="rId20"/>
    <p:sldId id="367" r:id="rId21"/>
    <p:sldId id="369" r:id="rId22"/>
    <p:sldId id="370" r:id="rId23"/>
    <p:sldId id="348" r:id="rId24"/>
    <p:sldId id="372" r:id="rId25"/>
    <p:sldId id="373" r:id="rId26"/>
    <p:sldId id="374" r:id="rId27"/>
    <p:sldId id="376" r:id="rId28"/>
    <p:sldId id="377" r:id="rId29"/>
    <p:sldId id="378" r:id="rId30"/>
    <p:sldId id="379" r:id="rId31"/>
    <p:sldId id="380" r:id="rId32"/>
    <p:sldId id="371" r:id="rId33"/>
    <p:sldId id="349" r:id="rId34"/>
    <p:sldId id="350" r:id="rId35"/>
    <p:sldId id="357" r:id="rId36"/>
    <p:sldId id="362" r:id="rId37"/>
    <p:sldId id="351" r:id="rId38"/>
    <p:sldId id="352" r:id="rId39"/>
    <p:sldId id="360" r:id="rId40"/>
    <p:sldId id="353" r:id="rId41"/>
    <p:sldId id="354" r:id="rId42"/>
    <p:sldId id="361" r:id="rId43"/>
    <p:sldId id="363" r:id="rId44"/>
    <p:sldId id="381" r:id="rId45"/>
    <p:sldId id="382" r:id="rId46"/>
    <p:sldId id="383" r:id="rId47"/>
    <p:sldId id="355" r:id="rId48"/>
    <p:sldId id="356" r:id="rId49"/>
    <p:sldId id="294" r:id="rId50"/>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汪 莉" initials="汪" lastIdx="1" clrIdx="0">
    <p:extLst>
      <p:ext uri="{19B8F6BF-5375-455C-9EA6-DF929625EA0E}">
        <p15:presenceInfo xmlns:p15="http://schemas.microsoft.com/office/powerpoint/2012/main" userId="3f49507a7785dc9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FF00"/>
    <a:srgbClr val="0066FF"/>
    <a:srgbClr val="0066CC"/>
    <a:srgbClr val="FF0000"/>
    <a:srgbClr val="3366CC"/>
    <a:srgbClr val="66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5226" autoAdjust="0"/>
  </p:normalViewPr>
  <p:slideViewPr>
    <p:cSldViewPr showGuides="1">
      <p:cViewPr varScale="1">
        <p:scale>
          <a:sx n="99" d="100"/>
          <a:sy n="99" d="100"/>
        </p:scale>
        <p:origin x="994" y="77"/>
      </p:cViewPr>
      <p:guideLst>
        <p:guide orient="horz" pos="2160"/>
        <p:guide pos="288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BF61E8A1-212A-4ED0-90B8-5A16ABBB65F5}" type="datetimeFigureOut">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2020/11/30</a:t>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p>
            <a:pPr lvl="0" algn="r" eaLnBrk="1" fontAlgn="base" hangingPunct="1"/>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t>‹#›</a:t>
            </a:fld>
            <a:endParaRPr lang="zh-CN" altLang="en-US" sz="1200" strike="noStrike" noProof="1"/>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EF6975DD-54BB-4038-96C4-EF2C5DCD529D}"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2020/11/30</a:t>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p>
            <a:pPr lvl="0" algn="r" eaLnBrk="1" fontAlgn="base" hangingPunct="1"/>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t>‹#›</a:t>
            </a:fld>
            <a:endParaRPr lang="zh-CN" altLang="en-US" sz="1200"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4081974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a:t>单击此处编辑母版副标题样式</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15113" y="274638"/>
            <a:ext cx="2071687" cy="5891212"/>
          </a:xfrm>
        </p:spPr>
        <p:txBody>
          <a:bodyPr vert="eaVert"/>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395288" y="274638"/>
            <a:ext cx="6067425" cy="5891212"/>
          </a:xfr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pPr fontAlgn="base"/>
            <a:r>
              <a:rPr lang="zh-CN" altLang="en-US" strike="noStrike" noProof="1"/>
              <a:t>单击此处编辑母版标题样式</a:t>
            </a:r>
          </a:p>
        </p:txBody>
      </p:sp>
      <p:sp>
        <p:nvSpPr>
          <p:cNvPr id="3" name="文本占位符 2"/>
          <p:cNvSpPr>
            <a:spLocks noGrp="1"/>
          </p:cNvSpPr>
          <p:nvPr>
            <p:ph type="body" sz="half" idx="1"/>
          </p:nvPr>
        </p:nvSpPr>
        <p:spPr>
          <a:xfrm>
            <a:off x="395288" y="1557338"/>
            <a:ext cx="4064000" cy="4608512"/>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11688" y="1557338"/>
            <a:ext cx="4064000" cy="4608512"/>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395288" y="1557338"/>
            <a:ext cx="4064000" cy="4608512"/>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quarter" idx="2"/>
          </p:nvPr>
        </p:nvSpPr>
        <p:spPr>
          <a:xfrm>
            <a:off x="4611688" y="1557338"/>
            <a:ext cx="4064000" cy="2227262"/>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内容占位符 4"/>
          <p:cNvSpPr>
            <a:spLocks noGrp="1"/>
          </p:cNvSpPr>
          <p:nvPr>
            <p:ph sz="quarter" idx="3"/>
          </p:nvPr>
        </p:nvSpPr>
        <p:spPr>
          <a:xfrm>
            <a:off x="4611688" y="3937000"/>
            <a:ext cx="4064000" cy="2228850"/>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395288" y="1557338"/>
            <a:ext cx="4064000" cy="46085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11688" y="1557338"/>
            <a:ext cx="4064000" cy="46085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a:t>单击此处编辑母版标题样式</a:t>
            </a:r>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国粹版幻灯片底3副本"/>
          <p:cNvPicPr>
            <a:picLocks noChangeAspect="1"/>
          </p:cNvPicPr>
          <p:nvPr/>
        </p:nvPicPr>
        <p:blipFill>
          <a:blip r:embed="rId15"/>
          <a:stretch>
            <a:fillRect/>
          </a:stretch>
        </p:blipFill>
        <p:spPr>
          <a:xfrm>
            <a:off x="0" y="0"/>
            <a:ext cx="9144000" cy="6858000"/>
          </a:xfrm>
          <a:prstGeom prst="rect">
            <a:avLst/>
          </a:prstGeom>
          <a:noFill/>
          <a:ln w="9525">
            <a:noFill/>
          </a:ln>
        </p:spPr>
      </p:pic>
      <p:sp>
        <p:nvSpPr>
          <p:cNvPr id="1027" name="Rectangle 3"/>
          <p:cNvSpPr>
            <a:spLocks noGrp="1"/>
          </p:cNvSpPr>
          <p:nvPr>
            <p:ph type="title"/>
          </p:nvPr>
        </p:nvSpPr>
        <p:spPr>
          <a:xfrm>
            <a:off x="457200" y="274638"/>
            <a:ext cx="8229600" cy="1143000"/>
          </a:xfrm>
          <a:prstGeom prst="rect">
            <a:avLst/>
          </a:prstGeom>
          <a:noFill/>
          <a:ln w="9525">
            <a:noFill/>
          </a:ln>
        </p:spPr>
        <p:txBody>
          <a:bodyPr anchor="ctr"/>
          <a:lstStyle/>
          <a:p>
            <a:pPr lvl="0"/>
            <a:endParaRPr lang="zh-CN" altLang="zh-CN" dirty="0"/>
          </a:p>
        </p:txBody>
      </p:sp>
      <p:sp>
        <p:nvSpPr>
          <p:cNvPr id="1028" name="Rectangle 4"/>
          <p:cNvSpPr>
            <a:spLocks noGrp="1"/>
          </p:cNvSpPr>
          <p:nvPr>
            <p:ph type="body"/>
          </p:nvPr>
        </p:nvSpPr>
        <p:spPr>
          <a:xfrm>
            <a:off x="395288" y="1557338"/>
            <a:ext cx="8280400" cy="4608512"/>
          </a:xfrm>
          <a:prstGeom prst="rect">
            <a:avLst/>
          </a:prstGeom>
          <a:noFill/>
          <a:ln w="9525">
            <a:noFill/>
          </a:ln>
        </p:spPr>
        <p:txBody>
          <a:bodyPr anchor="t"/>
          <a:lstStyle/>
          <a:p>
            <a:pPr lvl="0"/>
            <a:endParaRPr lang="zh-CN" alt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512" y="404664"/>
            <a:ext cx="8280400" cy="2143809"/>
          </a:xfrm>
        </p:spPr>
        <p:txBody>
          <a:bodyPr/>
          <a:lstStyle/>
          <a:p>
            <a:pPr marL="0" indent="0">
              <a:buNone/>
            </a:pPr>
            <a:endParaRPr lang="en-US" altLang="zh-CN" dirty="0"/>
          </a:p>
          <a:p>
            <a:pPr marL="0" indent="0" latinLnBrk="0">
              <a:lnSpc>
                <a:spcPts val="2800"/>
              </a:lnSpc>
              <a:spcBef>
                <a:spcPts val="0"/>
              </a:spcBef>
              <a:buNone/>
            </a:pPr>
            <a:endParaRPr lang="en-US" altLang="zh-CN" dirty="0"/>
          </a:p>
          <a:p>
            <a:pPr marL="0" indent="0">
              <a:buNone/>
            </a:pPr>
            <a:endParaRPr lang="en-US" altLang="zh-CN" dirty="0"/>
          </a:p>
          <a:p>
            <a:pPr marL="0" indent="0" algn="ctr">
              <a:buNone/>
            </a:pPr>
            <a:r>
              <a:rPr lang="zh-CN" altLang="en-US" sz="4800" b="1" dirty="0">
                <a:ln>
                  <a:solidFill>
                    <a:srgbClr val="FF0000"/>
                  </a:solidFill>
                </a:ln>
                <a:solidFill>
                  <a:srgbClr val="FF0000"/>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涪陵榨菜原料加工技艺</a:t>
            </a:r>
          </a:p>
        </p:txBody>
      </p:sp>
      <p:sp>
        <p:nvSpPr>
          <p:cNvPr id="4" name="内容占位符 2">
            <a:extLst>
              <a:ext uri="{FF2B5EF4-FFF2-40B4-BE49-F238E27FC236}">
                <a16:creationId xmlns:a16="http://schemas.microsoft.com/office/drawing/2014/main" id="{0B6EA672-E222-400F-B2C9-89E20D75608D}"/>
              </a:ext>
            </a:extLst>
          </p:cNvPr>
          <p:cNvSpPr txBox="1">
            <a:spLocks/>
          </p:cNvSpPr>
          <p:nvPr/>
        </p:nvSpPr>
        <p:spPr>
          <a:xfrm>
            <a:off x="755576" y="1988841"/>
            <a:ext cx="7128272" cy="3600400"/>
          </a:xfrm>
          <a:prstGeom prst="rect">
            <a:avLst/>
          </a:prstGeom>
          <a:noFill/>
          <a:ln w="9525">
            <a:noFill/>
          </a:ln>
        </p:spPr>
        <p:txBody>
          <a:bodyPr anchor="t"/>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a:buFontTx/>
              <a:buNone/>
            </a:pPr>
            <a:endParaRPr lang="en-US" altLang="zh-CN" kern="0" dirty="0"/>
          </a:p>
          <a:p>
            <a:pPr marL="0" indent="0">
              <a:lnSpc>
                <a:spcPts val="2800"/>
              </a:lnSpc>
              <a:spcBef>
                <a:spcPts val="0"/>
              </a:spcBef>
              <a:buFontTx/>
              <a:buNone/>
            </a:pPr>
            <a:endParaRPr lang="en-US" altLang="zh-CN" kern="0" dirty="0"/>
          </a:p>
          <a:p>
            <a:pPr marL="0" indent="0">
              <a:buFontTx/>
              <a:buNone/>
            </a:pPr>
            <a:endParaRPr lang="en-US" altLang="zh-CN" kern="0" dirty="0"/>
          </a:p>
          <a:p>
            <a:pPr marL="0" indent="0" algn="ctr">
              <a:buFontTx/>
              <a:buNone/>
            </a:pPr>
            <a:r>
              <a:rPr lang="zh-CN" altLang="en-US" sz="3600" b="1" kern="0" dirty="0">
                <a:ln>
                  <a:solidFill>
                    <a:srgbClr val="FF0000"/>
                  </a:solidFill>
                </a:ln>
                <a:solidFill>
                  <a:srgbClr val="FF0000"/>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汪莉</a:t>
            </a:r>
            <a:endParaRPr lang="en-US" altLang="zh-CN" sz="3600" b="1" kern="0" dirty="0">
              <a:ln>
                <a:solidFill>
                  <a:srgbClr val="FF0000"/>
                </a:solidFill>
              </a:ln>
              <a:solidFill>
                <a:srgbClr val="FF0000"/>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endParaRPr>
          </a:p>
          <a:p>
            <a:pPr marL="0" indent="0" algn="ctr">
              <a:buFontTx/>
              <a:buNone/>
            </a:pPr>
            <a:r>
              <a:rPr lang="en-US" altLang="zh-CN" sz="3600" b="1" kern="0" dirty="0">
                <a:ln>
                  <a:solidFill>
                    <a:srgbClr val="FF0000"/>
                  </a:solidFill>
                </a:ln>
                <a:solidFill>
                  <a:srgbClr val="FF0000"/>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2020.12</a:t>
            </a:r>
            <a:endParaRPr lang="zh-CN" altLang="en-US" sz="3600" b="1" kern="0" dirty="0">
              <a:ln>
                <a:solidFill>
                  <a:srgbClr val="FF0000"/>
                </a:solidFill>
              </a:ln>
              <a:solidFill>
                <a:srgbClr val="FF0000"/>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CC824A7-702B-46F1-A2CB-C4ECF7950B29}"/>
              </a:ext>
            </a:extLst>
          </p:cNvPr>
          <p:cNvSpPr>
            <a:spLocks noGrp="1"/>
          </p:cNvSpPr>
          <p:nvPr>
            <p:ph type="title"/>
          </p:nvPr>
        </p:nvSpPr>
        <p:spPr/>
        <p:txBody>
          <a:bodyPr/>
          <a:lstStyle/>
          <a:p>
            <a:r>
              <a:rPr lang="zh-CN" altLang="en-US" b="1" dirty="0">
                <a:ea typeface="黑体" panose="02010609060101010101" pitchFamily="49" charset="-122"/>
              </a:rPr>
              <a:t>榨菜的历史渊源</a:t>
            </a:r>
            <a:endParaRPr lang="zh-CN" altLang="en-US" dirty="0"/>
          </a:p>
        </p:txBody>
      </p:sp>
      <p:sp>
        <p:nvSpPr>
          <p:cNvPr id="3" name="内容占位符 2">
            <a:extLst>
              <a:ext uri="{FF2B5EF4-FFF2-40B4-BE49-F238E27FC236}">
                <a16:creationId xmlns:a16="http://schemas.microsoft.com/office/drawing/2014/main" id="{ACDD8570-3770-4FD3-B415-F8833C29B7B0}"/>
              </a:ext>
            </a:extLst>
          </p:cNvPr>
          <p:cNvSpPr>
            <a:spLocks noGrp="1"/>
          </p:cNvSpPr>
          <p:nvPr>
            <p:ph idx="1"/>
          </p:nvPr>
        </p:nvSpPr>
        <p:spPr>
          <a:xfrm>
            <a:off x="457200" y="1204293"/>
            <a:ext cx="8557666" cy="1936675"/>
          </a:xfrm>
        </p:spPr>
        <p:txBody>
          <a:bodyPr/>
          <a:lstStyle/>
          <a:p>
            <a:pPr marL="0" indent="0">
              <a:buNone/>
            </a:pPr>
            <a:r>
              <a:rPr lang="en-US" altLang="zh-CN" sz="2000" dirty="0"/>
              <a:t>1900</a:t>
            </a:r>
            <a:r>
              <a:rPr lang="zh-CN" altLang="en-US" sz="2000" dirty="0"/>
              <a:t>年运至宜昌八十坛试销，并以“涪陵榨菜”这奇特之名广告于市，未及半月即销售一空。每坛榨菜重</a:t>
            </a:r>
            <a:r>
              <a:rPr lang="en-US" altLang="zh-CN" sz="2000" dirty="0"/>
              <a:t>25</a:t>
            </a:r>
            <a:r>
              <a:rPr lang="zh-CN" altLang="en-US" sz="2000" dirty="0"/>
              <a:t>公斤，售价大洋</a:t>
            </a:r>
            <a:r>
              <a:rPr lang="en-US" altLang="zh-CN" sz="2000" dirty="0"/>
              <a:t>32</a:t>
            </a:r>
            <a:r>
              <a:rPr lang="zh-CN" altLang="en-US" sz="2000" dirty="0"/>
              <a:t>元。邱家榨菜试销成功得此厚利，又令家中扩大生产，增加产量。为了长期获利，并令其家人秘守加工方法，不许传给外人。如配制香料便要到几家药店购买 原料秘密进行配制，以防秘方泄漏。又如风晾脱水，便在自家院内栽桩扯索，制作过 程更是闭门加工，不许外人参观，如此达十余年之久。</a:t>
            </a:r>
          </a:p>
        </p:txBody>
      </p:sp>
      <p:pic>
        <p:nvPicPr>
          <p:cNvPr id="5" name="图片 4">
            <a:extLst>
              <a:ext uri="{FF2B5EF4-FFF2-40B4-BE49-F238E27FC236}">
                <a16:creationId xmlns:a16="http://schemas.microsoft.com/office/drawing/2014/main" id="{857CE388-903B-406C-91DA-CD9E87BCE7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8064" y="3068960"/>
            <a:ext cx="3931368" cy="3816424"/>
          </a:xfrm>
          <a:prstGeom prst="rect">
            <a:avLst/>
          </a:prstGeom>
        </p:spPr>
      </p:pic>
      <p:pic>
        <p:nvPicPr>
          <p:cNvPr id="7" name="图片 6">
            <a:extLst>
              <a:ext uri="{FF2B5EF4-FFF2-40B4-BE49-F238E27FC236}">
                <a16:creationId xmlns:a16="http://schemas.microsoft.com/office/drawing/2014/main" id="{8B220A2E-7DD2-4ED0-8C9E-C77D8664558B}"/>
              </a:ext>
            </a:extLst>
          </p:cNvPr>
          <p:cNvPicPr>
            <a:picLocks noChangeAspect="1"/>
          </p:cNvPicPr>
          <p:nvPr/>
        </p:nvPicPr>
        <p:blipFill>
          <a:blip r:embed="rId3"/>
          <a:stretch>
            <a:fillRect/>
          </a:stretch>
        </p:blipFill>
        <p:spPr>
          <a:xfrm>
            <a:off x="64568" y="3041576"/>
            <a:ext cx="5018930" cy="3699792"/>
          </a:xfrm>
          <a:prstGeom prst="rect">
            <a:avLst/>
          </a:prstGeom>
        </p:spPr>
      </p:pic>
    </p:spTree>
    <p:extLst>
      <p:ext uri="{BB962C8B-B14F-4D97-AF65-F5344CB8AC3E}">
        <p14:creationId xmlns:p14="http://schemas.microsoft.com/office/powerpoint/2010/main" val="16467333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CD5D2BC-50F8-4BA4-BC2C-4047AB482814}"/>
              </a:ext>
            </a:extLst>
          </p:cNvPr>
          <p:cNvSpPr>
            <a:spLocks noGrp="1"/>
          </p:cNvSpPr>
          <p:nvPr>
            <p:ph type="title"/>
          </p:nvPr>
        </p:nvSpPr>
        <p:spPr>
          <a:xfrm>
            <a:off x="462930" y="-96316"/>
            <a:ext cx="8229600" cy="1143000"/>
          </a:xfrm>
        </p:spPr>
        <p:txBody>
          <a:bodyPr/>
          <a:lstStyle/>
          <a:p>
            <a:r>
              <a:rPr lang="zh-CN" altLang="en-US" b="1" dirty="0">
                <a:ea typeface="黑体" panose="02010609060101010101" pitchFamily="49" charset="-122"/>
              </a:rPr>
              <a:t>榨菜的历史渊源</a:t>
            </a:r>
            <a:endParaRPr lang="zh-CN" altLang="en-US" dirty="0"/>
          </a:p>
        </p:txBody>
      </p:sp>
      <p:sp>
        <p:nvSpPr>
          <p:cNvPr id="4" name="矩形 3">
            <a:extLst>
              <a:ext uri="{FF2B5EF4-FFF2-40B4-BE49-F238E27FC236}">
                <a16:creationId xmlns:a16="http://schemas.microsoft.com/office/drawing/2014/main" id="{3F344778-C0C9-4747-B21A-F6D5389A29AE}"/>
              </a:ext>
            </a:extLst>
          </p:cNvPr>
          <p:cNvSpPr/>
          <p:nvPr/>
        </p:nvSpPr>
        <p:spPr>
          <a:xfrm>
            <a:off x="771650" y="963754"/>
            <a:ext cx="7920880" cy="1754326"/>
          </a:xfrm>
          <a:prstGeom prst="rect">
            <a:avLst/>
          </a:prstGeom>
        </p:spPr>
        <p:txBody>
          <a:bodyPr wrap="square">
            <a:spAutoFit/>
          </a:bodyPr>
          <a:lstStyle/>
          <a:p>
            <a:r>
              <a:rPr lang="zh-CN" altLang="en-US" dirty="0">
                <a:solidFill>
                  <a:srgbClr val="0F4F43"/>
                </a:solidFill>
                <a:latin typeface="-apple-system-font"/>
              </a:rPr>
              <a:t>制作全靠手工劳动，工艺繁杂，技术难度和劳动强度大，生产成本高。其生产采用原始的风干脱水及“三腌”加工工艺，整个制作流程包括原料（青菜头）收购、剥皮、穿串、上架脱水、下架、第一次腌制（加食盐）、起池囤压、第二次腌制（加食盐）、起池囤压、修剪看筋、整形分级、淘洗、囤压腌水（压榨）、配辅料、后期发酵、装坛、清封坛口、套竹篓、成品等多个复杂的技术环节。</a:t>
            </a:r>
            <a:endParaRPr lang="zh-CN" altLang="en-US" dirty="0"/>
          </a:p>
        </p:txBody>
      </p:sp>
      <p:pic>
        <p:nvPicPr>
          <p:cNvPr id="5" name="图片 4">
            <a:extLst>
              <a:ext uri="{FF2B5EF4-FFF2-40B4-BE49-F238E27FC236}">
                <a16:creationId xmlns:a16="http://schemas.microsoft.com/office/drawing/2014/main" id="{79BD749D-7D5B-4A4D-B821-6E817B2C8971}"/>
              </a:ext>
            </a:extLst>
          </p:cNvPr>
          <p:cNvPicPr>
            <a:picLocks noChangeAspect="1"/>
          </p:cNvPicPr>
          <p:nvPr/>
        </p:nvPicPr>
        <p:blipFill>
          <a:blip r:embed="rId2"/>
          <a:stretch>
            <a:fillRect/>
          </a:stretch>
        </p:blipFill>
        <p:spPr>
          <a:xfrm>
            <a:off x="225893" y="2718080"/>
            <a:ext cx="4629200" cy="3744416"/>
          </a:xfrm>
          <a:prstGeom prst="rect">
            <a:avLst/>
          </a:prstGeom>
        </p:spPr>
      </p:pic>
      <p:pic>
        <p:nvPicPr>
          <p:cNvPr id="6" name="图片 5">
            <a:extLst>
              <a:ext uri="{FF2B5EF4-FFF2-40B4-BE49-F238E27FC236}">
                <a16:creationId xmlns:a16="http://schemas.microsoft.com/office/drawing/2014/main" id="{8625CE79-EB5D-4579-A06A-CFB817DA5CB8}"/>
              </a:ext>
            </a:extLst>
          </p:cNvPr>
          <p:cNvPicPr>
            <a:picLocks noChangeAspect="1"/>
          </p:cNvPicPr>
          <p:nvPr/>
        </p:nvPicPr>
        <p:blipFill>
          <a:blip r:embed="rId3"/>
          <a:stretch>
            <a:fillRect/>
          </a:stretch>
        </p:blipFill>
        <p:spPr>
          <a:xfrm>
            <a:off x="4876105" y="2718080"/>
            <a:ext cx="4362181" cy="3807264"/>
          </a:xfrm>
          <a:prstGeom prst="rect">
            <a:avLst/>
          </a:prstGeom>
        </p:spPr>
      </p:pic>
    </p:spTree>
    <p:extLst>
      <p:ext uri="{BB962C8B-B14F-4D97-AF65-F5344CB8AC3E}">
        <p14:creationId xmlns:p14="http://schemas.microsoft.com/office/powerpoint/2010/main" val="38515439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17FE21-861A-4468-B656-D5BB22196787}"/>
              </a:ext>
            </a:extLst>
          </p:cNvPr>
          <p:cNvSpPr>
            <a:spLocks noGrp="1"/>
          </p:cNvSpPr>
          <p:nvPr>
            <p:ph type="title"/>
          </p:nvPr>
        </p:nvSpPr>
        <p:spPr>
          <a:xfrm>
            <a:off x="457200" y="274638"/>
            <a:ext cx="8229600" cy="922114"/>
          </a:xfrm>
        </p:spPr>
        <p:txBody>
          <a:bodyPr/>
          <a:lstStyle/>
          <a:p>
            <a:r>
              <a:rPr lang="zh-CN" altLang="en-US" b="1" dirty="0">
                <a:ea typeface="黑体" panose="02010609060101010101" pitchFamily="49" charset="-122"/>
              </a:rPr>
              <a:t>榨菜的历史渊源</a:t>
            </a:r>
            <a:endParaRPr lang="zh-CN" altLang="en-US" dirty="0"/>
          </a:p>
        </p:txBody>
      </p:sp>
      <p:sp>
        <p:nvSpPr>
          <p:cNvPr id="4" name="矩形 3">
            <a:extLst>
              <a:ext uri="{FF2B5EF4-FFF2-40B4-BE49-F238E27FC236}">
                <a16:creationId xmlns:a16="http://schemas.microsoft.com/office/drawing/2014/main" id="{C8A03A4D-2398-47FD-900F-4347FA42278A}"/>
              </a:ext>
            </a:extLst>
          </p:cNvPr>
          <p:cNvSpPr/>
          <p:nvPr/>
        </p:nvSpPr>
        <p:spPr>
          <a:xfrm>
            <a:off x="683568" y="1417638"/>
            <a:ext cx="8136904" cy="1477328"/>
          </a:xfrm>
          <a:prstGeom prst="rect">
            <a:avLst/>
          </a:prstGeom>
        </p:spPr>
        <p:txBody>
          <a:bodyPr wrap="square">
            <a:spAutoFit/>
          </a:bodyPr>
          <a:lstStyle/>
          <a:p>
            <a:r>
              <a:rPr lang="zh-CN" altLang="en-US" dirty="0">
                <a:solidFill>
                  <a:srgbClr val="0F4F43"/>
                </a:solidFill>
                <a:latin typeface="-apple-system-font"/>
              </a:rPr>
              <a:t>光绪三十四年（</a:t>
            </a:r>
            <a:r>
              <a:rPr lang="en-US" altLang="zh-CN" dirty="0">
                <a:solidFill>
                  <a:srgbClr val="0F4F43"/>
                </a:solidFill>
                <a:latin typeface="-apple-system-font"/>
              </a:rPr>
              <a:t>1908</a:t>
            </a:r>
            <a:r>
              <a:rPr lang="zh-CN" altLang="en-US" dirty="0">
                <a:solidFill>
                  <a:srgbClr val="0F4F43"/>
                </a:solidFill>
                <a:latin typeface="-apple-system-font"/>
              </a:rPr>
              <a:t>），邱寿安之弟邱翰章因经商顺便捎运</a:t>
            </a:r>
            <a:r>
              <a:rPr lang="en-US" altLang="zh-CN" dirty="0">
                <a:solidFill>
                  <a:srgbClr val="0F4F43"/>
                </a:solidFill>
                <a:latin typeface="-apple-system-font"/>
              </a:rPr>
              <a:t>80</a:t>
            </a:r>
            <a:r>
              <a:rPr lang="zh-CN" altLang="en-US" dirty="0">
                <a:solidFill>
                  <a:srgbClr val="0F4F43"/>
                </a:solidFill>
                <a:latin typeface="-apple-system-font"/>
              </a:rPr>
              <a:t>坛试销上海。当时无人问津，邱在报上登广告，又以切细的小包榨菜在公共场所分送行人，并附上食用说明书，产品渐为消费者接受。至宣统二年（</a:t>
            </a:r>
            <a:r>
              <a:rPr lang="en-US" altLang="zh-CN" dirty="0">
                <a:solidFill>
                  <a:srgbClr val="0F4F43"/>
                </a:solidFill>
                <a:latin typeface="-apple-system-font"/>
              </a:rPr>
              <a:t>1910</a:t>
            </a:r>
            <a:r>
              <a:rPr lang="zh-CN" altLang="en-US" dirty="0">
                <a:solidFill>
                  <a:srgbClr val="0F4F43"/>
                </a:solidFill>
                <a:latin typeface="-apple-system-font"/>
              </a:rPr>
              <a:t>年）上海已能销四五百坛；时已有人将其转运国内其它市场，以至南洋各地；民国初年（</a:t>
            </a:r>
            <a:r>
              <a:rPr lang="en-US" altLang="zh-CN" dirty="0">
                <a:solidFill>
                  <a:srgbClr val="0F4F43"/>
                </a:solidFill>
                <a:latin typeface="-apple-system-font"/>
              </a:rPr>
              <a:t>1912</a:t>
            </a:r>
            <a:r>
              <a:rPr lang="zh-CN" altLang="en-US" dirty="0">
                <a:solidFill>
                  <a:srgbClr val="0F4F43"/>
                </a:solidFill>
                <a:latin typeface="-apple-system-font"/>
              </a:rPr>
              <a:t>年）以后，邱氏加工榨菜的技术广泛传开，涪陵榨菜加工业开始兴起。</a:t>
            </a:r>
            <a:endParaRPr lang="zh-CN" altLang="en-US" dirty="0"/>
          </a:p>
        </p:txBody>
      </p:sp>
      <p:pic>
        <p:nvPicPr>
          <p:cNvPr id="6" name="图片 5">
            <a:extLst>
              <a:ext uri="{FF2B5EF4-FFF2-40B4-BE49-F238E27FC236}">
                <a16:creationId xmlns:a16="http://schemas.microsoft.com/office/drawing/2014/main" id="{55EFFAA0-8504-4FCB-8BAF-6B4B5B0AC94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9552" y="2996247"/>
            <a:ext cx="8280920" cy="3313073"/>
          </a:xfrm>
          <a:prstGeom prst="rect">
            <a:avLst/>
          </a:prstGeom>
        </p:spPr>
      </p:pic>
    </p:spTree>
    <p:extLst>
      <p:ext uri="{BB962C8B-B14F-4D97-AF65-F5344CB8AC3E}">
        <p14:creationId xmlns:p14="http://schemas.microsoft.com/office/powerpoint/2010/main" val="8797763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7A8A90-021E-449B-AA3A-C2A58CAB6F5B}"/>
              </a:ext>
            </a:extLst>
          </p:cNvPr>
          <p:cNvSpPr>
            <a:spLocks noGrp="1"/>
          </p:cNvSpPr>
          <p:nvPr>
            <p:ph type="title"/>
          </p:nvPr>
        </p:nvSpPr>
        <p:spPr/>
        <p:txBody>
          <a:bodyPr/>
          <a:lstStyle/>
          <a:p>
            <a:r>
              <a:rPr lang="zh-CN" altLang="en-US" b="1" dirty="0">
                <a:latin typeface="黑体" panose="02010609060101010101" pitchFamily="49" charset="-122"/>
                <a:ea typeface="黑体" panose="02010609060101010101" pitchFamily="49" charset="-122"/>
              </a:rPr>
              <a:t>二、涪陵榨菜社会地位</a:t>
            </a:r>
          </a:p>
        </p:txBody>
      </p:sp>
      <p:sp>
        <p:nvSpPr>
          <p:cNvPr id="3" name="内容占位符 2">
            <a:extLst>
              <a:ext uri="{FF2B5EF4-FFF2-40B4-BE49-F238E27FC236}">
                <a16:creationId xmlns:a16="http://schemas.microsoft.com/office/drawing/2014/main" id="{A08BCEF8-BD51-4DAE-B702-81B3585FFC8F}"/>
              </a:ext>
            </a:extLst>
          </p:cNvPr>
          <p:cNvSpPr>
            <a:spLocks noGrp="1"/>
          </p:cNvSpPr>
          <p:nvPr>
            <p:ph idx="1"/>
          </p:nvPr>
        </p:nvSpPr>
        <p:spPr>
          <a:xfrm>
            <a:off x="539552" y="1628800"/>
            <a:ext cx="8280400" cy="5150782"/>
          </a:xfrm>
        </p:spPr>
        <p:txBody>
          <a:bodyPr/>
          <a:lstStyle/>
          <a:p>
            <a:pPr marL="0" indent="0">
              <a:buNone/>
            </a:pPr>
            <a:r>
              <a:rPr lang="zh-CN" altLang="en-US" sz="2800" dirty="0">
                <a:latin typeface="黑体" panose="02010609060101010101" pitchFamily="49" charset="-122"/>
                <a:ea typeface="黑体" panose="02010609060101010101" pitchFamily="49" charset="-122"/>
              </a:rPr>
              <a:t>   涪陵榨菜以其独特的魅力，誉满神州，香飘海外，多次获得国际国内奖项及殊荣：</a:t>
            </a:r>
            <a:endParaRPr lang="en-US" altLang="zh-CN" sz="2800" dirty="0">
              <a:latin typeface="黑体" panose="02010609060101010101" pitchFamily="49" charset="-122"/>
              <a:ea typeface="黑体" panose="02010609060101010101" pitchFamily="49" charset="-122"/>
            </a:endParaRPr>
          </a:p>
          <a:p>
            <a:r>
              <a:rPr lang="en-US" altLang="zh-CN" sz="2800" dirty="0">
                <a:latin typeface="黑体" panose="02010609060101010101" pitchFamily="49" charset="-122"/>
                <a:ea typeface="黑体" panose="02010609060101010101" pitchFamily="49" charset="-122"/>
              </a:rPr>
              <a:t>1915</a:t>
            </a:r>
            <a:r>
              <a:rPr lang="zh-CN" altLang="en-US" sz="2800" dirty="0">
                <a:latin typeface="黑体" panose="02010609060101010101" pitchFamily="49" charset="-122"/>
                <a:ea typeface="黑体" panose="02010609060101010101" pitchFamily="49" charset="-122"/>
              </a:rPr>
              <a:t>年，涪陵“大地牌榨菜”获巴拿马万国商品博览会金奖。</a:t>
            </a:r>
            <a:endParaRPr lang="en-US" altLang="zh-CN" sz="2800" dirty="0">
              <a:latin typeface="黑体" panose="02010609060101010101" pitchFamily="49" charset="-122"/>
              <a:ea typeface="黑体" panose="02010609060101010101" pitchFamily="49" charset="-122"/>
            </a:endParaRPr>
          </a:p>
          <a:p>
            <a:r>
              <a:rPr lang="en-US" altLang="zh-CN" sz="2800" dirty="0">
                <a:latin typeface="黑体" panose="02010609060101010101" pitchFamily="49" charset="-122"/>
                <a:ea typeface="黑体" panose="02010609060101010101" pitchFamily="49" charset="-122"/>
              </a:rPr>
              <a:t>1970</a:t>
            </a:r>
            <a:r>
              <a:rPr lang="zh-CN" altLang="en-US" sz="2800" dirty="0">
                <a:latin typeface="黑体" panose="02010609060101010101" pitchFamily="49" charset="-122"/>
                <a:ea typeface="黑体" panose="02010609060101010101" pitchFamily="49" charset="-122"/>
              </a:rPr>
              <a:t>年，在法国举行的世界酱腌菜评比会上，中国涪陵榨菜与德国甜酸甘蓝、欧洲酸黄瓜并称世界三大名腌菜，</a:t>
            </a:r>
            <a:r>
              <a:rPr lang="zh-CN" altLang="en-US" sz="2800" dirty="0">
                <a:solidFill>
                  <a:srgbClr val="484848"/>
                </a:solidFill>
                <a:latin typeface="Microsoft YaHei" panose="020B0503020204020204" pitchFamily="34" charset="-122"/>
                <a:ea typeface="Microsoft YaHei" panose="020B0503020204020204" pitchFamily="34" charset="-122"/>
              </a:rPr>
              <a:t>是世界三大名腌菜之一。</a:t>
            </a:r>
            <a:endParaRPr lang="en-US" altLang="zh-CN" sz="2800" dirty="0">
              <a:solidFill>
                <a:srgbClr val="484848"/>
              </a:solidFill>
              <a:latin typeface="Microsoft YaHei" panose="020B0503020204020204" pitchFamily="34" charset="-122"/>
              <a:ea typeface="Microsoft YaHei" panose="020B0503020204020204" pitchFamily="34" charset="-122"/>
            </a:endParaRPr>
          </a:p>
          <a:p>
            <a:r>
              <a:rPr lang="en-US" altLang="zh-CN" sz="2800" dirty="0">
                <a:solidFill>
                  <a:srgbClr val="484848"/>
                </a:solidFill>
                <a:latin typeface="Microsoft YaHei" panose="020B0503020204020204" pitchFamily="34" charset="-122"/>
                <a:ea typeface="Microsoft YaHei" panose="020B0503020204020204" pitchFamily="34" charset="-122"/>
              </a:rPr>
              <a:t>1981</a:t>
            </a:r>
            <a:r>
              <a:rPr lang="zh-CN" altLang="en-US" sz="2800" dirty="0">
                <a:solidFill>
                  <a:srgbClr val="484848"/>
                </a:solidFill>
                <a:latin typeface="Microsoft YaHei" panose="020B0503020204020204" pitchFamily="34" charset="-122"/>
                <a:ea typeface="Microsoft YaHei" panose="020B0503020204020204" pitchFamily="34" charset="-122"/>
              </a:rPr>
              <a:t>年，“乌江牌榨菜”被评为全国酱腌菜第一名，获国家银质奖。</a:t>
            </a:r>
            <a:endParaRPr lang="en-US" altLang="zh-CN" sz="2800" dirty="0">
              <a:solidFill>
                <a:srgbClr val="484848"/>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8820324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7A8A90-021E-449B-AA3A-C2A58CAB6F5B}"/>
              </a:ext>
            </a:extLst>
          </p:cNvPr>
          <p:cNvSpPr>
            <a:spLocks noGrp="1"/>
          </p:cNvSpPr>
          <p:nvPr>
            <p:ph type="title"/>
          </p:nvPr>
        </p:nvSpPr>
        <p:spPr/>
        <p:txBody>
          <a:bodyPr/>
          <a:lstStyle/>
          <a:p>
            <a:r>
              <a:rPr lang="zh-CN" altLang="en-US" b="1" dirty="0">
                <a:latin typeface="黑体" panose="02010609060101010101" pitchFamily="49" charset="-122"/>
                <a:ea typeface="黑体" panose="02010609060101010101" pitchFamily="49" charset="-122"/>
              </a:rPr>
              <a:t>涪陵榨菜社会地位</a:t>
            </a:r>
          </a:p>
        </p:txBody>
      </p:sp>
      <p:sp>
        <p:nvSpPr>
          <p:cNvPr id="3" name="内容占位符 2">
            <a:extLst>
              <a:ext uri="{FF2B5EF4-FFF2-40B4-BE49-F238E27FC236}">
                <a16:creationId xmlns:a16="http://schemas.microsoft.com/office/drawing/2014/main" id="{A08BCEF8-BD51-4DAE-B702-81B3585FFC8F}"/>
              </a:ext>
            </a:extLst>
          </p:cNvPr>
          <p:cNvSpPr>
            <a:spLocks noGrp="1"/>
          </p:cNvSpPr>
          <p:nvPr>
            <p:ph idx="1"/>
          </p:nvPr>
        </p:nvSpPr>
        <p:spPr/>
        <p:txBody>
          <a:bodyPr/>
          <a:lstStyle/>
          <a:p>
            <a:r>
              <a:rPr lang="en-US" altLang="zh-CN" dirty="0">
                <a:solidFill>
                  <a:srgbClr val="484848"/>
                </a:solidFill>
                <a:latin typeface="Microsoft YaHei" panose="020B0503020204020204" pitchFamily="34" charset="-122"/>
                <a:ea typeface="Microsoft YaHei" panose="020B0503020204020204" pitchFamily="34" charset="-122"/>
              </a:rPr>
              <a:t>1995</a:t>
            </a:r>
            <a:r>
              <a:rPr lang="zh-CN" altLang="en-US" dirty="0">
                <a:solidFill>
                  <a:srgbClr val="484848"/>
                </a:solidFill>
                <a:latin typeface="Microsoft YaHei" panose="020B0503020204020204" pitchFamily="34" charset="-122"/>
                <a:ea typeface="Microsoft YaHei" panose="020B0503020204020204" pitchFamily="34" charset="-122"/>
              </a:rPr>
              <a:t>年</a:t>
            </a:r>
            <a:r>
              <a:rPr lang="en-US" altLang="zh-CN" dirty="0">
                <a:solidFill>
                  <a:srgbClr val="484848"/>
                </a:solidFill>
                <a:latin typeface="Microsoft YaHei" panose="020B0503020204020204" pitchFamily="34" charset="-122"/>
                <a:ea typeface="Microsoft YaHei" panose="020B0503020204020204" pitchFamily="34" charset="-122"/>
              </a:rPr>
              <a:t>3</a:t>
            </a:r>
            <a:r>
              <a:rPr lang="zh-CN" altLang="en-US" dirty="0">
                <a:solidFill>
                  <a:srgbClr val="484848"/>
                </a:solidFill>
                <a:latin typeface="Microsoft YaHei" panose="020B0503020204020204" pitchFamily="34" charset="-122"/>
                <a:ea typeface="Microsoft YaHei" panose="020B0503020204020204" pitchFamily="34" charset="-122"/>
              </a:rPr>
              <a:t>月，涪陵被国家命名为“中国榨菜之乡”。</a:t>
            </a:r>
            <a:endParaRPr lang="en-US" altLang="zh-CN" dirty="0">
              <a:solidFill>
                <a:srgbClr val="484848"/>
              </a:solidFill>
              <a:latin typeface="Microsoft YaHei" panose="020B0503020204020204" pitchFamily="34" charset="-122"/>
              <a:ea typeface="Microsoft YaHei" panose="020B0503020204020204" pitchFamily="34" charset="-122"/>
            </a:endParaRPr>
          </a:p>
          <a:p>
            <a:r>
              <a:rPr lang="en-US" altLang="zh-CN" dirty="0">
                <a:solidFill>
                  <a:srgbClr val="484848"/>
                </a:solidFill>
                <a:latin typeface="Microsoft YaHei" panose="020B0503020204020204" pitchFamily="34" charset="-122"/>
                <a:ea typeface="Microsoft YaHei" panose="020B0503020204020204" pitchFamily="34" charset="-122"/>
              </a:rPr>
              <a:t>2005</a:t>
            </a:r>
            <a:r>
              <a:rPr lang="zh-CN" altLang="en-US" dirty="0">
                <a:solidFill>
                  <a:srgbClr val="484848"/>
                </a:solidFill>
                <a:latin typeface="Microsoft YaHei" panose="020B0503020204020204" pitchFamily="34" charset="-122"/>
                <a:ea typeface="Microsoft YaHei" panose="020B0503020204020204" pitchFamily="34" charset="-122"/>
              </a:rPr>
              <a:t>年，涪陵榨菜通过国家质检总局原产地域产品保护审定。</a:t>
            </a:r>
            <a:endParaRPr lang="en-US" altLang="zh-CN" dirty="0">
              <a:solidFill>
                <a:srgbClr val="484848"/>
              </a:solidFill>
              <a:latin typeface="Microsoft YaHei" panose="020B0503020204020204" pitchFamily="34" charset="-122"/>
              <a:ea typeface="Microsoft YaHei" panose="020B0503020204020204" pitchFamily="34" charset="-122"/>
            </a:endParaRPr>
          </a:p>
          <a:p>
            <a:r>
              <a:rPr lang="en-US" altLang="zh-CN" dirty="0">
                <a:solidFill>
                  <a:srgbClr val="484848"/>
                </a:solidFill>
                <a:latin typeface="Microsoft YaHei" panose="020B0503020204020204" pitchFamily="34" charset="-122"/>
                <a:ea typeface="Microsoft YaHei" panose="020B0503020204020204" pitchFamily="34" charset="-122"/>
              </a:rPr>
              <a:t>2008</a:t>
            </a:r>
            <a:r>
              <a:rPr lang="zh-CN" altLang="en-US" dirty="0">
                <a:solidFill>
                  <a:srgbClr val="484848"/>
                </a:solidFill>
                <a:latin typeface="Microsoft YaHei" panose="020B0503020204020204" pitchFamily="34" charset="-122"/>
                <a:ea typeface="Microsoft YaHei" panose="020B0503020204020204" pitchFamily="34" charset="-122"/>
              </a:rPr>
              <a:t>年</a:t>
            </a:r>
            <a:r>
              <a:rPr lang="en-US" altLang="zh-CN" dirty="0">
                <a:solidFill>
                  <a:srgbClr val="484848"/>
                </a:solidFill>
                <a:latin typeface="Microsoft YaHei" panose="020B0503020204020204" pitchFamily="34" charset="-122"/>
                <a:ea typeface="Microsoft YaHei" panose="020B0503020204020204" pitchFamily="34" charset="-122"/>
              </a:rPr>
              <a:t>6</a:t>
            </a:r>
            <a:r>
              <a:rPr lang="zh-CN" altLang="en-US" dirty="0">
                <a:solidFill>
                  <a:srgbClr val="484848"/>
                </a:solidFill>
                <a:latin typeface="Microsoft YaHei" panose="020B0503020204020204" pitchFamily="34" charset="-122"/>
                <a:ea typeface="Microsoft YaHei" panose="020B0503020204020204" pitchFamily="34" charset="-122"/>
              </a:rPr>
              <a:t>月，涪陵传统制作技艺被国务院列为“国家级非物质文化遗产”保护名录。</a:t>
            </a:r>
            <a:endParaRPr lang="zh-CN" altLang="en-US" dirty="0"/>
          </a:p>
        </p:txBody>
      </p:sp>
    </p:spTree>
    <p:extLst>
      <p:ext uri="{BB962C8B-B14F-4D97-AF65-F5344CB8AC3E}">
        <p14:creationId xmlns:p14="http://schemas.microsoft.com/office/powerpoint/2010/main" val="8989791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7A8A90-021E-449B-AA3A-C2A58CAB6F5B}"/>
              </a:ext>
            </a:extLst>
          </p:cNvPr>
          <p:cNvSpPr>
            <a:spLocks noGrp="1"/>
          </p:cNvSpPr>
          <p:nvPr>
            <p:ph type="title"/>
          </p:nvPr>
        </p:nvSpPr>
        <p:spPr/>
        <p:txBody>
          <a:bodyPr/>
          <a:lstStyle/>
          <a:p>
            <a:r>
              <a:rPr lang="zh-CN" altLang="en-US" b="1" dirty="0">
                <a:latin typeface="黑体" panose="02010609060101010101" pitchFamily="49" charset="-122"/>
                <a:ea typeface="黑体" panose="02010609060101010101" pitchFamily="49" charset="-122"/>
              </a:rPr>
              <a:t>涪陵榨菜社会地位</a:t>
            </a:r>
          </a:p>
        </p:txBody>
      </p:sp>
      <p:sp>
        <p:nvSpPr>
          <p:cNvPr id="3" name="内容占位符 2">
            <a:extLst>
              <a:ext uri="{FF2B5EF4-FFF2-40B4-BE49-F238E27FC236}">
                <a16:creationId xmlns:a16="http://schemas.microsoft.com/office/drawing/2014/main" id="{A08BCEF8-BD51-4DAE-B702-81B3585FFC8F}"/>
              </a:ext>
            </a:extLst>
          </p:cNvPr>
          <p:cNvSpPr>
            <a:spLocks noGrp="1"/>
          </p:cNvSpPr>
          <p:nvPr>
            <p:ph idx="1"/>
          </p:nvPr>
        </p:nvSpPr>
        <p:spPr/>
        <p:txBody>
          <a:bodyPr/>
          <a:lstStyle/>
          <a:p>
            <a:r>
              <a:rPr lang="en-US" altLang="zh-CN" dirty="0"/>
              <a:t>2013</a:t>
            </a:r>
            <a:r>
              <a:rPr lang="zh-CN" altLang="en-US" dirty="0"/>
              <a:t>年，涪陵榨菜被中国农产品区域公用品牌价值 评估课题组评估认定其品牌价值 </a:t>
            </a:r>
            <a:r>
              <a:rPr lang="en-US" altLang="zh-CN" dirty="0"/>
              <a:t>125.32</a:t>
            </a:r>
            <a:r>
              <a:rPr lang="zh-CN" altLang="en-US" dirty="0"/>
              <a:t>亿元。</a:t>
            </a:r>
            <a:endParaRPr lang="en-US" altLang="zh-CN" dirty="0"/>
          </a:p>
          <a:p>
            <a:r>
              <a:rPr lang="en-US" altLang="zh-CN" dirty="0"/>
              <a:t>2017</a:t>
            </a:r>
            <a:r>
              <a:rPr lang="zh-CN" altLang="en-US" dirty="0"/>
              <a:t>年，涪陵榨菜荣获</a:t>
            </a:r>
            <a:r>
              <a:rPr lang="en-US" altLang="zh-CN" dirty="0"/>
              <a:t>2017</a:t>
            </a:r>
            <a:r>
              <a:rPr lang="zh-CN" altLang="en-US" dirty="0"/>
              <a:t>年中国百强农产品区域公用品牌称号。</a:t>
            </a:r>
            <a:endParaRPr lang="en-US" altLang="zh-CN" dirty="0"/>
          </a:p>
          <a:p>
            <a:r>
              <a:rPr lang="en-US" altLang="zh-CN" dirty="0"/>
              <a:t>2019</a:t>
            </a:r>
            <a:r>
              <a:rPr lang="zh-CN" altLang="en-US" dirty="0"/>
              <a:t>年，涪陵榨菜被台湾名谈话节目</a:t>
            </a:r>
            <a:r>
              <a:rPr lang="en-US" altLang="zh-CN" dirty="0"/>
              <a:t>《</a:t>
            </a:r>
            <a:r>
              <a:rPr lang="zh-CN" altLang="en-US" dirty="0"/>
              <a:t>关键时刻</a:t>
            </a:r>
            <a:r>
              <a:rPr lang="en-US" altLang="zh-CN" dirty="0"/>
              <a:t>》</a:t>
            </a:r>
            <a:r>
              <a:rPr lang="zh-CN" altLang="en-US" dirty="0"/>
              <a:t>的财经专家黄世聪吃榨菜是一种炫富，又让涪陵榨菜名声大噪。</a:t>
            </a:r>
            <a:endParaRPr lang="en-US" altLang="zh-CN" dirty="0"/>
          </a:p>
          <a:p>
            <a:r>
              <a:rPr lang="zh-CN" altLang="en-US" dirty="0"/>
              <a:t>一碟榨菜牵引着亿万人的心呀！</a:t>
            </a:r>
          </a:p>
        </p:txBody>
      </p:sp>
    </p:spTree>
    <p:extLst>
      <p:ext uri="{BB962C8B-B14F-4D97-AF65-F5344CB8AC3E}">
        <p14:creationId xmlns:p14="http://schemas.microsoft.com/office/powerpoint/2010/main" val="8291026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0" y="188640"/>
            <a:ext cx="8229600" cy="1143000"/>
          </a:xfrm>
        </p:spPr>
        <p:txBody>
          <a:bodyPr/>
          <a:lstStyle/>
          <a:p>
            <a:r>
              <a:rPr lang="zh-CN" altLang="en-US" sz="4000" b="1" dirty="0">
                <a:latin typeface="黑体" panose="02010609060101010101" pitchFamily="49" charset="-122"/>
                <a:ea typeface="黑体" panose="02010609060101010101" pitchFamily="49" charset="-122"/>
              </a:rPr>
              <a:t>三、乌江榨菜原料三腌三榨技艺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a:xfrm>
            <a:off x="395288" y="1196752"/>
            <a:ext cx="4392736" cy="5184576"/>
          </a:xfrm>
        </p:spPr>
        <p:txBody>
          <a:bodyPr/>
          <a:lstStyle/>
          <a:p>
            <a:r>
              <a:rPr lang="en-US" altLang="zh-CN" sz="1800" dirty="0"/>
              <a:t>1 </a:t>
            </a:r>
            <a:r>
              <a:rPr lang="zh-CN" altLang="en-US" sz="1800" dirty="0"/>
              <a:t>定义</a:t>
            </a:r>
            <a:endParaRPr lang="en-US" altLang="zh-CN" sz="1800" dirty="0"/>
          </a:p>
          <a:p>
            <a:r>
              <a:rPr lang="en-US" altLang="zh-CN" sz="1800" dirty="0"/>
              <a:t>1.1  </a:t>
            </a:r>
            <a:r>
              <a:rPr lang="zh-CN" altLang="en-US" sz="1800" dirty="0"/>
              <a:t>青菜头</a:t>
            </a:r>
            <a:r>
              <a:rPr lang="en-US" altLang="zh-CN" sz="1800" dirty="0"/>
              <a:t>——</a:t>
            </a:r>
            <a:r>
              <a:rPr lang="zh-CN" altLang="en-US" sz="1800" dirty="0"/>
              <a:t>榨菜作物的膨大茎，是加工榨菜产品的初始原料。该膨大茎粗状肥硕，肉嫩汁多，口感爽脆，其形状有纺錘形，扁圆形等；重量一般单个重</a:t>
            </a:r>
            <a:r>
              <a:rPr lang="en-US" altLang="zh-CN" sz="1800" dirty="0"/>
              <a:t>0.5</a:t>
            </a:r>
            <a:r>
              <a:rPr lang="zh-CN" altLang="en-US" sz="1800" dirty="0"/>
              <a:t>公斤左右，皮为淡绿色或绿色，表层有光泽，肉质为白色，皮、肉之间有维管束，其细胞木质化就形成了老筋。青菜头水分一般为</a:t>
            </a:r>
            <a:r>
              <a:rPr lang="en-US" altLang="zh-CN" sz="1800" dirty="0"/>
              <a:t>93-95%</a:t>
            </a:r>
            <a:r>
              <a:rPr lang="zh-CN" altLang="en-US" sz="1800" dirty="0"/>
              <a:t>，水分因砍收期和品种有差异，一般在立春前即开始砍收，收割期控制在</a:t>
            </a:r>
            <a:r>
              <a:rPr lang="en-US" altLang="zh-CN" sz="1800" dirty="0"/>
              <a:t>15</a:t>
            </a:r>
            <a:r>
              <a:rPr lang="zh-CN" altLang="en-US" sz="1800" dirty="0"/>
              <a:t>天左右，雨水后水分高。</a:t>
            </a:r>
            <a:endParaRPr lang="en-US" altLang="zh-CN" sz="1800" dirty="0"/>
          </a:p>
          <a:p>
            <a:r>
              <a:rPr lang="zh-CN" altLang="en-US" sz="1800" b="1" dirty="0">
                <a:solidFill>
                  <a:srgbClr val="FF0000"/>
                </a:solidFill>
              </a:rPr>
              <a:t>青菜头富含有维生素、矿物质、磷、钙、蛋白质、糖、芥质苷，富含有多种氨基酸等物质</a:t>
            </a:r>
          </a:p>
        </p:txBody>
      </p:sp>
      <p:pic>
        <p:nvPicPr>
          <p:cNvPr id="4" name="图片 3">
            <a:extLst>
              <a:ext uri="{FF2B5EF4-FFF2-40B4-BE49-F238E27FC236}">
                <a16:creationId xmlns:a16="http://schemas.microsoft.com/office/drawing/2014/main" id="{5EEABC5A-147F-4EDE-8B07-1F2780CC0B43}"/>
              </a:ext>
            </a:extLst>
          </p:cNvPr>
          <p:cNvPicPr>
            <a:picLocks noChangeAspect="1"/>
          </p:cNvPicPr>
          <p:nvPr/>
        </p:nvPicPr>
        <p:blipFill>
          <a:blip r:embed="rId2"/>
          <a:stretch>
            <a:fillRect/>
          </a:stretch>
        </p:blipFill>
        <p:spPr>
          <a:xfrm>
            <a:off x="4838328" y="1198965"/>
            <a:ext cx="4305672" cy="5022304"/>
          </a:xfrm>
          <a:prstGeom prst="rect">
            <a:avLst/>
          </a:prstGeom>
        </p:spPr>
      </p:pic>
    </p:spTree>
    <p:extLst>
      <p:ext uri="{BB962C8B-B14F-4D97-AF65-F5344CB8AC3E}">
        <p14:creationId xmlns:p14="http://schemas.microsoft.com/office/powerpoint/2010/main" val="21188920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0" y="260648"/>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a:xfrm>
            <a:off x="-25657" y="1268760"/>
            <a:ext cx="5036628" cy="5328592"/>
          </a:xfrm>
        </p:spPr>
        <p:txBody>
          <a:bodyPr/>
          <a:lstStyle/>
          <a:p>
            <a:r>
              <a:rPr lang="en-US" altLang="zh-CN" sz="2800" dirty="0"/>
              <a:t>1 </a:t>
            </a:r>
            <a:r>
              <a:rPr lang="zh-CN" altLang="en-US" sz="2800" dirty="0"/>
              <a:t>定义</a:t>
            </a:r>
            <a:endParaRPr lang="en-US" altLang="zh-CN" sz="2800" dirty="0"/>
          </a:p>
          <a:p>
            <a:r>
              <a:rPr lang="en-US" altLang="zh-CN" sz="2400" dirty="0"/>
              <a:t>1.2  </a:t>
            </a:r>
            <a:r>
              <a:rPr lang="zh-CN" altLang="en-US" sz="2400" dirty="0"/>
              <a:t>榨菜</a:t>
            </a:r>
            <a:r>
              <a:rPr lang="en-US" altLang="zh-CN" sz="2400" dirty="0"/>
              <a:t>——</a:t>
            </a:r>
            <a:r>
              <a:rPr lang="zh-CN" altLang="en-US" sz="2400" dirty="0"/>
              <a:t>以青菜头为原料，添加适量食用盐，添加或不添加香辛料混合腌制发酵并经压榨等特殊工艺处理的一种酱腌菜。</a:t>
            </a:r>
            <a:endParaRPr lang="en-US" altLang="zh-CN" sz="2400" dirty="0"/>
          </a:p>
          <a:p>
            <a:r>
              <a:rPr lang="en-US" altLang="zh-CN" sz="2400" dirty="0"/>
              <a:t>1.3  </a:t>
            </a:r>
            <a:r>
              <a:rPr lang="zh-CN" altLang="en-US" sz="2400" dirty="0"/>
              <a:t>三腌三榨料坯命名：经过一次用盐腌制并压榨的料坯，俗称一盐菜块； 经过二次用盐腌制并压榨的料坯，俗称二盐菜块； 经过三次用盐腌制并压榨的料坯，俗称三盐菜块。</a:t>
            </a:r>
          </a:p>
        </p:txBody>
      </p:sp>
      <p:pic>
        <p:nvPicPr>
          <p:cNvPr id="4" name="图片 3">
            <a:extLst>
              <a:ext uri="{FF2B5EF4-FFF2-40B4-BE49-F238E27FC236}">
                <a16:creationId xmlns:a16="http://schemas.microsoft.com/office/drawing/2014/main" id="{1BFA6482-9A24-4CA9-B9AD-E50ED895F72A}"/>
              </a:ext>
            </a:extLst>
          </p:cNvPr>
          <p:cNvPicPr>
            <a:picLocks noChangeAspect="1"/>
          </p:cNvPicPr>
          <p:nvPr/>
        </p:nvPicPr>
        <p:blipFill>
          <a:blip r:embed="rId2"/>
          <a:stretch>
            <a:fillRect/>
          </a:stretch>
        </p:blipFill>
        <p:spPr>
          <a:xfrm>
            <a:off x="4788024" y="1124744"/>
            <a:ext cx="4427984" cy="5112568"/>
          </a:xfrm>
          <a:prstGeom prst="rect">
            <a:avLst/>
          </a:prstGeom>
        </p:spPr>
      </p:pic>
    </p:spTree>
    <p:extLst>
      <p:ext uri="{BB962C8B-B14F-4D97-AF65-F5344CB8AC3E}">
        <p14:creationId xmlns:p14="http://schemas.microsoft.com/office/powerpoint/2010/main" val="15951481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108520" y="274613"/>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p:txBody>
          <a:bodyPr/>
          <a:lstStyle/>
          <a:p>
            <a:r>
              <a:rPr lang="en-US" altLang="zh-CN" dirty="0"/>
              <a:t>2</a:t>
            </a:r>
            <a:r>
              <a:rPr lang="zh-CN" altLang="en-US" dirty="0"/>
              <a:t>   榨菜腌制工艺传承与创新</a:t>
            </a:r>
            <a:endParaRPr lang="en-US" altLang="zh-CN" sz="2800" dirty="0"/>
          </a:p>
          <a:p>
            <a:r>
              <a:rPr lang="en-US" altLang="zh-CN" sz="2800" dirty="0"/>
              <a:t>2.1  </a:t>
            </a:r>
            <a:r>
              <a:rPr lang="zh-CN" altLang="en-US" sz="2800" dirty="0"/>
              <a:t>至</a:t>
            </a:r>
            <a:r>
              <a:rPr lang="en-US" altLang="zh-CN" sz="2800" dirty="0"/>
              <a:t>20</a:t>
            </a:r>
            <a:r>
              <a:rPr lang="zh-CN" altLang="en-US" sz="2800" dirty="0"/>
              <a:t>世纪</a:t>
            </a:r>
            <a:r>
              <a:rPr lang="en-US" altLang="zh-CN" sz="2800" dirty="0"/>
              <a:t>30</a:t>
            </a:r>
            <a:r>
              <a:rPr lang="zh-CN" altLang="en-US" sz="2800" dirty="0"/>
              <a:t>年代初期，主产品的生产，从原料到成品一般要经过</a:t>
            </a:r>
            <a:r>
              <a:rPr lang="en-US" altLang="zh-CN" sz="2800" dirty="0"/>
              <a:t>14</a:t>
            </a:r>
            <a:r>
              <a:rPr lang="zh-CN" altLang="en-US" sz="2800" dirty="0"/>
              <a:t>道工序：</a:t>
            </a:r>
            <a:endParaRPr lang="en-US" altLang="zh-CN" sz="2800" dirty="0"/>
          </a:p>
          <a:p>
            <a:endParaRPr lang="en-US" altLang="zh-CN" sz="2800" dirty="0"/>
          </a:p>
          <a:p>
            <a:r>
              <a:rPr lang="zh-CN" altLang="en-US" sz="2800" dirty="0"/>
              <a:t>搭菜架</a:t>
            </a:r>
            <a:r>
              <a:rPr lang="en-US" altLang="zh-CN" sz="2800" dirty="0"/>
              <a:t>——</a:t>
            </a:r>
            <a:r>
              <a:rPr lang="zh-CN" altLang="en-US" sz="2800" dirty="0"/>
              <a:t>选择菜头</a:t>
            </a:r>
            <a:r>
              <a:rPr lang="en-US" altLang="zh-CN" sz="2800" dirty="0"/>
              <a:t>——</a:t>
            </a:r>
            <a:r>
              <a:rPr lang="zh-CN" altLang="en-US" sz="2800" dirty="0"/>
              <a:t>菜头切块</a:t>
            </a:r>
            <a:r>
              <a:rPr lang="en-US" altLang="zh-CN" sz="2800" dirty="0"/>
              <a:t>——</a:t>
            </a:r>
            <a:r>
              <a:rPr lang="zh-CN" altLang="en-US" sz="2800" dirty="0"/>
              <a:t>穿菜</a:t>
            </a:r>
            <a:r>
              <a:rPr lang="en-US" altLang="zh-CN" sz="2800" dirty="0"/>
              <a:t>——</a:t>
            </a:r>
            <a:r>
              <a:rPr lang="zh-CN" altLang="en-US" sz="2800" dirty="0"/>
              <a:t>晾菜</a:t>
            </a:r>
            <a:r>
              <a:rPr lang="en-US" altLang="zh-CN" sz="2800" dirty="0"/>
              <a:t>——</a:t>
            </a:r>
            <a:r>
              <a:rPr lang="zh-CN" altLang="en-US" sz="2800" dirty="0"/>
              <a:t>下架</a:t>
            </a:r>
            <a:r>
              <a:rPr lang="en-US" altLang="zh-CN" sz="2800" dirty="0"/>
              <a:t>——</a:t>
            </a:r>
            <a:r>
              <a:rPr lang="zh-CN" altLang="en-US" sz="2800" dirty="0"/>
              <a:t>第一次盐腌</a:t>
            </a:r>
            <a:r>
              <a:rPr lang="en-US" altLang="zh-CN" sz="2800" dirty="0"/>
              <a:t>——</a:t>
            </a:r>
            <a:r>
              <a:rPr lang="zh-CN" altLang="en-US" sz="2800" dirty="0"/>
              <a:t>第二盐腌</a:t>
            </a:r>
            <a:r>
              <a:rPr lang="en-US" altLang="zh-CN" sz="2800" dirty="0"/>
              <a:t>——</a:t>
            </a:r>
            <a:r>
              <a:rPr lang="zh-CN" altLang="en-US" sz="2800" dirty="0"/>
              <a:t>淘洗</a:t>
            </a:r>
            <a:r>
              <a:rPr lang="en-US" altLang="zh-CN" sz="2800" dirty="0"/>
              <a:t>——</a:t>
            </a:r>
            <a:r>
              <a:rPr lang="zh-CN" altLang="en-US" sz="2800" dirty="0"/>
              <a:t>榨除盐液</a:t>
            </a:r>
            <a:r>
              <a:rPr lang="en-US" altLang="zh-CN" sz="2800" dirty="0"/>
              <a:t>——</a:t>
            </a:r>
            <a:r>
              <a:rPr lang="zh-CN" altLang="en-US" sz="2800" dirty="0"/>
              <a:t>挑菜筋</a:t>
            </a:r>
            <a:r>
              <a:rPr lang="en-US" altLang="zh-CN" sz="2800" dirty="0"/>
              <a:t>——</a:t>
            </a:r>
            <a:r>
              <a:rPr lang="zh-CN" altLang="en-US" sz="2800" dirty="0"/>
              <a:t>拌料（辣椒与香料）</a:t>
            </a:r>
            <a:r>
              <a:rPr lang="en-US" altLang="zh-CN" sz="2800" dirty="0"/>
              <a:t>——</a:t>
            </a:r>
            <a:r>
              <a:rPr lang="zh-CN" altLang="en-US" sz="2800" dirty="0"/>
              <a:t>装坛</a:t>
            </a:r>
            <a:r>
              <a:rPr lang="en-US" altLang="zh-CN" sz="2800" dirty="0"/>
              <a:t>——</a:t>
            </a:r>
            <a:r>
              <a:rPr lang="zh-CN" altLang="en-US" sz="2800" dirty="0"/>
              <a:t>封坛口（从拌料至封坛储存为第三次盐腌）。</a:t>
            </a:r>
            <a:endParaRPr lang="en-US" altLang="zh-CN" sz="2800" dirty="0"/>
          </a:p>
          <a:p>
            <a:r>
              <a:rPr lang="zh-CN" altLang="en-US" sz="2800" b="1" dirty="0">
                <a:solidFill>
                  <a:srgbClr val="FF0000"/>
                </a:solidFill>
                <a:latin typeface="黑体" panose="02010609060101010101" pitchFamily="49" charset="-122"/>
                <a:ea typeface="黑体" panose="02010609060101010101" pitchFamily="49" charset="-122"/>
              </a:rPr>
              <a:t>此时原料加工与产品加工没有分离。</a:t>
            </a:r>
            <a:endParaRPr lang="en-US" altLang="zh-CN" sz="2800" b="1" dirty="0">
              <a:solidFill>
                <a:srgbClr val="FF0000"/>
              </a:solidFill>
              <a:latin typeface="黑体" panose="02010609060101010101" pitchFamily="49" charset="-122"/>
              <a:ea typeface="黑体" panose="02010609060101010101" pitchFamily="49" charset="-122"/>
            </a:endParaRPr>
          </a:p>
          <a:p>
            <a:endParaRPr lang="zh-CN" altLang="en-US" sz="2800" dirty="0"/>
          </a:p>
        </p:txBody>
      </p:sp>
    </p:spTree>
    <p:extLst>
      <p:ext uri="{BB962C8B-B14F-4D97-AF65-F5344CB8AC3E}">
        <p14:creationId xmlns:p14="http://schemas.microsoft.com/office/powerpoint/2010/main" val="15834833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108520" y="274613"/>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p:txBody>
          <a:bodyPr/>
          <a:lstStyle/>
          <a:p>
            <a:r>
              <a:rPr lang="en-US" altLang="zh-CN" dirty="0"/>
              <a:t>2</a:t>
            </a:r>
            <a:r>
              <a:rPr lang="zh-CN" altLang="en-US" dirty="0"/>
              <a:t>  榨菜腌制工艺传承与创新</a:t>
            </a:r>
            <a:endParaRPr lang="en-US" altLang="zh-CN" dirty="0"/>
          </a:p>
          <a:p>
            <a:r>
              <a:rPr lang="zh-CN" altLang="en-US" sz="2400" dirty="0"/>
              <a:t>随着设备、原材料、技术手段等条件的改变和进步，以及产品规格、质量要求的不同，工序发生相应的调整和改变。</a:t>
            </a:r>
          </a:p>
          <a:p>
            <a:r>
              <a:rPr lang="en-US" altLang="zh-CN" sz="2400" dirty="0"/>
              <a:t>2.2  70</a:t>
            </a:r>
            <a:r>
              <a:rPr lang="zh-CN" altLang="en-US" sz="2400" dirty="0"/>
              <a:t>年代开始对主产品进行改进和深度加工，如生产盐渍菜头、小坛和小罐装的菜丝（片）、直接腌制（不经风脱水）压榨制成的榨菜罐头等。小容器包装的低盐和怪味、广味、鱼香等风味的榨菜制品开始出现，但还未能大批量生产。</a:t>
            </a:r>
            <a:endParaRPr lang="en-US" altLang="zh-CN" sz="2400" dirty="0"/>
          </a:p>
          <a:p>
            <a:r>
              <a:rPr lang="zh-CN" altLang="en-US" sz="2400" b="1" dirty="0">
                <a:solidFill>
                  <a:srgbClr val="FF0000"/>
                </a:solidFill>
                <a:latin typeface="黑体" panose="02010609060101010101" pitchFamily="49" charset="-122"/>
                <a:ea typeface="黑体" panose="02010609060101010101" pitchFamily="49" charset="-122"/>
              </a:rPr>
              <a:t>此时原料与产品加工也没完全分离，但品类发生了变化！</a:t>
            </a:r>
            <a:endParaRPr lang="en-US" altLang="zh-CN" sz="2400" b="1" dirty="0">
              <a:solidFill>
                <a:srgbClr val="FF0000"/>
              </a:solidFill>
              <a:latin typeface="黑体" panose="02010609060101010101" pitchFamily="49" charset="-122"/>
              <a:ea typeface="黑体" panose="02010609060101010101" pitchFamily="49" charset="-122"/>
            </a:endParaRPr>
          </a:p>
          <a:p>
            <a:endParaRPr lang="zh-CN" altLang="en-US" sz="2800" dirty="0"/>
          </a:p>
        </p:txBody>
      </p:sp>
    </p:spTree>
    <p:extLst>
      <p:ext uri="{BB962C8B-B14F-4D97-AF65-F5344CB8AC3E}">
        <p14:creationId xmlns:p14="http://schemas.microsoft.com/office/powerpoint/2010/main" val="9654592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2"/>
          <p:cNvSpPr>
            <a:spLocks noGrp="1"/>
          </p:cNvSpPr>
          <p:nvPr>
            <p:ph type="ctrTitle" idx="4294967295"/>
          </p:nvPr>
        </p:nvSpPr>
        <p:spPr>
          <a:xfrm>
            <a:off x="134527" y="188640"/>
            <a:ext cx="7772400" cy="1152525"/>
          </a:xfrm>
        </p:spPr>
        <p:txBody>
          <a:bodyPr vert="horz" wrap="square" lIns="91440" tIns="45720" rIns="91440" bIns="45720" anchor="ctr"/>
          <a:lstStyle>
            <a:lvl1pPr lvl="0">
              <a:buClrTx/>
              <a:buSzTx/>
              <a:buFontTx/>
              <a:defRPr/>
            </a:lvl1pPr>
          </a:lstStyle>
          <a:p>
            <a:pPr lvl="0" eaLnBrk="1" hangingPunct="1">
              <a:buClrTx/>
              <a:buSzTx/>
              <a:buFontTx/>
            </a:pPr>
            <a:r>
              <a:rPr lang="zh-CN" altLang="en-US" dirty="0">
                <a:solidFill>
                  <a:srgbClr val="002060"/>
                </a:solidFill>
                <a:latin typeface="华文琥珀" panose="02010800040101010101" pitchFamily="2" charset="-122"/>
                <a:ea typeface="华文琥珀" panose="02010800040101010101" pitchFamily="2" charset="-122"/>
              </a:rPr>
              <a:t>导语</a:t>
            </a:r>
            <a:endParaRPr lang="zh-CN" altLang="zh-CN" dirty="0">
              <a:solidFill>
                <a:srgbClr val="002060"/>
              </a:solidFill>
              <a:latin typeface="华文琥珀" panose="02010800040101010101" pitchFamily="2" charset="-122"/>
              <a:ea typeface="华文琥珀" panose="02010800040101010101" pitchFamily="2" charset="-122"/>
            </a:endParaRPr>
          </a:p>
        </p:txBody>
      </p:sp>
      <p:sp>
        <p:nvSpPr>
          <p:cNvPr id="6146" name="副标题 4"/>
          <p:cNvSpPr>
            <a:spLocks noGrp="1"/>
          </p:cNvSpPr>
          <p:nvPr>
            <p:ph type="subTitle" idx="4294967295"/>
          </p:nvPr>
        </p:nvSpPr>
        <p:spPr>
          <a:xfrm>
            <a:off x="827584" y="2060848"/>
            <a:ext cx="7165355" cy="2104574"/>
          </a:xfrm>
        </p:spPr>
        <p:txBody>
          <a:bodyPr vert="horz" wrap="square" lIns="91440" tIns="45720" rIns="91440" bIns="45720" anchor="t"/>
          <a:lstStyle>
            <a:lvl1pPr marL="0" lvl="0" indent="0" algn="ctr">
              <a:buClrTx/>
              <a:buSzTx/>
              <a:buFontTx/>
              <a:defRPr/>
            </a:lvl1pPr>
            <a:lvl2pPr marL="457200" lvl="1" indent="0" algn="ctr">
              <a:buClrTx/>
              <a:buSzTx/>
              <a:buFontTx/>
              <a:defRPr/>
            </a:lvl2pPr>
            <a:lvl3pPr marL="914400" lvl="2" indent="0" algn="ctr">
              <a:buClrTx/>
              <a:buSzTx/>
              <a:buFontTx/>
              <a:defRPr/>
            </a:lvl3pPr>
            <a:lvl4pPr marL="1371600" lvl="3" indent="0" algn="ctr">
              <a:buClrTx/>
              <a:buSzTx/>
              <a:buFontTx/>
              <a:defRPr/>
            </a:lvl4pPr>
            <a:lvl5pPr marL="1828800" lvl="4" indent="0" algn="ctr">
              <a:buClrTx/>
              <a:buSzTx/>
              <a:buFontTx/>
              <a:defRPr/>
            </a:lvl5pPr>
          </a:lstStyle>
          <a:p>
            <a:pPr marL="0" lvl="0" indent="0" algn="l" eaLnBrk="1" latinLnBrk="0" hangingPunct="1">
              <a:lnSpc>
                <a:spcPts val="4000"/>
              </a:lnSpc>
              <a:spcBef>
                <a:spcPts val="0"/>
              </a:spcBef>
              <a:buClrTx/>
              <a:buSzTx/>
              <a:buFontTx/>
              <a:buNone/>
            </a:pPr>
            <a:r>
              <a:rPr lang="en-US" altLang="zh-CN" dirty="0">
                <a:latin typeface="微软雅黑" panose="020B0503020204020204" pitchFamily="34" charset="-122"/>
                <a:ea typeface="微软雅黑" panose="020B0503020204020204" pitchFamily="34" charset="-122"/>
                <a:cs typeface="微软雅黑" panose="020B0503020204020204" pitchFamily="34" charset="-122"/>
              </a:rPr>
              <a:t>   2020</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年，注定是不平凡的一年，在这年里，我们的疯狂的新冠作斗争，在这一年里，我们国家也在和一些疯狂国家较量。。。。。。再次彰显中国力量和中国知慧！</a:t>
            </a:r>
            <a:endParaRPr lang="en-US" altLang="zh-CN" dirty="0">
              <a:latin typeface="微软雅黑" panose="020B0503020204020204" pitchFamily="34" charset="-122"/>
              <a:ea typeface="微软雅黑" panose="020B0503020204020204" pitchFamily="34" charset="-122"/>
              <a:cs typeface="微软雅黑" panose="020B0503020204020204" pitchFamily="34" charset="-122"/>
            </a:endParaRPr>
          </a:p>
        </p:txBody>
      </p:sp>
    </p:spTree>
    <p:extLst>
      <p:ext uri="{BB962C8B-B14F-4D97-AF65-F5344CB8AC3E}">
        <p14:creationId xmlns:p14="http://schemas.microsoft.com/office/powerpoint/2010/main" val="9880102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108520" y="274613"/>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a:xfrm>
            <a:off x="431800" y="1268760"/>
            <a:ext cx="8280400" cy="5040560"/>
          </a:xfrm>
        </p:spPr>
        <p:txBody>
          <a:bodyPr/>
          <a:lstStyle/>
          <a:p>
            <a:pPr marL="0" indent="0">
              <a:buNone/>
            </a:pPr>
            <a:r>
              <a:rPr lang="en-US" altLang="zh-CN" sz="2400" dirty="0"/>
              <a:t>2   </a:t>
            </a:r>
            <a:r>
              <a:rPr lang="zh-CN" altLang="en-US" sz="2400" dirty="0"/>
              <a:t>榨菜腌制工艺传承与创新</a:t>
            </a:r>
          </a:p>
          <a:p>
            <a:pPr marL="0" indent="0">
              <a:buNone/>
            </a:pPr>
            <a:r>
              <a:rPr lang="en-US" altLang="zh-CN" sz="2400" dirty="0"/>
              <a:t>2.3</a:t>
            </a:r>
            <a:r>
              <a:rPr lang="zh-CN" altLang="en-US" sz="2400" dirty="0"/>
              <a:t>   榨菜原料腌制工艺流程</a:t>
            </a:r>
            <a:endParaRPr lang="en-US" altLang="zh-CN" sz="2400" dirty="0"/>
          </a:p>
          <a:p>
            <a:pPr marL="0" indent="0">
              <a:buNone/>
            </a:pPr>
            <a:r>
              <a:rPr lang="en-US" altLang="zh-CN" sz="2400" dirty="0"/>
              <a:t>80</a:t>
            </a:r>
            <a:r>
              <a:rPr lang="zh-CN" altLang="en-US" sz="2400" dirty="0"/>
              <a:t>年代初期，小包装榨菜生产技术开始在涪陵全面推广。</a:t>
            </a:r>
            <a:endParaRPr lang="en-US" altLang="zh-CN" sz="2400" dirty="0"/>
          </a:p>
          <a:p>
            <a:r>
              <a:rPr lang="zh-CN" altLang="en-US" sz="2800" dirty="0"/>
              <a:t>           </a:t>
            </a:r>
            <a:r>
              <a:rPr lang="zh-CN" altLang="en-US" sz="2000" dirty="0"/>
              <a:t>验收                                          食盐        一次腌制压榨</a:t>
            </a:r>
            <a:endParaRPr lang="en-US" altLang="zh-CN" sz="2800" dirty="0"/>
          </a:p>
          <a:p>
            <a:pPr marL="0" indent="0">
              <a:buNone/>
            </a:pPr>
            <a:r>
              <a:rPr lang="zh-CN" altLang="en-US" sz="2800" dirty="0"/>
              <a:t>青菜头</a:t>
            </a:r>
            <a:r>
              <a:rPr lang="en-US" altLang="zh-CN" sz="2800" dirty="0"/>
              <a:t>——</a:t>
            </a:r>
            <a:r>
              <a:rPr lang="zh-CN" altLang="en-US" sz="2800" dirty="0"/>
              <a:t>风脱水或不风脱水</a:t>
            </a:r>
            <a:r>
              <a:rPr lang="en-US" altLang="zh-CN" sz="2800" dirty="0"/>
              <a:t>——</a:t>
            </a:r>
            <a:r>
              <a:rPr lang="zh-CN" altLang="en-US" sz="2800" dirty="0"/>
              <a:t>一次腌制</a:t>
            </a:r>
            <a:r>
              <a:rPr lang="en-US" altLang="zh-CN" sz="2800" dirty="0"/>
              <a:t>——</a:t>
            </a:r>
            <a:r>
              <a:rPr lang="zh-CN" altLang="en-US" sz="2800" dirty="0"/>
              <a:t>囤</a:t>
            </a:r>
            <a:endParaRPr lang="en-US" altLang="zh-CN" sz="2800" dirty="0"/>
          </a:p>
          <a:p>
            <a:r>
              <a:rPr lang="en-US" altLang="zh-CN" sz="2800" dirty="0"/>
              <a:t>                      </a:t>
            </a:r>
            <a:r>
              <a:rPr lang="zh-CN" altLang="en-US" sz="2000" dirty="0"/>
              <a:t>食盐</a:t>
            </a:r>
            <a:r>
              <a:rPr lang="en-US" altLang="zh-CN" sz="2800" dirty="0"/>
              <a:t>                         </a:t>
            </a:r>
            <a:r>
              <a:rPr lang="zh-CN" altLang="en-US" sz="2000" dirty="0"/>
              <a:t>食盐</a:t>
            </a:r>
            <a:r>
              <a:rPr lang="en-US" altLang="zh-CN" sz="2000" dirty="0"/>
              <a:t>   </a:t>
            </a:r>
            <a:r>
              <a:rPr lang="en-US" altLang="zh-CN" sz="2800" dirty="0"/>
              <a:t>                                                         </a:t>
            </a:r>
          </a:p>
          <a:p>
            <a:r>
              <a:rPr lang="zh-CN" altLang="en-US" sz="2800" dirty="0"/>
              <a:t>压</a:t>
            </a:r>
            <a:r>
              <a:rPr lang="en-US" altLang="zh-CN" sz="2800" dirty="0"/>
              <a:t>——</a:t>
            </a:r>
            <a:r>
              <a:rPr lang="zh-CN" altLang="en-US" sz="2800" dirty="0"/>
              <a:t>翻池</a:t>
            </a:r>
            <a:r>
              <a:rPr lang="en-US" altLang="zh-CN" sz="2800" dirty="0"/>
              <a:t>  —— </a:t>
            </a:r>
            <a:r>
              <a:rPr lang="zh-CN" altLang="en-US" sz="2800" dirty="0"/>
              <a:t>二次腌制压榨</a:t>
            </a:r>
            <a:r>
              <a:rPr lang="en-US" altLang="zh-CN" sz="2800" dirty="0"/>
              <a:t>——</a:t>
            </a:r>
            <a:r>
              <a:rPr lang="zh-CN" altLang="en-US" sz="2800" dirty="0"/>
              <a:t>三次腌制压</a:t>
            </a:r>
            <a:endParaRPr lang="en-US" altLang="zh-CN" sz="2800" dirty="0"/>
          </a:p>
          <a:p>
            <a:pPr marL="0" indent="0">
              <a:buNone/>
            </a:pPr>
            <a:endParaRPr lang="en-US" altLang="zh-CN" sz="2800" dirty="0"/>
          </a:p>
          <a:p>
            <a:pPr marL="0" indent="0">
              <a:buNone/>
            </a:pPr>
            <a:r>
              <a:rPr lang="zh-CN" altLang="en-US" sz="2800" dirty="0"/>
              <a:t>榨</a:t>
            </a:r>
            <a:r>
              <a:rPr lang="en-US" altLang="zh-CN" sz="2800" dirty="0"/>
              <a:t>——</a:t>
            </a:r>
            <a:r>
              <a:rPr lang="zh-CN" altLang="en-US" sz="2800" dirty="0"/>
              <a:t>储藏发酵后熟生香（此为榨菜原料）</a:t>
            </a:r>
            <a:endParaRPr lang="en-US" altLang="zh-CN" sz="2800" dirty="0"/>
          </a:p>
          <a:p>
            <a:pPr marL="0" indent="0">
              <a:buNone/>
            </a:pPr>
            <a:r>
              <a:rPr lang="en-US" altLang="zh-CN" sz="2800" b="1" dirty="0">
                <a:solidFill>
                  <a:srgbClr val="FF0000"/>
                </a:solidFill>
                <a:latin typeface="黑体" panose="02010609060101010101" pitchFamily="49" charset="-122"/>
                <a:ea typeface="黑体" panose="02010609060101010101" pitchFamily="49" charset="-122"/>
              </a:rPr>
              <a:t>    </a:t>
            </a:r>
            <a:r>
              <a:rPr lang="zh-CN" altLang="en-US" sz="2800" b="1" dirty="0">
                <a:solidFill>
                  <a:srgbClr val="FF0000"/>
                </a:solidFill>
                <a:latin typeface="黑体" panose="02010609060101010101" pitchFamily="49" charset="-122"/>
                <a:ea typeface="黑体" panose="02010609060101010101" pitchFamily="49" charset="-122"/>
              </a:rPr>
              <a:t>此时榨菜原料加工与产品加工相分离！</a:t>
            </a:r>
          </a:p>
          <a:p>
            <a:endParaRPr lang="en-US" altLang="zh-CN" sz="2800" dirty="0"/>
          </a:p>
        </p:txBody>
      </p:sp>
      <p:cxnSp>
        <p:nvCxnSpPr>
          <p:cNvPr id="13" name="直接箭头连接符 12">
            <a:extLst>
              <a:ext uri="{FF2B5EF4-FFF2-40B4-BE49-F238E27FC236}">
                <a16:creationId xmlns:a16="http://schemas.microsoft.com/office/drawing/2014/main" id="{4E0F39F5-8E82-4AAA-B05B-A51BD9DCF5DF}"/>
              </a:ext>
            </a:extLst>
          </p:cNvPr>
          <p:cNvCxnSpPr/>
          <p:nvPr/>
        </p:nvCxnSpPr>
        <p:spPr>
          <a:xfrm>
            <a:off x="5436096" y="2848247"/>
            <a:ext cx="0" cy="50405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直接箭头连接符 14">
            <a:extLst>
              <a:ext uri="{FF2B5EF4-FFF2-40B4-BE49-F238E27FC236}">
                <a16:creationId xmlns:a16="http://schemas.microsoft.com/office/drawing/2014/main" id="{612CD3FF-8813-495B-9733-A62EF2E31E98}"/>
              </a:ext>
            </a:extLst>
          </p:cNvPr>
          <p:cNvCxnSpPr/>
          <p:nvPr/>
        </p:nvCxnSpPr>
        <p:spPr>
          <a:xfrm>
            <a:off x="2267744" y="2776239"/>
            <a:ext cx="0" cy="6480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A5896594-9A14-4958-8D75-33B7369E38C2}"/>
              </a:ext>
            </a:extLst>
          </p:cNvPr>
          <p:cNvCxnSpPr/>
          <p:nvPr/>
        </p:nvCxnSpPr>
        <p:spPr>
          <a:xfrm>
            <a:off x="6155427" y="2812243"/>
            <a:ext cx="0" cy="108012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D15EB371-BD96-4F07-98E6-0DB22ED40C67}"/>
              </a:ext>
            </a:extLst>
          </p:cNvPr>
          <p:cNvCxnSpPr/>
          <p:nvPr/>
        </p:nvCxnSpPr>
        <p:spPr>
          <a:xfrm>
            <a:off x="6191920" y="2672916"/>
            <a:ext cx="252028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DA7E576C-B6FD-4462-812A-1DD54D46D3FA}"/>
              </a:ext>
            </a:extLst>
          </p:cNvPr>
          <p:cNvCxnSpPr/>
          <p:nvPr/>
        </p:nvCxnSpPr>
        <p:spPr>
          <a:xfrm>
            <a:off x="899592" y="4077072"/>
            <a:ext cx="1800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08A8A682-DE16-4E5B-B9AC-7F809CC01221}"/>
              </a:ext>
            </a:extLst>
          </p:cNvPr>
          <p:cNvCxnSpPr/>
          <p:nvPr/>
        </p:nvCxnSpPr>
        <p:spPr>
          <a:xfrm>
            <a:off x="2674139" y="4077072"/>
            <a:ext cx="0" cy="648072"/>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56DB87B2-11CA-447B-9E34-480D007359DA}"/>
              </a:ext>
            </a:extLst>
          </p:cNvPr>
          <p:cNvCxnSpPr/>
          <p:nvPr/>
        </p:nvCxnSpPr>
        <p:spPr>
          <a:xfrm>
            <a:off x="6191920" y="3875840"/>
            <a:ext cx="252028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3EEF1C08-2B02-47BD-A546-285A46AFB981}"/>
              </a:ext>
            </a:extLst>
          </p:cNvPr>
          <p:cNvCxnSpPr/>
          <p:nvPr/>
        </p:nvCxnSpPr>
        <p:spPr>
          <a:xfrm>
            <a:off x="729923" y="4725144"/>
            <a:ext cx="194421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直接箭头连接符 4">
            <a:extLst>
              <a:ext uri="{FF2B5EF4-FFF2-40B4-BE49-F238E27FC236}">
                <a16:creationId xmlns:a16="http://schemas.microsoft.com/office/drawing/2014/main" id="{C37F18B2-D3D6-4118-A951-E093F3E0783D}"/>
              </a:ext>
            </a:extLst>
          </p:cNvPr>
          <p:cNvCxnSpPr/>
          <p:nvPr/>
        </p:nvCxnSpPr>
        <p:spPr>
          <a:xfrm>
            <a:off x="3059832" y="3892363"/>
            <a:ext cx="0" cy="54474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 name="直接箭头连接符 6">
            <a:extLst>
              <a:ext uri="{FF2B5EF4-FFF2-40B4-BE49-F238E27FC236}">
                <a16:creationId xmlns:a16="http://schemas.microsoft.com/office/drawing/2014/main" id="{E91DBA2B-E3E9-474E-AE68-73429CE14BCA}"/>
              </a:ext>
            </a:extLst>
          </p:cNvPr>
          <p:cNvCxnSpPr/>
          <p:nvPr/>
        </p:nvCxnSpPr>
        <p:spPr>
          <a:xfrm>
            <a:off x="6012160" y="3875840"/>
            <a:ext cx="0" cy="48926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14632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180528" y="125760"/>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a:xfrm>
            <a:off x="431800" y="1268760"/>
            <a:ext cx="8280400" cy="5112568"/>
          </a:xfrm>
        </p:spPr>
        <p:txBody>
          <a:bodyPr/>
          <a:lstStyle/>
          <a:p>
            <a:pPr marL="0" indent="0">
              <a:buNone/>
            </a:pPr>
            <a:r>
              <a:rPr lang="en-US" altLang="zh-CN" dirty="0"/>
              <a:t>3  </a:t>
            </a:r>
            <a:r>
              <a:rPr lang="zh-CN" altLang="en-US" dirty="0"/>
              <a:t>榨菜原料加工工艺技能</a:t>
            </a:r>
            <a:endParaRPr lang="en-US" altLang="zh-CN" dirty="0"/>
          </a:p>
          <a:p>
            <a:pPr marL="0" indent="0">
              <a:buNone/>
            </a:pPr>
            <a:r>
              <a:rPr lang="en-US" altLang="zh-CN" dirty="0"/>
              <a:t>3.1  </a:t>
            </a:r>
            <a:r>
              <a:rPr lang="zh-CN" altLang="en-US" dirty="0"/>
              <a:t>榨菜原料加工使用的原辅材料</a:t>
            </a:r>
            <a:endParaRPr lang="en-US" altLang="zh-CN" dirty="0"/>
          </a:p>
          <a:p>
            <a:pPr marL="0" indent="0">
              <a:buNone/>
            </a:pPr>
            <a:r>
              <a:rPr lang="en-US" altLang="zh-CN" sz="2800" dirty="0"/>
              <a:t>3.1.1  </a:t>
            </a:r>
            <a:r>
              <a:rPr lang="zh-CN" altLang="en-US" sz="2800" dirty="0"/>
              <a:t>青菜头</a:t>
            </a:r>
            <a:r>
              <a:rPr lang="zh-CN" altLang="en-US" dirty="0"/>
              <a:t>：</a:t>
            </a:r>
            <a:r>
              <a:rPr lang="en-US" altLang="zh-CN" sz="2000" b="1" dirty="0"/>
              <a:t>30</a:t>
            </a:r>
            <a:r>
              <a:rPr lang="zh-CN" altLang="en-US" sz="2000" b="1" dirty="0"/>
              <a:t>年代已定肥大、质嫩、脆者为上品，空花、瘦长</a:t>
            </a:r>
            <a:r>
              <a:rPr lang="zh-CN" altLang="en-US" sz="2000" dirty="0"/>
              <a:t>、皮老、筋多为劣货；</a:t>
            </a:r>
            <a:r>
              <a:rPr lang="en-US" altLang="zh-CN" sz="2000" dirty="0"/>
              <a:t>50</a:t>
            </a:r>
            <a:r>
              <a:rPr lang="zh-CN" altLang="en-US" sz="2000" dirty="0"/>
              <a:t>年代起供销社收购规定：“冒顶”（未抽薹前）砍菜，切掉老根，上齐菜心，去叶无</a:t>
            </a:r>
            <a:r>
              <a:rPr lang="en-US" altLang="zh-CN" sz="2000" dirty="0"/>
              <a:t>"</a:t>
            </a:r>
            <a:r>
              <a:rPr lang="zh-CN" altLang="en-US" sz="2000" dirty="0"/>
              <a:t>鹦哥嘴</a:t>
            </a:r>
            <a:r>
              <a:rPr lang="en-US" altLang="zh-CN" sz="2000" dirty="0"/>
              <a:t>"</a:t>
            </a:r>
            <a:r>
              <a:rPr lang="zh-CN" altLang="en-US" sz="2000" dirty="0"/>
              <a:t>和菜匙，个重在</a:t>
            </a:r>
            <a:r>
              <a:rPr lang="en-US" altLang="zh-CN" sz="2000" dirty="0"/>
              <a:t>125</a:t>
            </a:r>
            <a:r>
              <a:rPr lang="zh-CN" altLang="en-US" sz="2000" dirty="0"/>
              <a:t>克以上的优良品种为合格菜；凡淘汰劣种及</a:t>
            </a:r>
            <a:r>
              <a:rPr lang="en-US" altLang="zh-CN" sz="2000" dirty="0"/>
              <a:t>65</a:t>
            </a:r>
            <a:r>
              <a:rPr lang="zh-CN" altLang="en-US" sz="2000" dirty="0"/>
              <a:t>至</a:t>
            </a:r>
            <a:r>
              <a:rPr lang="en-US" altLang="zh-CN" sz="2000" dirty="0"/>
              <a:t>125</a:t>
            </a:r>
            <a:r>
              <a:rPr lang="zh-CN" altLang="en-US" sz="2000" dirty="0"/>
              <a:t>克的良种菜且剔修合格者作小菜（次级品）收购。</a:t>
            </a:r>
            <a:endParaRPr lang="en-US" altLang="zh-CN" sz="2000" dirty="0"/>
          </a:p>
          <a:p>
            <a:pPr marL="0" indent="0">
              <a:buNone/>
            </a:pPr>
            <a:r>
              <a:rPr lang="en-US" altLang="zh-CN" sz="2400" dirty="0"/>
              <a:t>3.1.2  </a:t>
            </a:r>
            <a:r>
              <a:rPr lang="zh-CN" altLang="en-US" sz="2400" dirty="0"/>
              <a:t>食用盐：粗粒井盐</a:t>
            </a:r>
            <a:r>
              <a:rPr lang="en-US" altLang="zh-CN" sz="2400" dirty="0"/>
              <a:t>——</a:t>
            </a:r>
            <a:r>
              <a:rPr lang="zh-CN" altLang="en-US" sz="2400" dirty="0"/>
              <a:t>精制盐（矿物质含量少</a:t>
            </a:r>
            <a:r>
              <a:rPr lang="en-US" altLang="zh-CN" sz="2400" dirty="0"/>
              <a:t>)</a:t>
            </a:r>
          </a:p>
          <a:p>
            <a:pPr marL="0" indent="0">
              <a:buNone/>
            </a:pPr>
            <a:r>
              <a:rPr lang="en-US" altLang="zh-CN" sz="2800" dirty="0"/>
              <a:t>3.1.3  </a:t>
            </a:r>
            <a:r>
              <a:rPr lang="zh-CN" altLang="en-US" sz="2800" dirty="0"/>
              <a:t>辅料：辣椒、香料等。</a:t>
            </a:r>
            <a:endParaRPr lang="en-US" altLang="zh-CN" sz="2800" dirty="0"/>
          </a:p>
          <a:p>
            <a:pPr marL="0" indent="0">
              <a:buNone/>
            </a:pPr>
            <a:r>
              <a:rPr lang="en-US" altLang="zh-CN" sz="2000" dirty="0"/>
              <a:t>    </a:t>
            </a:r>
            <a:r>
              <a:rPr lang="zh-CN" altLang="en-US" sz="2000" dirty="0"/>
              <a:t>辣椒能提味、防腐、着色，是传统榨菜加工必不可少的原料。民国二十四年以前一般多用万县、石柱椒（俗称下河辣椒），成本低，但色泽欠鲜艳；以后，购成都椒（上河辣椒），色泽鲜红、久贮不变。</a:t>
            </a:r>
            <a:endParaRPr lang="en-US" altLang="zh-CN" sz="2000" dirty="0"/>
          </a:p>
        </p:txBody>
      </p:sp>
    </p:spTree>
    <p:extLst>
      <p:ext uri="{BB962C8B-B14F-4D97-AF65-F5344CB8AC3E}">
        <p14:creationId xmlns:p14="http://schemas.microsoft.com/office/powerpoint/2010/main" val="18798382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180528" y="125760"/>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a:xfrm>
            <a:off x="431800" y="1268760"/>
            <a:ext cx="8280400" cy="5112568"/>
          </a:xfrm>
        </p:spPr>
        <p:txBody>
          <a:bodyPr/>
          <a:lstStyle/>
          <a:p>
            <a:pPr marL="0" indent="0">
              <a:buNone/>
            </a:pPr>
            <a:r>
              <a:rPr lang="en-US" altLang="zh-CN" dirty="0"/>
              <a:t>3  </a:t>
            </a:r>
            <a:r>
              <a:rPr lang="zh-CN" altLang="en-US" dirty="0"/>
              <a:t>榨菜原料加工工艺技能</a:t>
            </a:r>
            <a:endParaRPr lang="en-US" altLang="zh-CN" dirty="0"/>
          </a:p>
          <a:p>
            <a:pPr marL="0" indent="0">
              <a:buNone/>
            </a:pPr>
            <a:r>
              <a:rPr lang="en-US" altLang="zh-CN" dirty="0"/>
              <a:t>3.2  </a:t>
            </a:r>
            <a:r>
              <a:rPr lang="zh-CN" altLang="en-US" dirty="0"/>
              <a:t>榨菜原料加工使用的设备</a:t>
            </a:r>
            <a:endParaRPr lang="en-US" altLang="zh-CN" dirty="0"/>
          </a:p>
          <a:p>
            <a:pPr marL="0" indent="0">
              <a:buNone/>
            </a:pPr>
            <a:r>
              <a:rPr lang="en-US" altLang="zh-CN" sz="2400" dirty="0"/>
              <a:t>3.2.1  </a:t>
            </a:r>
            <a:r>
              <a:rPr lang="zh-CN" altLang="en-US" sz="2400" dirty="0"/>
              <a:t>风脱水</a:t>
            </a:r>
            <a:r>
              <a:rPr lang="zh-CN" altLang="en-US" sz="2800" dirty="0"/>
              <a:t>：搭架的木檩子、石桩、纤藤、竹篾绳</a:t>
            </a:r>
            <a:endParaRPr lang="en-US" altLang="zh-CN" sz="2800" dirty="0"/>
          </a:p>
          <a:p>
            <a:pPr marL="0" indent="0">
              <a:buNone/>
            </a:pPr>
            <a:r>
              <a:rPr lang="en-US" altLang="zh-CN" sz="2400" dirty="0"/>
              <a:t>3.2.2 </a:t>
            </a:r>
            <a:r>
              <a:rPr lang="zh-CN" altLang="en-US" sz="2400" dirty="0"/>
              <a:t>菜池：腌制设备最初为瓦缸、大木桶（俗名黄桶）。后因腌制量增大，约民国</a:t>
            </a:r>
            <a:r>
              <a:rPr lang="en-US" altLang="zh-CN" sz="2400" dirty="0"/>
              <a:t>17</a:t>
            </a:r>
            <a:r>
              <a:rPr lang="zh-CN" altLang="en-US" sz="2400" dirty="0"/>
              <a:t>年前后改用菜池，工效大大提高；初用三合土筑成，后改用水泥制作，一般长宽三四米，深</a:t>
            </a:r>
            <a:r>
              <a:rPr lang="en-US" altLang="zh-CN" sz="2400" dirty="0"/>
              <a:t>2.7</a:t>
            </a:r>
            <a:r>
              <a:rPr lang="zh-CN" altLang="en-US" sz="2400" dirty="0"/>
              <a:t>米，现根据位置有</a:t>
            </a:r>
            <a:r>
              <a:rPr lang="en-US" altLang="zh-CN" sz="2400" dirty="0"/>
              <a:t>100</a:t>
            </a:r>
            <a:r>
              <a:rPr lang="zh-CN" altLang="en-US" sz="2400" dirty="0"/>
              <a:t>余吨的腌制池（窖池）。</a:t>
            </a:r>
            <a:endParaRPr lang="en-US" altLang="zh-CN" sz="2400" dirty="0"/>
          </a:p>
          <a:p>
            <a:pPr marL="0" indent="0">
              <a:buNone/>
            </a:pPr>
            <a:r>
              <a:rPr lang="en-US" altLang="zh-CN" sz="2400" dirty="0"/>
              <a:t>3.2.3  </a:t>
            </a:r>
            <a:r>
              <a:rPr lang="zh-CN" altLang="en-US" sz="2400" dirty="0"/>
              <a:t>机具，传统的榨菜加工基本上为竹筐、木篇等简单工具；在</a:t>
            </a:r>
            <a:r>
              <a:rPr lang="en-US" altLang="zh-CN" sz="2400" dirty="0"/>
              <a:t>1959</a:t>
            </a:r>
            <a:r>
              <a:rPr lang="zh-CN" altLang="en-US" sz="2400" dirty="0"/>
              <a:t>年逐步有穿菜针、起池绞车、淘洗机、拌机、夹坛车等加工机具；</a:t>
            </a:r>
            <a:r>
              <a:rPr lang="en-US" altLang="zh-CN" sz="2400" dirty="0"/>
              <a:t>70</a:t>
            </a:r>
            <a:r>
              <a:rPr lang="zh-CN" altLang="en-US" sz="2400" dirty="0"/>
              <a:t>年代后，逐步有机械化发展：如踩池、起池机、淘洗机等，现在有起池挖掘机、铲车、叉车、撒盐机等应用</a:t>
            </a:r>
            <a:endParaRPr lang="en-US" altLang="zh-CN" sz="2000" dirty="0"/>
          </a:p>
        </p:txBody>
      </p:sp>
    </p:spTree>
    <p:extLst>
      <p:ext uri="{BB962C8B-B14F-4D97-AF65-F5344CB8AC3E}">
        <p14:creationId xmlns:p14="http://schemas.microsoft.com/office/powerpoint/2010/main" val="15296458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108520" y="-34288"/>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a:xfrm>
            <a:off x="431800" y="1735808"/>
            <a:ext cx="8280400" cy="5112568"/>
          </a:xfrm>
        </p:spPr>
        <p:txBody>
          <a:bodyPr/>
          <a:lstStyle/>
          <a:p>
            <a:r>
              <a:rPr lang="en-US" altLang="zh-CN" dirty="0"/>
              <a:t>3.3 </a:t>
            </a:r>
            <a:r>
              <a:rPr lang="zh-CN" altLang="en-US" dirty="0"/>
              <a:t>涪陵榨菜原料加工显著特征</a:t>
            </a:r>
            <a:r>
              <a:rPr lang="en-US" altLang="zh-CN" dirty="0"/>
              <a:t> </a:t>
            </a:r>
          </a:p>
          <a:p>
            <a:r>
              <a:rPr lang="en-US" altLang="zh-CN" dirty="0"/>
              <a:t>3.3.1  </a:t>
            </a:r>
            <a:r>
              <a:rPr lang="zh-CN" altLang="en-US" dirty="0"/>
              <a:t>青菜头品质好：质嫩、脆、营养丰富</a:t>
            </a:r>
            <a:endParaRPr lang="en-US" altLang="zh-CN" dirty="0"/>
          </a:p>
          <a:p>
            <a:r>
              <a:rPr lang="en-US" altLang="zh-CN" dirty="0"/>
              <a:t>3.3.2  </a:t>
            </a:r>
            <a:r>
              <a:rPr lang="zh-CN" altLang="en-US" dirty="0"/>
              <a:t>独特工艺：三腌三榨</a:t>
            </a:r>
            <a:endParaRPr lang="en-US" altLang="zh-CN" dirty="0"/>
          </a:p>
          <a:p>
            <a:r>
              <a:rPr lang="en-US" altLang="zh-CN" dirty="0"/>
              <a:t>3.3.3  </a:t>
            </a:r>
            <a:r>
              <a:rPr lang="zh-CN" altLang="en-US" dirty="0"/>
              <a:t>工艺过程技艺：</a:t>
            </a:r>
            <a:endParaRPr lang="en-US" altLang="zh-CN" dirty="0"/>
          </a:p>
          <a:p>
            <a:r>
              <a:rPr lang="zh-CN" altLang="en-US" dirty="0"/>
              <a:t>池要净，料要优，盐撒均，腌期控，榨（囤）到位，踩（追）要覆，封要严（二十一字方针）。</a:t>
            </a:r>
            <a:endParaRPr lang="en-US" altLang="zh-CN" dirty="0"/>
          </a:p>
          <a:p>
            <a:endParaRPr lang="zh-CN" altLang="en-US" sz="2800" dirty="0"/>
          </a:p>
        </p:txBody>
      </p:sp>
    </p:spTree>
    <p:extLst>
      <p:ext uri="{BB962C8B-B14F-4D97-AF65-F5344CB8AC3E}">
        <p14:creationId xmlns:p14="http://schemas.microsoft.com/office/powerpoint/2010/main" val="10796246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180528" y="-89042"/>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a:xfrm>
            <a:off x="431800" y="1052736"/>
            <a:ext cx="8280400" cy="5112568"/>
          </a:xfrm>
        </p:spPr>
        <p:txBody>
          <a:bodyPr/>
          <a:lstStyle/>
          <a:p>
            <a:r>
              <a:rPr lang="en-US" altLang="zh-CN" sz="1800" dirty="0"/>
              <a:t>3.3.3.1 </a:t>
            </a:r>
            <a:r>
              <a:rPr lang="zh-CN" altLang="en-US" sz="1800" dirty="0"/>
              <a:t>腌制（窖）池</a:t>
            </a:r>
            <a:endParaRPr lang="en-US" altLang="zh-CN" sz="1800" dirty="0"/>
          </a:p>
          <a:p>
            <a:r>
              <a:rPr lang="zh-CN" altLang="en-US" sz="1800" dirty="0"/>
              <a:t>要求：一是清洁； 二防漏</a:t>
            </a:r>
            <a:endParaRPr lang="en-US" altLang="zh-CN" sz="1800" dirty="0"/>
          </a:p>
          <a:p>
            <a:r>
              <a:rPr lang="zh-CN" altLang="en-US" sz="1800" dirty="0"/>
              <a:t>操作：一清二洗三消毒</a:t>
            </a:r>
            <a:endParaRPr lang="en-US" altLang="zh-CN" sz="1800" dirty="0"/>
          </a:p>
          <a:p>
            <a:r>
              <a:rPr lang="zh-CN" altLang="en-US" sz="1800" dirty="0"/>
              <a:t>清理：窖池使用前，必须将池内的杂物及残留物除去，打扫干净。</a:t>
            </a:r>
            <a:endParaRPr lang="en-US" altLang="zh-CN" sz="1800" dirty="0"/>
          </a:p>
          <a:p>
            <a:r>
              <a:rPr lang="zh-CN" altLang="en-US" sz="1800" dirty="0"/>
              <a:t>清洗：清理干净的窖池，用清水将池壁池底冲洗干净。</a:t>
            </a:r>
            <a:endParaRPr lang="en-US" altLang="zh-CN" sz="1800" dirty="0"/>
          </a:p>
          <a:p>
            <a:r>
              <a:rPr lang="zh-CN" altLang="en-US" sz="1800" dirty="0"/>
              <a:t>消毒：清洗干净的窖池用消毒水清洗一次，可用有效氯浓度</a:t>
            </a:r>
            <a:r>
              <a:rPr lang="en-US" altLang="zh-CN" sz="1800" dirty="0"/>
              <a:t>50-100PPM</a:t>
            </a:r>
            <a:r>
              <a:rPr lang="zh-CN" altLang="en-US" sz="1800" dirty="0"/>
              <a:t>的次氯酸溶液，消毒后窖池晾干后方可使用</a:t>
            </a:r>
            <a:endParaRPr lang="en-US" altLang="zh-CN" sz="1800" dirty="0"/>
          </a:p>
          <a:p>
            <a:endParaRPr lang="en-US" altLang="zh-CN" dirty="0"/>
          </a:p>
          <a:p>
            <a:endParaRPr lang="en-US" altLang="zh-CN" dirty="0"/>
          </a:p>
          <a:p>
            <a:pPr marL="0" indent="0">
              <a:buNone/>
            </a:pPr>
            <a:endParaRPr lang="zh-CN" altLang="en-US" sz="2800" dirty="0"/>
          </a:p>
        </p:txBody>
      </p:sp>
      <p:pic>
        <p:nvPicPr>
          <p:cNvPr id="5" name="图片 4">
            <a:extLst>
              <a:ext uri="{FF2B5EF4-FFF2-40B4-BE49-F238E27FC236}">
                <a16:creationId xmlns:a16="http://schemas.microsoft.com/office/drawing/2014/main" id="{00AB2706-5E24-4456-A2ED-22EEE327066F}"/>
              </a:ext>
            </a:extLst>
          </p:cNvPr>
          <p:cNvPicPr>
            <a:picLocks noChangeAspect="1"/>
          </p:cNvPicPr>
          <p:nvPr/>
        </p:nvPicPr>
        <p:blipFill>
          <a:blip r:embed="rId2"/>
          <a:stretch>
            <a:fillRect/>
          </a:stretch>
        </p:blipFill>
        <p:spPr>
          <a:xfrm>
            <a:off x="0" y="3284984"/>
            <a:ext cx="9144000" cy="3240360"/>
          </a:xfrm>
          <a:prstGeom prst="rect">
            <a:avLst/>
          </a:prstGeom>
        </p:spPr>
      </p:pic>
    </p:spTree>
    <p:extLst>
      <p:ext uri="{BB962C8B-B14F-4D97-AF65-F5344CB8AC3E}">
        <p14:creationId xmlns:p14="http://schemas.microsoft.com/office/powerpoint/2010/main" val="19023797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180528" y="-89042"/>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a:xfrm>
            <a:off x="539552" y="1053958"/>
            <a:ext cx="4320480" cy="5112568"/>
          </a:xfrm>
        </p:spPr>
        <p:txBody>
          <a:bodyPr/>
          <a:lstStyle/>
          <a:p>
            <a:pPr marL="0" indent="0">
              <a:buNone/>
            </a:pPr>
            <a:r>
              <a:rPr lang="en-US" altLang="zh-CN" sz="2400" dirty="0"/>
              <a:t>3.3.3.2 </a:t>
            </a:r>
            <a:r>
              <a:rPr lang="zh-CN" altLang="en-US" sz="2400" dirty="0"/>
              <a:t>青菜头物料</a:t>
            </a:r>
            <a:endParaRPr lang="en-US" altLang="zh-CN" sz="2400" dirty="0"/>
          </a:p>
          <a:p>
            <a:pPr marL="0" indent="0">
              <a:buNone/>
            </a:pPr>
            <a:r>
              <a:rPr lang="zh-CN" altLang="en-US" sz="2400" dirty="0"/>
              <a:t> 要求：</a:t>
            </a:r>
            <a:endParaRPr lang="en-US" altLang="zh-CN" sz="2400" dirty="0"/>
          </a:p>
          <a:p>
            <a:pPr marL="0" indent="0">
              <a:buNone/>
            </a:pPr>
            <a:r>
              <a:rPr lang="zh-CN" altLang="en-US" sz="2400" dirty="0"/>
              <a:t>新鲜、成熟适度、大小基本一致、质地致密而脆嫩、无腐烂、无杂质、无变质、无机械损伤，农药和重金属残留应符合国家相应标准和有关规定。</a:t>
            </a:r>
          </a:p>
          <a:p>
            <a:pPr marL="0" indent="0">
              <a:buNone/>
            </a:pPr>
            <a:endParaRPr lang="en-US" altLang="zh-CN" sz="2400" dirty="0"/>
          </a:p>
          <a:p>
            <a:pPr marL="0" indent="0">
              <a:buNone/>
            </a:pPr>
            <a:r>
              <a:rPr lang="zh-CN" altLang="en-US" sz="2400" dirty="0"/>
              <a:t>关键词：品种、成熟度、品质、农残、重金属</a:t>
            </a:r>
          </a:p>
          <a:p>
            <a:endParaRPr lang="en-US" altLang="zh-CN" dirty="0"/>
          </a:p>
          <a:p>
            <a:endParaRPr lang="en-US" altLang="zh-CN" dirty="0"/>
          </a:p>
          <a:p>
            <a:pPr marL="0" indent="0">
              <a:buNone/>
            </a:pPr>
            <a:endParaRPr lang="zh-CN" altLang="en-US" sz="2800" dirty="0"/>
          </a:p>
        </p:txBody>
      </p:sp>
      <p:pic>
        <p:nvPicPr>
          <p:cNvPr id="4" name="图片 3">
            <a:extLst>
              <a:ext uri="{FF2B5EF4-FFF2-40B4-BE49-F238E27FC236}">
                <a16:creationId xmlns:a16="http://schemas.microsoft.com/office/drawing/2014/main" id="{C53C3DC2-F48D-4E97-9D20-79F55A78922A}"/>
              </a:ext>
            </a:extLst>
          </p:cNvPr>
          <p:cNvPicPr>
            <a:picLocks noChangeAspect="1"/>
          </p:cNvPicPr>
          <p:nvPr/>
        </p:nvPicPr>
        <p:blipFill>
          <a:blip r:embed="rId2"/>
          <a:stretch>
            <a:fillRect/>
          </a:stretch>
        </p:blipFill>
        <p:spPr>
          <a:xfrm>
            <a:off x="4716016" y="1053958"/>
            <a:ext cx="4680520" cy="5255362"/>
          </a:xfrm>
          <a:prstGeom prst="rect">
            <a:avLst/>
          </a:prstGeom>
        </p:spPr>
      </p:pic>
    </p:spTree>
    <p:extLst>
      <p:ext uri="{BB962C8B-B14F-4D97-AF65-F5344CB8AC3E}">
        <p14:creationId xmlns:p14="http://schemas.microsoft.com/office/powerpoint/2010/main" val="10149761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145510" y="-81136"/>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a:xfrm>
            <a:off x="431800" y="764704"/>
            <a:ext cx="8280400" cy="5112568"/>
          </a:xfrm>
        </p:spPr>
        <p:txBody>
          <a:bodyPr/>
          <a:lstStyle/>
          <a:p>
            <a:r>
              <a:rPr lang="en-US" altLang="zh-CN" sz="4000" dirty="0"/>
              <a:t>3.3.3.2 </a:t>
            </a:r>
            <a:r>
              <a:rPr lang="zh-CN" altLang="en-US" sz="4000" dirty="0"/>
              <a:t>青菜头物料</a:t>
            </a:r>
            <a:endParaRPr lang="en-US" altLang="zh-CN" sz="4000" dirty="0"/>
          </a:p>
          <a:p>
            <a:endParaRPr lang="en-US" altLang="zh-CN" dirty="0"/>
          </a:p>
          <a:p>
            <a:endParaRPr lang="en-US" altLang="zh-CN" dirty="0"/>
          </a:p>
          <a:p>
            <a:pPr marL="0" indent="0">
              <a:buNone/>
            </a:pPr>
            <a:endParaRPr lang="zh-CN" altLang="en-US" sz="2800" dirty="0"/>
          </a:p>
        </p:txBody>
      </p:sp>
      <p:pic>
        <p:nvPicPr>
          <p:cNvPr id="6" name="图片 5">
            <a:extLst>
              <a:ext uri="{FF2B5EF4-FFF2-40B4-BE49-F238E27FC236}">
                <a16:creationId xmlns:a16="http://schemas.microsoft.com/office/drawing/2014/main" id="{95FCF317-FD04-40D6-9171-C4758D7C6B1B}"/>
              </a:ext>
            </a:extLst>
          </p:cNvPr>
          <p:cNvPicPr>
            <a:picLocks noChangeAspect="1"/>
          </p:cNvPicPr>
          <p:nvPr/>
        </p:nvPicPr>
        <p:blipFill>
          <a:blip r:embed="rId2"/>
          <a:stretch>
            <a:fillRect/>
          </a:stretch>
        </p:blipFill>
        <p:spPr>
          <a:xfrm>
            <a:off x="179512" y="2276872"/>
            <a:ext cx="8352928" cy="4738836"/>
          </a:xfrm>
          <a:prstGeom prst="rect">
            <a:avLst/>
          </a:prstGeom>
        </p:spPr>
      </p:pic>
      <p:pic>
        <p:nvPicPr>
          <p:cNvPr id="5" name="图片 4">
            <a:extLst>
              <a:ext uri="{FF2B5EF4-FFF2-40B4-BE49-F238E27FC236}">
                <a16:creationId xmlns:a16="http://schemas.microsoft.com/office/drawing/2014/main" id="{7E9DBD9B-DDA4-4ADA-B33D-B2280AE8A10E}"/>
              </a:ext>
            </a:extLst>
          </p:cNvPr>
          <p:cNvPicPr>
            <a:picLocks noChangeAspect="1"/>
          </p:cNvPicPr>
          <p:nvPr/>
        </p:nvPicPr>
        <p:blipFill>
          <a:blip r:embed="rId3"/>
          <a:stretch>
            <a:fillRect/>
          </a:stretch>
        </p:blipFill>
        <p:spPr>
          <a:xfrm>
            <a:off x="199241" y="1383556"/>
            <a:ext cx="9180760" cy="1253356"/>
          </a:xfrm>
          <a:prstGeom prst="rect">
            <a:avLst/>
          </a:prstGeom>
        </p:spPr>
      </p:pic>
    </p:spTree>
    <p:extLst>
      <p:ext uri="{BB962C8B-B14F-4D97-AF65-F5344CB8AC3E}">
        <p14:creationId xmlns:p14="http://schemas.microsoft.com/office/powerpoint/2010/main" val="26397411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145510" y="-81136"/>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a:xfrm>
            <a:off x="431800" y="764704"/>
            <a:ext cx="8280400" cy="5616624"/>
          </a:xfrm>
        </p:spPr>
        <p:txBody>
          <a:bodyPr/>
          <a:lstStyle/>
          <a:p>
            <a:r>
              <a:rPr lang="en-US" altLang="zh-CN" dirty="0"/>
              <a:t>3.3.3.3 </a:t>
            </a:r>
            <a:r>
              <a:rPr lang="zh-CN" altLang="en-US" dirty="0"/>
              <a:t>原料入池撒盐</a:t>
            </a:r>
            <a:endParaRPr lang="en-US" altLang="zh-CN" dirty="0"/>
          </a:p>
          <a:p>
            <a:r>
              <a:rPr lang="zh-CN" altLang="en-US" sz="1800" dirty="0"/>
              <a:t>要求：一是用盐均匀；二是一盐要低（</a:t>
            </a:r>
            <a:r>
              <a:rPr lang="en-US" altLang="zh-CN" sz="1800" dirty="0"/>
              <a:t>4-5%</a:t>
            </a:r>
            <a:r>
              <a:rPr lang="zh-CN" altLang="en-US" sz="1800" dirty="0"/>
              <a:t>），二盐要发酵（</a:t>
            </a:r>
            <a:r>
              <a:rPr lang="en-US" altLang="zh-CN" sz="1800" dirty="0"/>
              <a:t>7-8%</a:t>
            </a:r>
            <a:r>
              <a:rPr lang="zh-CN" altLang="en-US" sz="1800" dirty="0"/>
              <a:t>），三盐盐度适中并一定时间贮存生香（</a:t>
            </a:r>
            <a:r>
              <a:rPr lang="en-US" altLang="zh-CN" sz="1800" dirty="0"/>
              <a:t>11.5-12.5%</a:t>
            </a:r>
            <a:r>
              <a:rPr lang="zh-CN" altLang="en-US" sz="1800" dirty="0"/>
              <a:t>）。</a:t>
            </a:r>
            <a:endParaRPr lang="en-US" altLang="zh-CN" sz="1800" dirty="0"/>
          </a:p>
          <a:p>
            <a:r>
              <a:rPr lang="zh-CN" altLang="en-US" sz="1800" dirty="0"/>
              <a:t>操作：原料入池时，做到一层菜一层盐（即“层菜层盐”），下层用盐约</a:t>
            </a:r>
            <a:r>
              <a:rPr lang="en-US" altLang="zh-CN" sz="1800" dirty="0"/>
              <a:t>30%</a:t>
            </a:r>
            <a:r>
              <a:rPr lang="zh-CN" altLang="en-US" sz="1800" dirty="0"/>
              <a:t>，上层用盐约</a:t>
            </a:r>
            <a:r>
              <a:rPr lang="en-US" altLang="zh-CN" sz="1800" dirty="0"/>
              <a:t>60%</a:t>
            </a:r>
            <a:r>
              <a:rPr lang="zh-CN" altLang="en-US" sz="1800" dirty="0"/>
              <a:t>（“上多下少”），封面用盐约</a:t>
            </a:r>
            <a:r>
              <a:rPr lang="en-US" altLang="zh-CN" sz="1800" dirty="0"/>
              <a:t>10%</a:t>
            </a:r>
            <a:r>
              <a:rPr lang="zh-CN" altLang="en-US" sz="1800" dirty="0"/>
              <a:t>。</a:t>
            </a:r>
            <a:endParaRPr lang="zh-CN" altLang="en-US" sz="3600" dirty="0"/>
          </a:p>
          <a:p>
            <a:endParaRPr lang="en-US" altLang="zh-CN" sz="4000" dirty="0"/>
          </a:p>
          <a:p>
            <a:endParaRPr lang="en-US" altLang="zh-CN" dirty="0"/>
          </a:p>
          <a:p>
            <a:endParaRPr lang="en-US" altLang="zh-CN" dirty="0"/>
          </a:p>
          <a:p>
            <a:pPr marL="0" indent="0">
              <a:buNone/>
            </a:pPr>
            <a:endParaRPr lang="zh-CN" altLang="en-US" sz="2800" dirty="0"/>
          </a:p>
        </p:txBody>
      </p:sp>
      <p:pic>
        <p:nvPicPr>
          <p:cNvPr id="4" name="图片 3">
            <a:extLst>
              <a:ext uri="{FF2B5EF4-FFF2-40B4-BE49-F238E27FC236}">
                <a16:creationId xmlns:a16="http://schemas.microsoft.com/office/drawing/2014/main" id="{7BD3A3BC-95AF-4787-AC3C-BC4FFFDBCF27}"/>
              </a:ext>
            </a:extLst>
          </p:cNvPr>
          <p:cNvPicPr>
            <a:picLocks noChangeAspect="1"/>
          </p:cNvPicPr>
          <p:nvPr/>
        </p:nvPicPr>
        <p:blipFill>
          <a:blip r:embed="rId2"/>
          <a:stretch>
            <a:fillRect/>
          </a:stretch>
        </p:blipFill>
        <p:spPr>
          <a:xfrm>
            <a:off x="0" y="2490445"/>
            <a:ext cx="9108504" cy="3890883"/>
          </a:xfrm>
          <a:prstGeom prst="rect">
            <a:avLst/>
          </a:prstGeom>
        </p:spPr>
      </p:pic>
    </p:spTree>
    <p:extLst>
      <p:ext uri="{BB962C8B-B14F-4D97-AF65-F5344CB8AC3E}">
        <p14:creationId xmlns:p14="http://schemas.microsoft.com/office/powerpoint/2010/main" val="14199808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145510" y="-81136"/>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a:xfrm>
            <a:off x="395536" y="1026591"/>
            <a:ext cx="8280400" cy="5616624"/>
          </a:xfrm>
        </p:spPr>
        <p:txBody>
          <a:bodyPr/>
          <a:lstStyle/>
          <a:p>
            <a:r>
              <a:rPr lang="en-US" altLang="zh-CN" dirty="0"/>
              <a:t>3.3.3.4 </a:t>
            </a:r>
            <a:r>
              <a:rPr lang="zh-CN" altLang="en-US" dirty="0"/>
              <a:t>每道腌期要控制</a:t>
            </a:r>
            <a:endParaRPr lang="en-US" altLang="zh-CN" dirty="0"/>
          </a:p>
          <a:p>
            <a:endParaRPr lang="en-US" altLang="zh-CN" sz="2800" dirty="0"/>
          </a:p>
          <a:p>
            <a:r>
              <a:rPr lang="zh-CN" altLang="en-US" sz="2800" dirty="0"/>
              <a:t>基本要求：一盐在</a:t>
            </a:r>
            <a:r>
              <a:rPr lang="en-US" altLang="zh-CN" sz="2800" dirty="0"/>
              <a:t>7-10</a:t>
            </a:r>
            <a:r>
              <a:rPr lang="zh-CN" altLang="en-US" sz="2800" dirty="0"/>
              <a:t>天；二盐</a:t>
            </a:r>
            <a:r>
              <a:rPr lang="en-US" altLang="zh-CN" sz="2800" dirty="0"/>
              <a:t>20-50</a:t>
            </a:r>
            <a:r>
              <a:rPr lang="zh-CN" altLang="en-US" sz="2800" dirty="0"/>
              <a:t>天；三盐要在</a:t>
            </a:r>
            <a:r>
              <a:rPr lang="en-US" altLang="zh-CN" sz="2800" dirty="0"/>
              <a:t>3-6</a:t>
            </a:r>
            <a:r>
              <a:rPr lang="zh-CN" altLang="en-US" sz="2800" dirty="0"/>
              <a:t>个月</a:t>
            </a:r>
            <a:endParaRPr lang="en-US" altLang="zh-CN" sz="2800" dirty="0"/>
          </a:p>
          <a:p>
            <a:endParaRPr lang="en-US" altLang="zh-CN" dirty="0"/>
          </a:p>
          <a:p>
            <a:pPr marL="0" lvl="0" indent="0" algn="just" eaLnBrk="1" hangingPunct="1">
              <a:lnSpc>
                <a:spcPct val="150000"/>
              </a:lnSpc>
              <a:spcBef>
                <a:spcPct val="0"/>
              </a:spcBef>
              <a:buNone/>
            </a:pPr>
            <a:r>
              <a:rPr lang="zh-CN" altLang="en-US" sz="1800" kern="1200" dirty="0">
                <a:solidFill>
                  <a:srgbClr val="FF0000"/>
                </a:solidFill>
                <a:latin typeface="黑体" pitchFamily="2" charset="-122"/>
                <a:ea typeface="黑体" pitchFamily="2" charset="-122"/>
              </a:rPr>
              <a:t>注：一次盐渍：</a:t>
            </a:r>
            <a:r>
              <a:rPr lang="zh-CN" altLang="zh-CN" sz="1800" kern="1200" dirty="0">
                <a:solidFill>
                  <a:prstClr val="black"/>
                </a:solidFill>
                <a:latin typeface="黑体" pitchFamily="2" charset="-122"/>
                <a:ea typeface="黑体" pitchFamily="2" charset="-122"/>
              </a:rPr>
              <a:t>一次发酵法是腌渍过程只经一次发酵，食盐一次性添加完毕，这种发酵方便快速，节省人力物力，缺点是产品质量不够一致，产品风味物质少。</a:t>
            </a:r>
            <a:endParaRPr lang="en-US" altLang="zh-CN" sz="1800" kern="1200" dirty="0">
              <a:solidFill>
                <a:srgbClr val="FF0000"/>
              </a:solidFill>
              <a:latin typeface="黑体" pitchFamily="2" charset="-122"/>
              <a:ea typeface="黑体" pitchFamily="2" charset="-122"/>
            </a:endParaRPr>
          </a:p>
          <a:p>
            <a:pPr marL="0" lvl="0" indent="0" algn="just" eaLnBrk="1" hangingPunct="1">
              <a:lnSpc>
                <a:spcPct val="150000"/>
              </a:lnSpc>
              <a:spcBef>
                <a:spcPct val="0"/>
              </a:spcBef>
              <a:buNone/>
            </a:pPr>
            <a:r>
              <a:rPr lang="zh-CN" altLang="en-US" sz="1800" kern="1200" dirty="0">
                <a:solidFill>
                  <a:srgbClr val="FF0000"/>
                </a:solidFill>
                <a:latin typeface="黑体" pitchFamily="2" charset="-122"/>
                <a:ea typeface="黑体" pitchFamily="2" charset="-122"/>
              </a:rPr>
              <a:t>多次盐渍：</a:t>
            </a:r>
            <a:r>
              <a:rPr lang="zh-CN" altLang="zh-CN" sz="1800" kern="1200" dirty="0">
                <a:solidFill>
                  <a:prstClr val="black"/>
                </a:solidFill>
                <a:latin typeface="黑体" pitchFamily="2" charset="-122"/>
                <a:ea typeface="黑体" pitchFamily="2" charset="-122"/>
              </a:rPr>
              <a:t>多次</a:t>
            </a:r>
            <a:r>
              <a:rPr lang="zh-CN" altLang="en-US" sz="1800" kern="1200" dirty="0">
                <a:solidFill>
                  <a:prstClr val="black"/>
                </a:solidFill>
                <a:latin typeface="黑体" pitchFamily="2" charset="-122"/>
                <a:ea typeface="黑体" pitchFamily="2" charset="-122"/>
              </a:rPr>
              <a:t>盐渍</a:t>
            </a:r>
            <a:r>
              <a:rPr lang="zh-CN" altLang="zh-CN" sz="1800" kern="1200" dirty="0">
                <a:solidFill>
                  <a:prstClr val="black"/>
                </a:solidFill>
                <a:latin typeface="黑体" pitchFamily="2" charset="-122"/>
                <a:ea typeface="黑体" pitchFamily="2" charset="-122"/>
              </a:rPr>
              <a:t>是指在蔬菜发酵过程中分多次加入食盐，采用多次盐渍发酵蔬菜，可调整产品酸度，增加产品风味，提高产品整体品质</a:t>
            </a:r>
            <a:endParaRPr lang="en-US" altLang="zh-CN" dirty="0"/>
          </a:p>
          <a:p>
            <a:pPr marL="0" indent="0">
              <a:buNone/>
            </a:pPr>
            <a:endParaRPr lang="zh-CN" altLang="en-US" sz="2800" dirty="0"/>
          </a:p>
        </p:txBody>
      </p:sp>
    </p:spTree>
    <p:extLst>
      <p:ext uri="{BB962C8B-B14F-4D97-AF65-F5344CB8AC3E}">
        <p14:creationId xmlns:p14="http://schemas.microsoft.com/office/powerpoint/2010/main" val="97005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145510" y="-81136"/>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a:xfrm>
            <a:off x="395536" y="1026591"/>
            <a:ext cx="8280400" cy="5616624"/>
          </a:xfrm>
        </p:spPr>
        <p:txBody>
          <a:bodyPr/>
          <a:lstStyle/>
          <a:p>
            <a:r>
              <a:rPr lang="en-US" altLang="zh-CN" dirty="0"/>
              <a:t>3.3.3.5 </a:t>
            </a:r>
            <a:r>
              <a:rPr lang="zh-CN" altLang="en-US" dirty="0"/>
              <a:t>每道翻池前“榨”的控制</a:t>
            </a:r>
            <a:endParaRPr lang="en-US" altLang="zh-CN" dirty="0"/>
          </a:p>
          <a:p>
            <a:endParaRPr lang="en-US" altLang="zh-CN" sz="2800" dirty="0"/>
          </a:p>
          <a:p>
            <a:r>
              <a:rPr lang="zh-CN" altLang="en-US" sz="2800" dirty="0"/>
              <a:t>基本要求：囤压高度</a:t>
            </a:r>
            <a:r>
              <a:rPr lang="en-US" altLang="zh-CN" sz="2800" dirty="0"/>
              <a:t>1.2</a:t>
            </a:r>
            <a:r>
              <a:rPr lang="zh-CN" altLang="en-US" sz="2800" dirty="0"/>
              <a:t>米，囤压时间</a:t>
            </a:r>
            <a:r>
              <a:rPr lang="en-US" altLang="zh-CN" sz="2800" dirty="0"/>
              <a:t>18-24</a:t>
            </a:r>
            <a:r>
              <a:rPr lang="zh-CN" altLang="en-US" sz="2800" dirty="0"/>
              <a:t>小时。或在池内抽水囤压，根据池深度，如</a:t>
            </a:r>
            <a:r>
              <a:rPr lang="en-US" altLang="zh-CN" sz="2800" dirty="0"/>
              <a:t>2.6</a:t>
            </a:r>
            <a:r>
              <a:rPr lang="zh-CN" altLang="en-US" sz="2800" dirty="0"/>
              <a:t>米池深的，两次菜的高度不低于</a:t>
            </a:r>
            <a:r>
              <a:rPr lang="en-US" altLang="zh-CN" sz="2800" dirty="0"/>
              <a:t>47</a:t>
            </a:r>
            <a:r>
              <a:rPr lang="zh-CN" altLang="en-US" sz="2800" dirty="0"/>
              <a:t>厘米。</a:t>
            </a:r>
          </a:p>
          <a:p>
            <a:endParaRPr lang="en-US" altLang="zh-CN" sz="2800" dirty="0"/>
          </a:p>
          <a:p>
            <a:endParaRPr lang="en-US" altLang="zh-CN" dirty="0"/>
          </a:p>
          <a:p>
            <a:pPr marL="0" indent="0">
              <a:buNone/>
            </a:pPr>
            <a:endParaRPr lang="zh-CN" altLang="en-US" sz="2800" dirty="0"/>
          </a:p>
        </p:txBody>
      </p:sp>
    </p:spTree>
    <p:extLst>
      <p:ext uri="{BB962C8B-B14F-4D97-AF65-F5344CB8AC3E}">
        <p14:creationId xmlns:p14="http://schemas.microsoft.com/office/powerpoint/2010/main" val="29467714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2"/>
          <p:cNvSpPr>
            <a:spLocks noGrp="1"/>
          </p:cNvSpPr>
          <p:nvPr>
            <p:ph type="ctrTitle" idx="4294967295"/>
          </p:nvPr>
        </p:nvSpPr>
        <p:spPr>
          <a:xfrm>
            <a:off x="134527" y="188640"/>
            <a:ext cx="7772400" cy="1152525"/>
          </a:xfrm>
        </p:spPr>
        <p:txBody>
          <a:bodyPr vert="horz" wrap="square" lIns="91440" tIns="45720" rIns="91440" bIns="45720" anchor="ctr"/>
          <a:lstStyle>
            <a:lvl1pPr lvl="0">
              <a:buClrTx/>
              <a:buSzTx/>
              <a:buFontTx/>
              <a:defRPr/>
            </a:lvl1pPr>
          </a:lstStyle>
          <a:p>
            <a:pPr lvl="0" eaLnBrk="1" hangingPunct="1">
              <a:buClrTx/>
              <a:buSzTx/>
              <a:buFontTx/>
            </a:pPr>
            <a:r>
              <a:rPr lang="zh-CN" altLang="en-US" dirty="0">
                <a:solidFill>
                  <a:srgbClr val="002060"/>
                </a:solidFill>
                <a:latin typeface="华文琥珀" panose="02010800040101010101" pitchFamily="2" charset="-122"/>
                <a:ea typeface="华文琥珀" panose="02010800040101010101" pitchFamily="2" charset="-122"/>
              </a:rPr>
              <a:t>导语</a:t>
            </a:r>
            <a:endParaRPr lang="zh-CN" altLang="zh-CN" dirty="0">
              <a:solidFill>
                <a:srgbClr val="002060"/>
              </a:solidFill>
              <a:latin typeface="华文琥珀" panose="02010800040101010101" pitchFamily="2" charset="-122"/>
              <a:ea typeface="华文琥珀" panose="02010800040101010101" pitchFamily="2" charset="-122"/>
            </a:endParaRPr>
          </a:p>
        </p:txBody>
      </p:sp>
      <p:sp>
        <p:nvSpPr>
          <p:cNvPr id="6146" name="副标题 4"/>
          <p:cNvSpPr>
            <a:spLocks noGrp="1"/>
          </p:cNvSpPr>
          <p:nvPr>
            <p:ph type="subTitle" idx="4294967295"/>
          </p:nvPr>
        </p:nvSpPr>
        <p:spPr>
          <a:xfrm>
            <a:off x="539552" y="1700808"/>
            <a:ext cx="7273925" cy="3201035"/>
          </a:xfrm>
        </p:spPr>
        <p:txBody>
          <a:bodyPr vert="horz" wrap="square" lIns="91440" tIns="45720" rIns="91440" bIns="45720" anchor="t"/>
          <a:lstStyle>
            <a:lvl1pPr marL="0" lvl="0" indent="0" algn="ctr">
              <a:buClrTx/>
              <a:buSzTx/>
              <a:buFontTx/>
              <a:defRPr/>
            </a:lvl1pPr>
            <a:lvl2pPr marL="457200" lvl="1" indent="0" algn="ctr">
              <a:buClrTx/>
              <a:buSzTx/>
              <a:buFontTx/>
              <a:defRPr/>
            </a:lvl2pPr>
            <a:lvl3pPr marL="914400" lvl="2" indent="0" algn="ctr">
              <a:buClrTx/>
              <a:buSzTx/>
              <a:buFontTx/>
              <a:defRPr/>
            </a:lvl3pPr>
            <a:lvl4pPr marL="1371600" lvl="3" indent="0" algn="ctr">
              <a:buClrTx/>
              <a:buSzTx/>
              <a:buFontTx/>
              <a:defRPr/>
            </a:lvl4pPr>
            <a:lvl5pPr marL="1828800" lvl="4" indent="0" algn="ctr">
              <a:buClrTx/>
              <a:buSzTx/>
              <a:buFontTx/>
              <a:defRPr/>
            </a:lvl5pPr>
          </a:lstStyle>
          <a:p>
            <a:pPr marL="0" lvl="0" indent="0" algn="l" eaLnBrk="1" latinLnBrk="0" hangingPunct="1">
              <a:lnSpc>
                <a:spcPts val="4000"/>
              </a:lnSpc>
              <a:spcBef>
                <a:spcPts val="0"/>
              </a:spcBef>
              <a:buClrTx/>
              <a:buSzTx/>
              <a:buFontTx/>
              <a:buNone/>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我</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在前天刷小视频，其中一则小视频：你根本不了解中国有多厉害，</a:t>
            </a: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rPr>
              <a:t>5000</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年前，中国人和古埃及人一起面临洪水；</a:t>
            </a: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rPr>
              <a:t>4000</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年前，我们和古巴比伦人一起玩青铜器；</a:t>
            </a: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rPr>
              <a:t>3000</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年前，我们和希腊人共同研究哲学；</a:t>
            </a: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rPr>
              <a:t>2000</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年前我们和罗马人一起四处征战；</a:t>
            </a: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rPr>
              <a:t>1000</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年前我们和阿拉伯人一样无比富庶，而如今我们和美利坚人互相较量，五千年来中国的对手已经换了好几轮，而我们依然屹立在时代的舞台上，现在的你知道中国有多厉害了吧？</a:t>
            </a:r>
            <a:endParaRPr lang="en-US" altLang="zh-CN" sz="1600" dirty="0">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eaLnBrk="1" latinLnBrk="0" hangingPunct="1">
              <a:lnSpc>
                <a:spcPts val="4000"/>
              </a:lnSpc>
              <a:spcBef>
                <a:spcPts val="0"/>
              </a:spcBef>
              <a:buClrTx/>
              <a:buSzTx/>
              <a:buFontTx/>
              <a:buNone/>
            </a:pPr>
            <a:r>
              <a:rPr lang="zh-CN" altLang="en-US"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eaLnBrk="1" latinLnBrk="0" hangingPunct="1">
              <a:lnSpc>
                <a:spcPts val="4000"/>
              </a:lnSpc>
              <a:spcBef>
                <a:spcPts val="0"/>
              </a:spcBef>
              <a:buClrTx/>
              <a:buSzTx/>
              <a:buFontTx/>
              <a:buNone/>
            </a:pPr>
            <a:r>
              <a:rPr lang="en-US" altLang="zh-CN"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所以我为我是中国人而骄傲！</a:t>
            </a:r>
            <a:endParaRPr lang="en-US" altLang="zh-CN"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145510" y="-81136"/>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a:xfrm>
            <a:off x="395536" y="1026591"/>
            <a:ext cx="8280400" cy="5616624"/>
          </a:xfrm>
        </p:spPr>
        <p:txBody>
          <a:bodyPr/>
          <a:lstStyle/>
          <a:p>
            <a:r>
              <a:rPr lang="en-US" altLang="zh-CN" dirty="0"/>
              <a:t>3.3.3.6 </a:t>
            </a:r>
            <a:r>
              <a:rPr lang="zh-CN" altLang="en-US" dirty="0"/>
              <a:t>二、三盐翻池后“踩”</a:t>
            </a:r>
            <a:endParaRPr lang="en-US" altLang="zh-CN" sz="2800" dirty="0"/>
          </a:p>
          <a:p>
            <a:pPr marL="0" indent="0">
              <a:buNone/>
            </a:pPr>
            <a:r>
              <a:rPr lang="zh-CN" altLang="en-US" sz="2800" dirty="0"/>
              <a:t>要求：踩的时间一般控制在</a:t>
            </a:r>
            <a:r>
              <a:rPr lang="en-US" altLang="zh-CN" sz="2800" dirty="0"/>
              <a:t>30</a:t>
            </a:r>
            <a:r>
              <a:rPr lang="zh-CN" altLang="en-US" sz="2800" dirty="0"/>
              <a:t>分钟，覆盖池表层。</a:t>
            </a:r>
          </a:p>
          <a:p>
            <a:endParaRPr lang="en-US" altLang="zh-CN" sz="2800" dirty="0"/>
          </a:p>
          <a:p>
            <a:endParaRPr lang="en-US" altLang="zh-CN" dirty="0"/>
          </a:p>
          <a:p>
            <a:pPr marL="0" indent="0">
              <a:buNone/>
            </a:pPr>
            <a:endParaRPr lang="zh-CN" altLang="en-US" sz="2800" dirty="0"/>
          </a:p>
        </p:txBody>
      </p:sp>
      <p:pic>
        <p:nvPicPr>
          <p:cNvPr id="4" name="图片 3">
            <a:extLst>
              <a:ext uri="{FF2B5EF4-FFF2-40B4-BE49-F238E27FC236}">
                <a16:creationId xmlns:a16="http://schemas.microsoft.com/office/drawing/2014/main" id="{BCE434CB-FA77-4BC1-8C09-1770757DEC16}"/>
              </a:ext>
            </a:extLst>
          </p:cNvPr>
          <p:cNvPicPr>
            <a:picLocks noChangeAspect="1"/>
          </p:cNvPicPr>
          <p:nvPr/>
        </p:nvPicPr>
        <p:blipFill>
          <a:blip r:embed="rId2"/>
          <a:stretch>
            <a:fillRect/>
          </a:stretch>
        </p:blipFill>
        <p:spPr>
          <a:xfrm>
            <a:off x="107504" y="2060848"/>
            <a:ext cx="4464496" cy="4536504"/>
          </a:xfrm>
          <a:prstGeom prst="rect">
            <a:avLst/>
          </a:prstGeom>
        </p:spPr>
      </p:pic>
      <p:pic>
        <p:nvPicPr>
          <p:cNvPr id="5" name="图片 4">
            <a:extLst>
              <a:ext uri="{FF2B5EF4-FFF2-40B4-BE49-F238E27FC236}">
                <a16:creationId xmlns:a16="http://schemas.microsoft.com/office/drawing/2014/main" id="{307DBEB9-6E52-4D90-A934-14CF96B20592}"/>
              </a:ext>
            </a:extLst>
          </p:cNvPr>
          <p:cNvPicPr>
            <a:picLocks noChangeAspect="1"/>
          </p:cNvPicPr>
          <p:nvPr/>
        </p:nvPicPr>
        <p:blipFill>
          <a:blip r:embed="rId3"/>
          <a:stretch>
            <a:fillRect/>
          </a:stretch>
        </p:blipFill>
        <p:spPr>
          <a:xfrm>
            <a:off x="4635457" y="2060848"/>
            <a:ext cx="4581525" cy="4536503"/>
          </a:xfrm>
          <a:prstGeom prst="rect">
            <a:avLst/>
          </a:prstGeom>
        </p:spPr>
      </p:pic>
    </p:spTree>
    <p:extLst>
      <p:ext uri="{BB962C8B-B14F-4D97-AF65-F5344CB8AC3E}">
        <p14:creationId xmlns:p14="http://schemas.microsoft.com/office/powerpoint/2010/main" val="153149609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145510" y="-81136"/>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a:xfrm>
            <a:off x="395536" y="1026591"/>
            <a:ext cx="8280400" cy="5616624"/>
          </a:xfrm>
        </p:spPr>
        <p:txBody>
          <a:bodyPr/>
          <a:lstStyle/>
          <a:p>
            <a:r>
              <a:rPr lang="en-US" altLang="zh-CN" sz="2400" dirty="0"/>
              <a:t>3.3.3.7 </a:t>
            </a:r>
            <a:r>
              <a:rPr lang="zh-CN" altLang="en-US" sz="2400" dirty="0"/>
              <a:t>封口及时，严实，封池后期日常管理</a:t>
            </a:r>
            <a:endParaRPr lang="en-US" altLang="zh-CN" sz="2000" dirty="0"/>
          </a:p>
          <a:p>
            <a:pPr marL="0" lvl="0" indent="0" algn="just" eaLnBrk="1" hangingPunct="1">
              <a:lnSpc>
                <a:spcPct val="150000"/>
              </a:lnSpc>
              <a:spcBef>
                <a:spcPct val="0"/>
              </a:spcBef>
              <a:buClr>
                <a:srgbClr val="00B0F0"/>
              </a:buClr>
              <a:buNone/>
              <a:defRPr/>
            </a:pPr>
            <a:r>
              <a:rPr lang="zh-CN" altLang="en-US" sz="2400" dirty="0"/>
              <a:t>   基本要求：撒面盐，</a:t>
            </a:r>
            <a:r>
              <a:rPr lang="en-US" altLang="zh-CN" sz="2400" dirty="0"/>
              <a:t>2-3</a:t>
            </a:r>
            <a:r>
              <a:rPr lang="zh-CN" altLang="en-US" sz="2400" dirty="0"/>
              <a:t>天后必须封口，以盐水淹没菜块为宜，并严密。</a:t>
            </a:r>
            <a:endParaRPr lang="en-US" altLang="zh-CN" sz="2400" dirty="0"/>
          </a:p>
          <a:p>
            <a:pPr marL="0" lvl="0" indent="0" algn="just" eaLnBrk="1" hangingPunct="1">
              <a:lnSpc>
                <a:spcPct val="150000"/>
              </a:lnSpc>
              <a:spcBef>
                <a:spcPct val="0"/>
              </a:spcBef>
              <a:buClr>
                <a:srgbClr val="00B0F0"/>
              </a:buClr>
              <a:buNone/>
              <a:defRPr/>
            </a:pPr>
            <a:r>
              <a:rPr lang="en-US" altLang="zh-CN" sz="2400" b="1" kern="1200" dirty="0">
                <a:solidFill>
                  <a:srgbClr val="C00000"/>
                </a:solidFill>
                <a:latin typeface="Gill Sans MT" pitchFamily="34" charset="0"/>
                <a:ea typeface="华文中宋" pitchFamily="2" charset="-122"/>
              </a:rPr>
              <a:t>  </a:t>
            </a:r>
            <a:r>
              <a:rPr lang="zh-CN" altLang="en-US" sz="1800" b="1" kern="1200" dirty="0">
                <a:solidFill>
                  <a:srgbClr val="C00000"/>
                </a:solidFill>
                <a:latin typeface="Gill Sans MT" pitchFamily="34" charset="0"/>
                <a:ea typeface="华文中宋" pitchFamily="2" charset="-122"/>
              </a:rPr>
              <a:t>封池方法：</a:t>
            </a:r>
            <a:r>
              <a:rPr lang="zh-CN" altLang="en-US" sz="1800" kern="1200" dirty="0">
                <a:solidFill>
                  <a:prstClr val="black"/>
                </a:solidFill>
                <a:latin typeface="Gill Sans MT" pitchFamily="34" charset="0"/>
                <a:ea typeface="华文中宋" pitchFamily="2" charset="-122"/>
              </a:rPr>
              <a:t>盐渍池封池主要砂石压榨、水封、沙封等，目前采用较多的是沙封。</a:t>
            </a:r>
            <a:endParaRPr lang="en-US" altLang="zh-CN" sz="1800" kern="1200" dirty="0">
              <a:solidFill>
                <a:prstClr val="black"/>
              </a:solidFill>
              <a:latin typeface="Gill Sans MT" pitchFamily="34" charset="0"/>
              <a:ea typeface="华文中宋" pitchFamily="2" charset="-122"/>
            </a:endParaRPr>
          </a:p>
          <a:p>
            <a:pPr marL="0" indent="0">
              <a:buNone/>
            </a:pPr>
            <a:r>
              <a:rPr lang="zh-CN" altLang="en-US" sz="2000" dirty="0"/>
              <a:t>  </a:t>
            </a:r>
            <a:r>
              <a:rPr lang="zh-CN" altLang="en-US" sz="2000" dirty="0">
                <a:solidFill>
                  <a:srgbClr val="FF0000"/>
                </a:solidFill>
              </a:rPr>
              <a:t>后期管理</a:t>
            </a:r>
            <a:r>
              <a:rPr lang="zh-CN" altLang="en-US" sz="2000" dirty="0"/>
              <a:t>：常检查、常清口保持卫生。</a:t>
            </a:r>
          </a:p>
          <a:p>
            <a:endParaRPr lang="en-US" altLang="zh-CN" sz="2000" dirty="0"/>
          </a:p>
          <a:p>
            <a:endParaRPr lang="en-US" altLang="zh-CN" dirty="0"/>
          </a:p>
          <a:p>
            <a:pPr marL="0" indent="0">
              <a:buNone/>
            </a:pPr>
            <a:endParaRPr lang="zh-CN" altLang="en-US" sz="2800" dirty="0"/>
          </a:p>
        </p:txBody>
      </p:sp>
      <p:pic>
        <p:nvPicPr>
          <p:cNvPr id="4" name="图片 3">
            <a:extLst>
              <a:ext uri="{FF2B5EF4-FFF2-40B4-BE49-F238E27FC236}">
                <a16:creationId xmlns:a16="http://schemas.microsoft.com/office/drawing/2014/main" id="{02E4A20A-5FF7-44DA-B0FC-20153A15C82F}"/>
              </a:ext>
            </a:extLst>
          </p:cNvPr>
          <p:cNvPicPr>
            <a:picLocks noChangeAspect="1"/>
          </p:cNvPicPr>
          <p:nvPr/>
        </p:nvPicPr>
        <p:blipFill>
          <a:blip r:embed="rId2"/>
          <a:stretch>
            <a:fillRect/>
          </a:stretch>
        </p:blipFill>
        <p:spPr>
          <a:xfrm>
            <a:off x="611560" y="3834903"/>
            <a:ext cx="8856984" cy="3361027"/>
          </a:xfrm>
          <a:prstGeom prst="rect">
            <a:avLst/>
          </a:prstGeom>
        </p:spPr>
      </p:pic>
    </p:spTree>
    <p:extLst>
      <p:ext uri="{BB962C8B-B14F-4D97-AF65-F5344CB8AC3E}">
        <p14:creationId xmlns:p14="http://schemas.microsoft.com/office/powerpoint/2010/main" val="27069143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180528" y="125760"/>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a:xfrm>
            <a:off x="431800" y="1268760"/>
            <a:ext cx="8280400" cy="5112568"/>
          </a:xfrm>
        </p:spPr>
        <p:txBody>
          <a:bodyPr/>
          <a:lstStyle/>
          <a:p>
            <a:r>
              <a:rPr lang="en-US" altLang="zh-CN" dirty="0"/>
              <a:t>4 </a:t>
            </a:r>
            <a:r>
              <a:rPr lang="zh-CN" altLang="en-US" dirty="0"/>
              <a:t>涪陵榨菜三腌三榨工艺操作与作用</a:t>
            </a:r>
            <a:endParaRPr lang="en-US" altLang="zh-CN" dirty="0"/>
          </a:p>
          <a:p>
            <a:r>
              <a:rPr lang="en-US" altLang="zh-CN" sz="2800" dirty="0"/>
              <a:t>4.1</a:t>
            </a:r>
            <a:r>
              <a:rPr lang="zh-CN" altLang="en-US" sz="2800" dirty="0"/>
              <a:t>第一次腌制压榨</a:t>
            </a:r>
            <a:endParaRPr lang="en-US" altLang="zh-CN" sz="2800" dirty="0"/>
          </a:p>
          <a:p>
            <a:r>
              <a:rPr lang="en-US" altLang="zh-CN" sz="2800" dirty="0"/>
              <a:t>4.1.1</a:t>
            </a:r>
            <a:r>
              <a:rPr lang="zh-CN" altLang="en-US" sz="2800" dirty="0"/>
              <a:t>第一次腌制压榨操作</a:t>
            </a:r>
            <a:endParaRPr lang="en-US" altLang="zh-CN" sz="2800" dirty="0"/>
          </a:p>
          <a:p>
            <a:r>
              <a:rPr lang="zh-CN" altLang="en-US" sz="2400" dirty="0"/>
              <a:t>      清洗干净窖池，在窖池内撒适量的底盐（</a:t>
            </a:r>
            <a:r>
              <a:rPr lang="en-US" altLang="zh-CN" sz="2400" dirty="0"/>
              <a:t>6</a:t>
            </a:r>
            <a:r>
              <a:rPr lang="zh-CN" altLang="en-US" sz="2400" dirty="0"/>
              <a:t>公斤</a:t>
            </a:r>
            <a:r>
              <a:rPr lang="en-US" altLang="zh-CN" sz="2400" dirty="0"/>
              <a:t>/</a:t>
            </a:r>
            <a:r>
              <a:rPr lang="zh-CN" altLang="en-US" sz="2400" dirty="0"/>
              <a:t>平方），将青菜头计量入池，采取层菜层盐腌制，每层菜</a:t>
            </a:r>
            <a:r>
              <a:rPr lang="en-US" altLang="zh-CN" sz="2400" dirty="0"/>
              <a:t>30-40</a:t>
            </a:r>
            <a:r>
              <a:rPr lang="zh-CN" altLang="en-US" sz="2400" dirty="0"/>
              <a:t>厘米，抓平加入</a:t>
            </a:r>
            <a:r>
              <a:rPr lang="en-US" altLang="zh-CN" sz="2400" dirty="0"/>
              <a:t>4-5%</a:t>
            </a:r>
            <a:r>
              <a:rPr lang="zh-CN" altLang="en-US" sz="2400" dirty="0"/>
              <a:t>的食盐，至池满为准，并撒上适量的面盐，并铺上干净的食品级塑料薄膜，上添加细河沙盖实（以盐水不溢出，腌制液并浸没料坯为宜。</a:t>
            </a:r>
            <a:endParaRPr lang="en-US" altLang="zh-CN" sz="2400" dirty="0"/>
          </a:p>
          <a:p>
            <a:pPr marL="0" indent="0">
              <a:buNone/>
            </a:pPr>
            <a:r>
              <a:rPr lang="zh-CN" altLang="en-US" sz="2400" dirty="0"/>
              <a:t>      待盐渍</a:t>
            </a:r>
            <a:r>
              <a:rPr lang="en-US" altLang="zh-CN" sz="2400" dirty="0"/>
              <a:t>7-15</a:t>
            </a:r>
            <a:r>
              <a:rPr lang="zh-CN" altLang="en-US" sz="2400" dirty="0"/>
              <a:t>天后，将菜块全部捞出菜池，置于洁净的小泥地面或专用囤压池内囤压，囤压高度</a:t>
            </a:r>
            <a:r>
              <a:rPr lang="en-US" altLang="zh-CN" sz="2400" dirty="0"/>
              <a:t>1.2</a:t>
            </a:r>
            <a:r>
              <a:rPr lang="zh-CN" altLang="en-US" sz="2400" dirty="0"/>
              <a:t>米，囤压时间</a:t>
            </a:r>
            <a:r>
              <a:rPr lang="en-US" altLang="zh-CN" sz="2400" dirty="0"/>
              <a:t>18-24</a:t>
            </a:r>
            <a:r>
              <a:rPr lang="zh-CN" altLang="en-US" sz="2400" dirty="0"/>
              <a:t>小时。或在池内抽水囤压，根据池深度，如</a:t>
            </a:r>
            <a:r>
              <a:rPr lang="en-US" altLang="zh-CN" sz="2400" dirty="0"/>
              <a:t>2.6</a:t>
            </a:r>
            <a:r>
              <a:rPr lang="zh-CN" altLang="en-US" sz="2400" dirty="0"/>
              <a:t>米池深的，两次菜的高度不低于</a:t>
            </a:r>
            <a:r>
              <a:rPr lang="en-US" altLang="zh-CN" sz="2400" dirty="0"/>
              <a:t>47</a:t>
            </a:r>
            <a:r>
              <a:rPr lang="zh-CN" altLang="en-US" sz="2400" dirty="0"/>
              <a:t>厘米。</a:t>
            </a:r>
            <a:endParaRPr lang="en-US" altLang="zh-CN" sz="2400" dirty="0"/>
          </a:p>
          <a:p>
            <a:endParaRPr lang="zh-CN" altLang="en-US" sz="2800" dirty="0"/>
          </a:p>
        </p:txBody>
      </p:sp>
    </p:spTree>
    <p:extLst>
      <p:ext uri="{BB962C8B-B14F-4D97-AF65-F5344CB8AC3E}">
        <p14:creationId xmlns:p14="http://schemas.microsoft.com/office/powerpoint/2010/main" val="53267559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180528" y="188640"/>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a:xfrm>
            <a:off x="431800" y="1268760"/>
            <a:ext cx="8280400" cy="5112568"/>
          </a:xfrm>
        </p:spPr>
        <p:txBody>
          <a:bodyPr/>
          <a:lstStyle/>
          <a:p>
            <a:r>
              <a:rPr lang="en-US" altLang="zh-CN" dirty="0"/>
              <a:t>4 </a:t>
            </a:r>
            <a:r>
              <a:rPr lang="zh-CN" altLang="en-US" dirty="0"/>
              <a:t>涪陵榨菜三腌三榨工艺操作与作用</a:t>
            </a:r>
          </a:p>
          <a:p>
            <a:r>
              <a:rPr lang="en-US" altLang="zh-CN" sz="2400" dirty="0"/>
              <a:t>4.1</a:t>
            </a:r>
            <a:r>
              <a:rPr lang="zh-CN" altLang="en-US" sz="2400" dirty="0"/>
              <a:t>第一次腌制压榨</a:t>
            </a:r>
            <a:endParaRPr lang="en-US" altLang="zh-CN" sz="2400" dirty="0"/>
          </a:p>
          <a:p>
            <a:r>
              <a:rPr lang="en-US" altLang="zh-CN" sz="2400" b="1" dirty="0">
                <a:solidFill>
                  <a:srgbClr val="FF0000"/>
                </a:solidFill>
              </a:rPr>
              <a:t>4.1.2</a:t>
            </a:r>
            <a:r>
              <a:rPr lang="zh-CN" altLang="en-US" sz="2400" b="1" dirty="0">
                <a:solidFill>
                  <a:srgbClr val="FF0000"/>
                </a:solidFill>
              </a:rPr>
              <a:t>第一次腌制压榨作用</a:t>
            </a:r>
            <a:endParaRPr lang="en-US" altLang="zh-CN" sz="2400" b="1" dirty="0">
              <a:solidFill>
                <a:srgbClr val="FF0000"/>
              </a:solidFill>
            </a:endParaRPr>
          </a:p>
          <a:p>
            <a:r>
              <a:rPr lang="en-US" altLang="zh-CN" sz="2400" b="1" dirty="0">
                <a:solidFill>
                  <a:srgbClr val="FF0000"/>
                </a:solidFill>
              </a:rPr>
              <a:t>4.1.2.1  </a:t>
            </a:r>
            <a:r>
              <a:rPr lang="zh-CN" altLang="en-US" sz="2400" b="1" dirty="0">
                <a:solidFill>
                  <a:srgbClr val="FF0000"/>
                </a:solidFill>
              </a:rPr>
              <a:t>除去榨菜原料过多的水分。</a:t>
            </a:r>
            <a:endParaRPr lang="en-US" altLang="zh-CN" sz="2400" b="1" dirty="0">
              <a:solidFill>
                <a:srgbClr val="FF0000"/>
              </a:solidFill>
            </a:endParaRPr>
          </a:p>
          <a:p>
            <a:r>
              <a:rPr lang="en-US" altLang="zh-CN" sz="2400" b="1" dirty="0">
                <a:solidFill>
                  <a:srgbClr val="FF0000"/>
                </a:solidFill>
              </a:rPr>
              <a:t>4.1.2.2  </a:t>
            </a:r>
            <a:r>
              <a:rPr lang="zh-CN" altLang="en-US" sz="2400" b="1" dirty="0">
                <a:solidFill>
                  <a:srgbClr val="FF0000"/>
                </a:solidFill>
              </a:rPr>
              <a:t>使不利于品质的水溶性物质外泄（如剌鼻较强的苦水物质。</a:t>
            </a:r>
            <a:endParaRPr lang="en-US" altLang="zh-CN" sz="2400" b="1" dirty="0">
              <a:solidFill>
                <a:srgbClr val="FF0000"/>
              </a:solidFill>
            </a:endParaRPr>
          </a:p>
          <a:p>
            <a:r>
              <a:rPr lang="en-US" altLang="zh-CN" sz="2400" b="1" dirty="0">
                <a:solidFill>
                  <a:srgbClr val="FF0000"/>
                </a:solidFill>
              </a:rPr>
              <a:t>4.1.2.3  </a:t>
            </a:r>
            <a:r>
              <a:rPr lang="zh-CN" altLang="en-US" sz="2400" b="1" dirty="0">
                <a:solidFill>
                  <a:srgbClr val="FF0000"/>
                </a:solidFill>
              </a:rPr>
              <a:t>在盐渍渗秀作用下，促进青菜头细胞组织死亡，终止其植物性生理活动。</a:t>
            </a:r>
            <a:endParaRPr lang="en-US" altLang="zh-CN" sz="2400" b="1" dirty="0">
              <a:solidFill>
                <a:srgbClr val="FF0000"/>
              </a:solidFill>
            </a:endParaRPr>
          </a:p>
          <a:p>
            <a:r>
              <a:rPr lang="en-US" altLang="zh-CN" sz="2400" b="1" dirty="0">
                <a:solidFill>
                  <a:srgbClr val="FF0000"/>
                </a:solidFill>
              </a:rPr>
              <a:t>4.1.2.4</a:t>
            </a:r>
            <a:r>
              <a:rPr lang="zh-CN" altLang="en-US" sz="2400" b="1" dirty="0">
                <a:solidFill>
                  <a:srgbClr val="FF0000"/>
                </a:solidFill>
              </a:rPr>
              <a:t>在盐渍渗透作用下，使粘附于菜体的不良微生物失去活力而溶入卤水中被排泄掉，起到杀灭或抑制不良微生物繁殖，并选育有益微生物，并促进繁育，为良性发酵创造条件，如乳酸菌繁殖发酵等。</a:t>
            </a:r>
          </a:p>
        </p:txBody>
      </p:sp>
    </p:spTree>
    <p:extLst>
      <p:ext uri="{BB962C8B-B14F-4D97-AF65-F5344CB8AC3E}">
        <p14:creationId xmlns:p14="http://schemas.microsoft.com/office/powerpoint/2010/main" val="149548377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180528" y="260648"/>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a:xfrm>
            <a:off x="431800" y="1268760"/>
            <a:ext cx="8280400" cy="5112568"/>
          </a:xfrm>
        </p:spPr>
        <p:txBody>
          <a:bodyPr/>
          <a:lstStyle/>
          <a:p>
            <a:r>
              <a:rPr lang="en-US" altLang="zh-CN" dirty="0"/>
              <a:t>4 </a:t>
            </a:r>
            <a:r>
              <a:rPr lang="zh-CN" altLang="en-US" dirty="0"/>
              <a:t>涪陵榨菜三腌三榨工艺操作与作用</a:t>
            </a:r>
          </a:p>
          <a:p>
            <a:r>
              <a:rPr lang="en-US" altLang="zh-CN" sz="2400" dirty="0"/>
              <a:t>4.1</a:t>
            </a:r>
            <a:r>
              <a:rPr lang="zh-CN" altLang="en-US" sz="2400" dirty="0"/>
              <a:t>第一次腌制压榨</a:t>
            </a:r>
            <a:endParaRPr lang="en-US" altLang="zh-CN" sz="2400" dirty="0"/>
          </a:p>
          <a:p>
            <a:r>
              <a:rPr lang="en-US" altLang="zh-CN" sz="2400" dirty="0"/>
              <a:t>4.1.2</a:t>
            </a:r>
            <a:r>
              <a:rPr lang="zh-CN" altLang="en-US" sz="2400" dirty="0"/>
              <a:t>第一次腌制压榨作用</a:t>
            </a:r>
            <a:endParaRPr lang="en-US" altLang="zh-CN" sz="2400" dirty="0"/>
          </a:p>
          <a:p>
            <a:r>
              <a:rPr lang="en-US" altLang="zh-CN" sz="2400" b="1" dirty="0">
                <a:solidFill>
                  <a:srgbClr val="FF0000"/>
                </a:solidFill>
              </a:rPr>
              <a:t>4.1.2.5  </a:t>
            </a:r>
            <a:r>
              <a:rPr lang="zh-CN" altLang="en-US" sz="2400" b="1" dirty="0">
                <a:solidFill>
                  <a:srgbClr val="FF0000"/>
                </a:solidFill>
              </a:rPr>
              <a:t>清洁青菜头，起池时的淘洗可淘去一腌半成品表面的绝大多数泥沙、杂质、微生物残体等。</a:t>
            </a:r>
            <a:endParaRPr lang="en-US" altLang="zh-CN" sz="2400" b="1" dirty="0">
              <a:solidFill>
                <a:srgbClr val="FF0000"/>
              </a:solidFill>
            </a:endParaRPr>
          </a:p>
          <a:p>
            <a:r>
              <a:rPr lang="en-US" altLang="zh-CN" sz="2400" b="1" dirty="0">
                <a:solidFill>
                  <a:srgbClr val="FF0000"/>
                </a:solidFill>
              </a:rPr>
              <a:t>4.1.2.6  </a:t>
            </a:r>
            <a:r>
              <a:rPr lang="zh-CN" altLang="en-US" sz="2400" b="1" dirty="0">
                <a:solidFill>
                  <a:srgbClr val="FF0000"/>
                </a:solidFill>
              </a:rPr>
              <a:t>囤压可有效除水并促进组织致密。</a:t>
            </a:r>
            <a:endParaRPr lang="en-US" altLang="zh-CN" sz="2400" b="1" dirty="0">
              <a:solidFill>
                <a:srgbClr val="FF0000"/>
              </a:solidFill>
            </a:endParaRPr>
          </a:p>
        </p:txBody>
      </p:sp>
    </p:spTree>
    <p:extLst>
      <p:ext uri="{BB962C8B-B14F-4D97-AF65-F5344CB8AC3E}">
        <p14:creationId xmlns:p14="http://schemas.microsoft.com/office/powerpoint/2010/main" val="44370576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108520" y="153143"/>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a:xfrm>
            <a:off x="431800" y="1268760"/>
            <a:ext cx="8280400" cy="5112568"/>
          </a:xfrm>
        </p:spPr>
        <p:txBody>
          <a:bodyPr/>
          <a:lstStyle/>
          <a:p>
            <a:r>
              <a:rPr lang="en-US" altLang="zh-CN" dirty="0"/>
              <a:t>4 </a:t>
            </a:r>
            <a:r>
              <a:rPr lang="zh-CN" altLang="en-US" dirty="0"/>
              <a:t>涪陵榨菜三腌三榨工艺技能与作用</a:t>
            </a:r>
          </a:p>
          <a:p>
            <a:r>
              <a:rPr lang="en-US" altLang="zh-CN" sz="2400" dirty="0"/>
              <a:t>4.1</a:t>
            </a:r>
            <a:r>
              <a:rPr lang="zh-CN" altLang="en-US" sz="2400" dirty="0"/>
              <a:t>第一次腌制压榨</a:t>
            </a:r>
            <a:endParaRPr lang="en-US" altLang="zh-CN" sz="2400" dirty="0"/>
          </a:p>
          <a:p>
            <a:r>
              <a:rPr lang="en-US" altLang="zh-CN" sz="2400" dirty="0"/>
              <a:t>4.1.3</a:t>
            </a:r>
            <a:r>
              <a:rPr lang="zh-CN" altLang="en-US" sz="2400" dirty="0"/>
              <a:t>第一次腌制压榨后菜块感官特征</a:t>
            </a:r>
            <a:endParaRPr lang="en-US" altLang="zh-CN" sz="2400" dirty="0"/>
          </a:p>
        </p:txBody>
      </p:sp>
      <p:graphicFrame>
        <p:nvGraphicFramePr>
          <p:cNvPr id="4" name="表格 4">
            <a:extLst>
              <a:ext uri="{FF2B5EF4-FFF2-40B4-BE49-F238E27FC236}">
                <a16:creationId xmlns:a16="http://schemas.microsoft.com/office/drawing/2014/main" id="{825907BE-4A86-48A6-98E7-16EE81E9DD25}"/>
              </a:ext>
            </a:extLst>
          </p:cNvPr>
          <p:cNvGraphicFramePr>
            <a:graphicFrameLocks noGrp="1"/>
          </p:cNvGraphicFramePr>
          <p:nvPr>
            <p:extLst>
              <p:ext uri="{D42A27DB-BD31-4B8C-83A1-F6EECF244321}">
                <p14:modId xmlns:p14="http://schemas.microsoft.com/office/powerpoint/2010/main" val="2465853533"/>
              </p:ext>
            </p:extLst>
          </p:nvPr>
        </p:nvGraphicFramePr>
        <p:xfrm>
          <a:off x="899592" y="2996952"/>
          <a:ext cx="6336704" cy="2835534"/>
        </p:xfrm>
        <a:graphic>
          <a:graphicData uri="http://schemas.openxmlformats.org/drawingml/2006/table">
            <a:tbl>
              <a:tblPr firstRow="1" bandRow="1">
                <a:tableStyleId>{5C22544A-7EE6-4342-B048-85BDC9FD1C3A}</a:tableStyleId>
              </a:tblPr>
              <a:tblGrid>
                <a:gridCol w="1748727">
                  <a:extLst>
                    <a:ext uri="{9D8B030D-6E8A-4147-A177-3AD203B41FA5}">
                      <a16:colId xmlns:a16="http://schemas.microsoft.com/office/drawing/2014/main" val="3912129195"/>
                    </a:ext>
                  </a:extLst>
                </a:gridCol>
                <a:gridCol w="4587977">
                  <a:extLst>
                    <a:ext uri="{9D8B030D-6E8A-4147-A177-3AD203B41FA5}">
                      <a16:colId xmlns:a16="http://schemas.microsoft.com/office/drawing/2014/main" val="1224005664"/>
                    </a:ext>
                  </a:extLst>
                </a:gridCol>
              </a:tblGrid>
              <a:tr h="518458">
                <a:tc>
                  <a:txBody>
                    <a:bodyPr/>
                    <a:lstStyle/>
                    <a:p>
                      <a:pPr algn="ctr"/>
                      <a:r>
                        <a:rPr lang="zh-CN" altLang="en-US" dirty="0">
                          <a:solidFill>
                            <a:schemeClr val="accent4"/>
                          </a:solidFill>
                        </a:rPr>
                        <a:t>项目</a:t>
                      </a:r>
                    </a:p>
                  </a:txBody>
                  <a:tcPr/>
                </a:tc>
                <a:tc>
                  <a:txBody>
                    <a:bodyPr/>
                    <a:lstStyle/>
                    <a:p>
                      <a:pPr algn="ctr"/>
                      <a:r>
                        <a:rPr lang="zh-CN" altLang="en-US" dirty="0">
                          <a:solidFill>
                            <a:schemeClr val="accent4"/>
                          </a:solidFill>
                        </a:rPr>
                        <a:t>感官特征</a:t>
                      </a:r>
                    </a:p>
                  </a:txBody>
                  <a:tcPr/>
                </a:tc>
                <a:extLst>
                  <a:ext uri="{0D108BD9-81ED-4DB2-BD59-A6C34878D82A}">
                    <a16:rowId xmlns:a16="http://schemas.microsoft.com/office/drawing/2014/main" val="4110420425"/>
                  </a:ext>
                </a:extLst>
              </a:tr>
              <a:tr h="518458">
                <a:tc>
                  <a:txBody>
                    <a:bodyPr/>
                    <a:lstStyle/>
                    <a:p>
                      <a:r>
                        <a:rPr lang="zh-CN" altLang="en-US" dirty="0">
                          <a:solidFill>
                            <a:schemeClr val="accent4"/>
                          </a:solidFill>
                        </a:rPr>
                        <a:t>色泽</a:t>
                      </a:r>
                    </a:p>
                  </a:txBody>
                  <a:tcPr/>
                </a:tc>
                <a:tc>
                  <a:txBody>
                    <a:bodyPr/>
                    <a:lstStyle/>
                    <a:p>
                      <a:r>
                        <a:rPr lang="zh-CN" altLang="en-US" dirty="0">
                          <a:solidFill>
                            <a:schemeClr val="accent4"/>
                          </a:solidFill>
                        </a:rPr>
                        <a:t>表皮青绿，剖开后，由表入里盐渍痕迹，但芯部尚无渍痕。</a:t>
                      </a:r>
                    </a:p>
                  </a:txBody>
                  <a:tcPr/>
                </a:tc>
                <a:extLst>
                  <a:ext uri="{0D108BD9-81ED-4DB2-BD59-A6C34878D82A}">
                    <a16:rowId xmlns:a16="http://schemas.microsoft.com/office/drawing/2014/main" val="883623027"/>
                  </a:ext>
                </a:extLst>
              </a:tr>
              <a:tr h="518458">
                <a:tc>
                  <a:txBody>
                    <a:bodyPr/>
                    <a:lstStyle/>
                    <a:p>
                      <a:r>
                        <a:rPr lang="zh-CN" altLang="en-US" dirty="0">
                          <a:solidFill>
                            <a:schemeClr val="accent4"/>
                          </a:solidFill>
                        </a:rPr>
                        <a:t>香（风）味</a:t>
                      </a:r>
                    </a:p>
                  </a:txBody>
                  <a:tcPr/>
                </a:tc>
                <a:tc>
                  <a:txBody>
                    <a:bodyPr/>
                    <a:lstStyle/>
                    <a:p>
                      <a:r>
                        <a:rPr lang="zh-CN" altLang="en-US" dirty="0">
                          <a:solidFill>
                            <a:schemeClr val="accent4"/>
                          </a:solidFill>
                        </a:rPr>
                        <a:t>具有一盐菜块因有滋味。浅表盐味明显，中部尚无盐味，芥苷味浓烈。</a:t>
                      </a:r>
                    </a:p>
                  </a:txBody>
                  <a:tcPr/>
                </a:tc>
                <a:extLst>
                  <a:ext uri="{0D108BD9-81ED-4DB2-BD59-A6C34878D82A}">
                    <a16:rowId xmlns:a16="http://schemas.microsoft.com/office/drawing/2014/main" val="1017462041"/>
                  </a:ext>
                </a:extLst>
              </a:tr>
              <a:tr h="518458">
                <a:tc>
                  <a:txBody>
                    <a:bodyPr/>
                    <a:lstStyle/>
                    <a:p>
                      <a:r>
                        <a:rPr lang="zh-CN" altLang="en-US" dirty="0">
                          <a:solidFill>
                            <a:schemeClr val="accent4"/>
                          </a:solidFill>
                        </a:rPr>
                        <a:t>外观</a:t>
                      </a:r>
                    </a:p>
                  </a:txBody>
                  <a:tcPr/>
                </a:tc>
                <a:tc>
                  <a:txBody>
                    <a:bodyPr/>
                    <a:lstStyle/>
                    <a:p>
                      <a:r>
                        <a:rPr lang="zh-CN" altLang="en-US" dirty="0">
                          <a:solidFill>
                            <a:schemeClr val="accent4"/>
                          </a:solidFill>
                        </a:rPr>
                        <a:t>菜表有皱纹</a:t>
                      </a:r>
                    </a:p>
                  </a:txBody>
                  <a:tcPr/>
                </a:tc>
                <a:extLst>
                  <a:ext uri="{0D108BD9-81ED-4DB2-BD59-A6C34878D82A}">
                    <a16:rowId xmlns:a16="http://schemas.microsoft.com/office/drawing/2014/main" val="3273067222"/>
                  </a:ext>
                </a:extLst>
              </a:tr>
              <a:tr h="518458">
                <a:tc>
                  <a:txBody>
                    <a:bodyPr/>
                    <a:lstStyle/>
                    <a:p>
                      <a:r>
                        <a:rPr lang="zh-CN" altLang="en-US" dirty="0">
                          <a:solidFill>
                            <a:schemeClr val="accent4"/>
                          </a:solidFill>
                        </a:rPr>
                        <a:t>质地</a:t>
                      </a:r>
                    </a:p>
                  </a:txBody>
                  <a:tcPr/>
                </a:tc>
                <a:tc>
                  <a:txBody>
                    <a:bodyPr/>
                    <a:lstStyle/>
                    <a:p>
                      <a:r>
                        <a:rPr lang="zh-CN" altLang="en-US" dirty="0">
                          <a:solidFill>
                            <a:schemeClr val="accent4"/>
                          </a:solidFill>
                        </a:rPr>
                        <a:t>表皮起皱，浅表有弹性，芯尚硬。</a:t>
                      </a:r>
                    </a:p>
                  </a:txBody>
                  <a:tcPr/>
                </a:tc>
                <a:extLst>
                  <a:ext uri="{0D108BD9-81ED-4DB2-BD59-A6C34878D82A}">
                    <a16:rowId xmlns:a16="http://schemas.microsoft.com/office/drawing/2014/main" val="932015068"/>
                  </a:ext>
                </a:extLst>
              </a:tr>
            </a:tbl>
          </a:graphicData>
        </a:graphic>
      </p:graphicFrame>
    </p:spTree>
    <p:extLst>
      <p:ext uri="{BB962C8B-B14F-4D97-AF65-F5344CB8AC3E}">
        <p14:creationId xmlns:p14="http://schemas.microsoft.com/office/powerpoint/2010/main" val="145640683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1216" y="67747"/>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a:xfrm>
            <a:off x="611560" y="1196752"/>
            <a:ext cx="8280400" cy="5112568"/>
          </a:xfrm>
        </p:spPr>
        <p:txBody>
          <a:bodyPr/>
          <a:lstStyle/>
          <a:p>
            <a:r>
              <a:rPr lang="zh-CN" altLang="en-US" sz="2400" dirty="0"/>
              <a:t>第一次腌制压榨后菜块感官特征</a:t>
            </a:r>
            <a:endParaRPr lang="en-US" altLang="zh-CN" sz="2400" dirty="0"/>
          </a:p>
        </p:txBody>
      </p:sp>
      <p:pic>
        <p:nvPicPr>
          <p:cNvPr id="7" name="Picture 4" descr="IMG_3465">
            <a:extLst>
              <a:ext uri="{FF2B5EF4-FFF2-40B4-BE49-F238E27FC236}">
                <a16:creationId xmlns:a16="http://schemas.microsoft.com/office/drawing/2014/main" id="{0313D5D1-229D-424E-8080-901F8474E1C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1600" y="1625855"/>
            <a:ext cx="7200800" cy="45365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628721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6491" y="125760"/>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a:xfrm>
            <a:off x="431800" y="1268760"/>
            <a:ext cx="8280400" cy="5112568"/>
          </a:xfrm>
        </p:spPr>
        <p:txBody>
          <a:bodyPr/>
          <a:lstStyle/>
          <a:p>
            <a:r>
              <a:rPr lang="en-US" altLang="zh-CN" dirty="0"/>
              <a:t>4 </a:t>
            </a:r>
            <a:r>
              <a:rPr lang="zh-CN" altLang="en-US" dirty="0"/>
              <a:t>涪陵榨菜三腌三榨工艺操作与作用</a:t>
            </a:r>
          </a:p>
          <a:p>
            <a:r>
              <a:rPr lang="en-US" altLang="zh-CN" sz="2400" dirty="0"/>
              <a:t>4.2  </a:t>
            </a:r>
            <a:r>
              <a:rPr lang="zh-CN" altLang="en-US" sz="2400" dirty="0"/>
              <a:t>第二次腌制压榨</a:t>
            </a:r>
            <a:endParaRPr lang="en-US" altLang="zh-CN" sz="2400" dirty="0"/>
          </a:p>
          <a:p>
            <a:r>
              <a:rPr lang="en-US" altLang="zh-CN" sz="2400" dirty="0"/>
              <a:t>4.2.1  </a:t>
            </a:r>
            <a:r>
              <a:rPr lang="zh-CN" altLang="en-US" sz="2400" dirty="0"/>
              <a:t>第二次腌制压榨操作</a:t>
            </a:r>
            <a:endParaRPr lang="en-US" altLang="zh-CN" sz="2400" dirty="0"/>
          </a:p>
          <a:p>
            <a:r>
              <a:rPr lang="zh-CN" altLang="en-US" sz="2400" dirty="0"/>
              <a:t>     清洁窖池后，撒入适量的底盐，将头盐菜块计重再入池，采取层菜层盐腌制，每层菜</a:t>
            </a:r>
            <a:r>
              <a:rPr lang="en-US" altLang="zh-CN" sz="2400" dirty="0"/>
              <a:t>30</a:t>
            </a:r>
            <a:r>
              <a:rPr lang="zh-CN" altLang="en-US" sz="2400" dirty="0"/>
              <a:t>厘米，抓平加入</a:t>
            </a:r>
            <a:r>
              <a:rPr lang="en-US" altLang="zh-CN" sz="2400" dirty="0"/>
              <a:t>7-8%</a:t>
            </a:r>
            <a:r>
              <a:rPr lang="zh-CN" altLang="en-US" sz="2400" dirty="0"/>
              <a:t>的食盐，至池满为准，在</a:t>
            </a:r>
            <a:r>
              <a:rPr lang="en-US" altLang="zh-CN" sz="2400" dirty="0"/>
              <a:t>24</a:t>
            </a:r>
            <a:r>
              <a:rPr lang="zh-CN" altLang="en-US" sz="2400" dirty="0"/>
              <a:t>小时内封池； 封池前应夯池</a:t>
            </a:r>
            <a:r>
              <a:rPr lang="en-US" altLang="zh-CN" sz="2400" dirty="0"/>
              <a:t>(</a:t>
            </a:r>
            <a:r>
              <a:rPr lang="zh-CN" altLang="en-US" sz="2400" dirty="0"/>
              <a:t>机械踩池</a:t>
            </a:r>
            <a:r>
              <a:rPr lang="en-US" altLang="zh-CN" sz="2400" dirty="0"/>
              <a:t>30</a:t>
            </a:r>
            <a:r>
              <a:rPr lang="zh-CN" altLang="en-US" sz="2400" dirty="0"/>
              <a:t>分钟，覆盖池表面，至食盐融化及菜体湿润）并撒上适量的面盐，并铺上干净的食品级塑料薄膜，上添加细河沙盖实（以腌制液浸没料坯为宜）。</a:t>
            </a:r>
          </a:p>
          <a:p>
            <a:r>
              <a:rPr lang="zh-CN" altLang="en-US" sz="2400" dirty="0"/>
              <a:t>      二盐一般腌制</a:t>
            </a:r>
            <a:r>
              <a:rPr lang="en-US" altLang="zh-CN" sz="2400" dirty="0"/>
              <a:t>20-50</a:t>
            </a:r>
            <a:r>
              <a:rPr lang="zh-CN" altLang="en-US" sz="2400" dirty="0"/>
              <a:t>天，些时食盐基本全部渗透到菜块内且入芯。二盐腌制到期后，即起池囤压，方法同一盐。</a:t>
            </a:r>
            <a:endParaRPr lang="en-US" altLang="zh-CN" sz="2400" dirty="0"/>
          </a:p>
          <a:p>
            <a:r>
              <a:rPr lang="zh-CN" altLang="en-US" sz="2400" dirty="0"/>
              <a:t>注：二盐结束，也可看筋处理。</a:t>
            </a:r>
            <a:endParaRPr lang="en-US" altLang="zh-CN" sz="2400" dirty="0"/>
          </a:p>
        </p:txBody>
      </p:sp>
    </p:spTree>
    <p:extLst>
      <p:ext uri="{BB962C8B-B14F-4D97-AF65-F5344CB8AC3E}">
        <p14:creationId xmlns:p14="http://schemas.microsoft.com/office/powerpoint/2010/main" val="125774498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108520" y="49188"/>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a:xfrm>
            <a:off x="423689" y="1124744"/>
            <a:ext cx="8460680" cy="5112568"/>
          </a:xfrm>
        </p:spPr>
        <p:txBody>
          <a:bodyPr/>
          <a:lstStyle/>
          <a:p>
            <a:r>
              <a:rPr lang="en-US" altLang="zh-CN" dirty="0"/>
              <a:t>4 </a:t>
            </a:r>
            <a:r>
              <a:rPr lang="zh-CN" altLang="en-US" dirty="0"/>
              <a:t>涪陵榨菜三腌三榨工艺技能与作用</a:t>
            </a:r>
          </a:p>
          <a:p>
            <a:r>
              <a:rPr lang="en-US" altLang="zh-CN" sz="2100" dirty="0"/>
              <a:t>4.2  </a:t>
            </a:r>
            <a:r>
              <a:rPr lang="zh-CN" altLang="en-US" sz="2100" dirty="0"/>
              <a:t>第二次腌制压榨</a:t>
            </a:r>
            <a:endParaRPr lang="en-US" altLang="zh-CN" sz="2100" dirty="0"/>
          </a:p>
          <a:p>
            <a:r>
              <a:rPr lang="en-US" altLang="zh-CN" sz="2100" dirty="0"/>
              <a:t>4.2.2  </a:t>
            </a:r>
            <a:r>
              <a:rPr lang="zh-CN" altLang="en-US" sz="2100" dirty="0"/>
              <a:t>第二次腌制压榨作用</a:t>
            </a:r>
            <a:endParaRPr lang="en-US" altLang="zh-CN" sz="2100" dirty="0"/>
          </a:p>
          <a:p>
            <a:r>
              <a:rPr lang="en-US" altLang="zh-CN" sz="2100" dirty="0"/>
              <a:t>4.2.2.1 </a:t>
            </a:r>
            <a:r>
              <a:rPr lang="zh-CN" altLang="en-US" sz="2100" b="1" dirty="0">
                <a:solidFill>
                  <a:srgbClr val="FF0000"/>
                </a:solidFill>
              </a:rPr>
              <a:t>进一步排出苦水，降低苦涩味，增进原料良好风味</a:t>
            </a:r>
            <a:endParaRPr lang="en-US" altLang="zh-CN" sz="2100" b="1" dirty="0">
              <a:solidFill>
                <a:srgbClr val="FF0000"/>
              </a:solidFill>
            </a:endParaRPr>
          </a:p>
          <a:p>
            <a:r>
              <a:rPr lang="en-US" altLang="zh-CN" sz="2100" b="1" dirty="0">
                <a:solidFill>
                  <a:srgbClr val="FF0000"/>
                </a:solidFill>
              </a:rPr>
              <a:t>4.2.2.2</a:t>
            </a:r>
            <a:r>
              <a:rPr lang="zh-CN" altLang="en-US" sz="2100" b="1" dirty="0">
                <a:solidFill>
                  <a:srgbClr val="FF0000"/>
                </a:solidFill>
              </a:rPr>
              <a:t>促进盐渍入骨，完全终止菜块活细胞的植物性生理活动。</a:t>
            </a:r>
            <a:endParaRPr lang="en-US" altLang="zh-CN" sz="2100" b="1" dirty="0">
              <a:solidFill>
                <a:srgbClr val="FF0000"/>
              </a:solidFill>
            </a:endParaRPr>
          </a:p>
          <a:p>
            <a:r>
              <a:rPr lang="en-US" altLang="zh-CN" sz="2100" b="1" dirty="0">
                <a:solidFill>
                  <a:srgbClr val="FF0000"/>
                </a:solidFill>
              </a:rPr>
              <a:t>4.2.2.3</a:t>
            </a:r>
            <a:r>
              <a:rPr lang="zh-CN" altLang="en-US" sz="2100" b="1" dirty="0">
                <a:solidFill>
                  <a:srgbClr val="FF0000"/>
                </a:solidFill>
              </a:rPr>
              <a:t>进一步选育有益微生物，促进榨菜腌制的良性发酵，菜块适度增酸，并在特定的水分活度条件下，促进了榨菜腌制过程中酶促和非酶促活动，特别是微生物活动酵促反应强烈，经检测，菌落总数达到</a:t>
            </a:r>
            <a:r>
              <a:rPr lang="en-US" altLang="zh-CN" sz="2100" b="1" dirty="0">
                <a:solidFill>
                  <a:srgbClr val="FF0000"/>
                </a:solidFill>
              </a:rPr>
              <a:t>3-9</a:t>
            </a:r>
            <a:r>
              <a:rPr lang="zh-CN" altLang="en-US" sz="2100" b="1" dirty="0">
                <a:solidFill>
                  <a:srgbClr val="FF0000"/>
                </a:solidFill>
              </a:rPr>
              <a:t>万，如乳酸菌，酵母菌等，这些微生物促进了菜块体内的糖、酯、蛋白质及各类化合物降解与合成，为三盐的非酶活动奠定了物质基础。</a:t>
            </a:r>
            <a:endParaRPr lang="en-US" altLang="zh-CN" sz="2100" b="1" dirty="0">
              <a:solidFill>
                <a:srgbClr val="FF0000"/>
              </a:solidFill>
            </a:endParaRPr>
          </a:p>
          <a:p>
            <a:r>
              <a:rPr lang="zh-CN" altLang="en-US" sz="2100" dirty="0"/>
              <a:t>注：二盐是榨菜原料风味及风味底物形成的重要阶段。二盐腌制过程中因盐度和酸度的进一步增加，对不良的微生物起到了有效的抑制或杀灭的作用，对腌制过程的菜块保质起到了积极作用</a:t>
            </a:r>
            <a:endParaRPr lang="en-US" altLang="zh-CN" sz="2100" dirty="0"/>
          </a:p>
        </p:txBody>
      </p:sp>
    </p:spTree>
    <p:extLst>
      <p:ext uri="{BB962C8B-B14F-4D97-AF65-F5344CB8AC3E}">
        <p14:creationId xmlns:p14="http://schemas.microsoft.com/office/powerpoint/2010/main" val="208613871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0" y="125760"/>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a:xfrm>
            <a:off x="431800" y="1268760"/>
            <a:ext cx="8280400" cy="5112568"/>
          </a:xfrm>
        </p:spPr>
        <p:txBody>
          <a:bodyPr/>
          <a:lstStyle/>
          <a:p>
            <a:r>
              <a:rPr lang="en-US" altLang="zh-CN" dirty="0"/>
              <a:t>4 </a:t>
            </a:r>
            <a:r>
              <a:rPr lang="zh-CN" altLang="en-US" dirty="0"/>
              <a:t>涪陵榨菜三腌三榨工艺操作与作用</a:t>
            </a:r>
          </a:p>
          <a:p>
            <a:r>
              <a:rPr lang="en-US" altLang="zh-CN" sz="2400" dirty="0"/>
              <a:t>4.2</a:t>
            </a:r>
            <a:r>
              <a:rPr lang="zh-CN" altLang="en-US" sz="2400" dirty="0"/>
              <a:t>第二次腌制压榨</a:t>
            </a:r>
            <a:endParaRPr lang="en-US" altLang="zh-CN" sz="2400" dirty="0"/>
          </a:p>
          <a:p>
            <a:r>
              <a:rPr lang="en-US" altLang="zh-CN" sz="2400" dirty="0"/>
              <a:t>4.2.3</a:t>
            </a:r>
            <a:r>
              <a:rPr lang="zh-CN" altLang="en-US" sz="2400" dirty="0"/>
              <a:t>第二次腌制压榨后菜块感官特征</a:t>
            </a:r>
            <a:endParaRPr lang="en-US" altLang="zh-CN" sz="2400" dirty="0"/>
          </a:p>
        </p:txBody>
      </p:sp>
      <p:graphicFrame>
        <p:nvGraphicFramePr>
          <p:cNvPr id="4" name="表格 4">
            <a:extLst>
              <a:ext uri="{FF2B5EF4-FFF2-40B4-BE49-F238E27FC236}">
                <a16:creationId xmlns:a16="http://schemas.microsoft.com/office/drawing/2014/main" id="{825907BE-4A86-48A6-98E7-16EE81E9DD25}"/>
              </a:ext>
            </a:extLst>
          </p:cNvPr>
          <p:cNvGraphicFramePr>
            <a:graphicFrameLocks noGrp="1"/>
          </p:cNvGraphicFramePr>
          <p:nvPr>
            <p:extLst>
              <p:ext uri="{D42A27DB-BD31-4B8C-83A1-F6EECF244321}">
                <p14:modId xmlns:p14="http://schemas.microsoft.com/office/powerpoint/2010/main" val="492666006"/>
              </p:ext>
            </p:extLst>
          </p:nvPr>
        </p:nvGraphicFramePr>
        <p:xfrm>
          <a:off x="1043608" y="2843807"/>
          <a:ext cx="6336704" cy="2835534"/>
        </p:xfrm>
        <a:graphic>
          <a:graphicData uri="http://schemas.openxmlformats.org/drawingml/2006/table">
            <a:tbl>
              <a:tblPr firstRow="1" bandRow="1">
                <a:tableStyleId>{5C22544A-7EE6-4342-B048-85BDC9FD1C3A}</a:tableStyleId>
              </a:tblPr>
              <a:tblGrid>
                <a:gridCol w="1748727">
                  <a:extLst>
                    <a:ext uri="{9D8B030D-6E8A-4147-A177-3AD203B41FA5}">
                      <a16:colId xmlns:a16="http://schemas.microsoft.com/office/drawing/2014/main" val="3912129195"/>
                    </a:ext>
                  </a:extLst>
                </a:gridCol>
                <a:gridCol w="4587977">
                  <a:extLst>
                    <a:ext uri="{9D8B030D-6E8A-4147-A177-3AD203B41FA5}">
                      <a16:colId xmlns:a16="http://schemas.microsoft.com/office/drawing/2014/main" val="1224005664"/>
                    </a:ext>
                  </a:extLst>
                </a:gridCol>
              </a:tblGrid>
              <a:tr h="518458">
                <a:tc>
                  <a:txBody>
                    <a:bodyPr/>
                    <a:lstStyle/>
                    <a:p>
                      <a:pPr algn="ctr"/>
                      <a:r>
                        <a:rPr lang="zh-CN" altLang="en-US" dirty="0">
                          <a:solidFill>
                            <a:schemeClr val="accent4"/>
                          </a:solidFill>
                        </a:rPr>
                        <a:t>项目</a:t>
                      </a:r>
                    </a:p>
                  </a:txBody>
                  <a:tcPr/>
                </a:tc>
                <a:tc>
                  <a:txBody>
                    <a:bodyPr/>
                    <a:lstStyle/>
                    <a:p>
                      <a:pPr algn="ctr"/>
                      <a:r>
                        <a:rPr lang="zh-CN" altLang="en-US" dirty="0">
                          <a:solidFill>
                            <a:schemeClr val="accent4"/>
                          </a:solidFill>
                        </a:rPr>
                        <a:t>感官特征</a:t>
                      </a:r>
                    </a:p>
                  </a:txBody>
                  <a:tcPr/>
                </a:tc>
                <a:extLst>
                  <a:ext uri="{0D108BD9-81ED-4DB2-BD59-A6C34878D82A}">
                    <a16:rowId xmlns:a16="http://schemas.microsoft.com/office/drawing/2014/main" val="4110420425"/>
                  </a:ext>
                </a:extLst>
              </a:tr>
              <a:tr h="518458">
                <a:tc>
                  <a:txBody>
                    <a:bodyPr/>
                    <a:lstStyle/>
                    <a:p>
                      <a:r>
                        <a:rPr lang="zh-CN" altLang="en-US" dirty="0">
                          <a:solidFill>
                            <a:schemeClr val="accent4"/>
                          </a:solidFill>
                        </a:rPr>
                        <a:t>色泽</a:t>
                      </a:r>
                    </a:p>
                  </a:txBody>
                  <a:tcPr/>
                </a:tc>
                <a:tc>
                  <a:txBody>
                    <a:bodyPr/>
                    <a:lstStyle/>
                    <a:p>
                      <a:r>
                        <a:rPr lang="zh-CN" altLang="en-US" dirty="0">
                          <a:solidFill>
                            <a:schemeClr val="accent4"/>
                          </a:solidFill>
                        </a:rPr>
                        <a:t>表皮浅绿或青黄色，剖开后，由表入里盐渍已进入芯部。</a:t>
                      </a:r>
                    </a:p>
                  </a:txBody>
                  <a:tcPr/>
                </a:tc>
                <a:extLst>
                  <a:ext uri="{0D108BD9-81ED-4DB2-BD59-A6C34878D82A}">
                    <a16:rowId xmlns:a16="http://schemas.microsoft.com/office/drawing/2014/main" val="883623027"/>
                  </a:ext>
                </a:extLst>
              </a:tr>
              <a:tr h="518458">
                <a:tc>
                  <a:txBody>
                    <a:bodyPr/>
                    <a:lstStyle/>
                    <a:p>
                      <a:r>
                        <a:rPr lang="zh-CN" altLang="en-US" dirty="0">
                          <a:solidFill>
                            <a:schemeClr val="accent4"/>
                          </a:solidFill>
                        </a:rPr>
                        <a:t>香（风）味</a:t>
                      </a:r>
                    </a:p>
                  </a:txBody>
                  <a:tcPr/>
                </a:tc>
                <a:tc>
                  <a:txBody>
                    <a:bodyPr/>
                    <a:lstStyle/>
                    <a:p>
                      <a:r>
                        <a:rPr lang="zh-CN" altLang="en-US" dirty="0">
                          <a:solidFill>
                            <a:schemeClr val="accent4"/>
                          </a:solidFill>
                        </a:rPr>
                        <a:t>具有二盐菜块因有滋味。由表入里盐味明显，芥苷味较弱，有鲜味了</a:t>
                      </a:r>
                    </a:p>
                  </a:txBody>
                  <a:tcPr/>
                </a:tc>
                <a:extLst>
                  <a:ext uri="{0D108BD9-81ED-4DB2-BD59-A6C34878D82A}">
                    <a16:rowId xmlns:a16="http://schemas.microsoft.com/office/drawing/2014/main" val="1017462041"/>
                  </a:ext>
                </a:extLst>
              </a:tr>
              <a:tr h="518458">
                <a:tc>
                  <a:txBody>
                    <a:bodyPr/>
                    <a:lstStyle/>
                    <a:p>
                      <a:r>
                        <a:rPr lang="zh-CN" altLang="en-US" dirty="0">
                          <a:solidFill>
                            <a:schemeClr val="accent4"/>
                          </a:solidFill>
                        </a:rPr>
                        <a:t>外观</a:t>
                      </a:r>
                    </a:p>
                  </a:txBody>
                  <a:tcPr/>
                </a:tc>
                <a:tc>
                  <a:txBody>
                    <a:bodyPr/>
                    <a:lstStyle/>
                    <a:p>
                      <a:r>
                        <a:rPr lang="zh-CN" altLang="en-US" dirty="0">
                          <a:solidFill>
                            <a:schemeClr val="accent4"/>
                          </a:solidFill>
                        </a:rPr>
                        <a:t>菜表皱纹明显</a:t>
                      </a:r>
                    </a:p>
                  </a:txBody>
                  <a:tcPr/>
                </a:tc>
                <a:extLst>
                  <a:ext uri="{0D108BD9-81ED-4DB2-BD59-A6C34878D82A}">
                    <a16:rowId xmlns:a16="http://schemas.microsoft.com/office/drawing/2014/main" val="3273067222"/>
                  </a:ext>
                </a:extLst>
              </a:tr>
              <a:tr h="518458">
                <a:tc>
                  <a:txBody>
                    <a:bodyPr/>
                    <a:lstStyle/>
                    <a:p>
                      <a:r>
                        <a:rPr lang="zh-CN" altLang="en-US" dirty="0">
                          <a:solidFill>
                            <a:schemeClr val="accent4"/>
                          </a:solidFill>
                        </a:rPr>
                        <a:t>质地</a:t>
                      </a:r>
                    </a:p>
                  </a:txBody>
                  <a:tcPr/>
                </a:tc>
                <a:tc>
                  <a:txBody>
                    <a:bodyPr/>
                    <a:lstStyle/>
                    <a:p>
                      <a:r>
                        <a:rPr lang="zh-CN" altLang="en-US" dirty="0">
                          <a:solidFill>
                            <a:schemeClr val="accent4"/>
                          </a:solidFill>
                        </a:rPr>
                        <a:t>菜体皱缩，软弹入芯，撕块有韧性起丝纹。</a:t>
                      </a:r>
                    </a:p>
                  </a:txBody>
                  <a:tcPr/>
                </a:tc>
                <a:extLst>
                  <a:ext uri="{0D108BD9-81ED-4DB2-BD59-A6C34878D82A}">
                    <a16:rowId xmlns:a16="http://schemas.microsoft.com/office/drawing/2014/main" val="932015068"/>
                  </a:ext>
                </a:extLst>
              </a:tr>
            </a:tbl>
          </a:graphicData>
        </a:graphic>
      </p:graphicFrame>
    </p:spTree>
    <p:extLst>
      <p:ext uri="{BB962C8B-B14F-4D97-AF65-F5344CB8AC3E}">
        <p14:creationId xmlns:p14="http://schemas.microsoft.com/office/powerpoint/2010/main" val="3333037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2"/>
          <p:cNvSpPr>
            <a:spLocks noGrp="1"/>
          </p:cNvSpPr>
          <p:nvPr>
            <p:ph type="ctrTitle" idx="4294967295"/>
          </p:nvPr>
        </p:nvSpPr>
        <p:spPr>
          <a:xfrm>
            <a:off x="134527" y="188640"/>
            <a:ext cx="7772400" cy="1152525"/>
          </a:xfrm>
        </p:spPr>
        <p:txBody>
          <a:bodyPr vert="horz" wrap="square" lIns="91440" tIns="45720" rIns="91440" bIns="45720" anchor="ctr"/>
          <a:lstStyle>
            <a:lvl1pPr lvl="0">
              <a:buClrTx/>
              <a:buSzTx/>
              <a:buFontTx/>
              <a:defRPr/>
            </a:lvl1pPr>
          </a:lstStyle>
          <a:p>
            <a:pPr lvl="0" eaLnBrk="1" hangingPunct="1">
              <a:buClrTx/>
              <a:buSzTx/>
              <a:buFontTx/>
            </a:pPr>
            <a:r>
              <a:rPr lang="zh-CN" altLang="en-US" dirty="0">
                <a:solidFill>
                  <a:srgbClr val="002060"/>
                </a:solidFill>
                <a:latin typeface="华文琥珀" panose="02010800040101010101" pitchFamily="2" charset="-122"/>
                <a:ea typeface="华文琥珀" panose="02010800040101010101" pitchFamily="2" charset="-122"/>
              </a:rPr>
              <a:t>导语</a:t>
            </a:r>
            <a:endParaRPr lang="zh-CN" altLang="zh-CN" dirty="0">
              <a:solidFill>
                <a:srgbClr val="002060"/>
              </a:solidFill>
              <a:latin typeface="华文琥珀" panose="02010800040101010101" pitchFamily="2" charset="-122"/>
              <a:ea typeface="华文琥珀" panose="02010800040101010101" pitchFamily="2" charset="-122"/>
            </a:endParaRPr>
          </a:p>
        </p:txBody>
      </p:sp>
      <p:sp>
        <p:nvSpPr>
          <p:cNvPr id="6146" name="副标题 4"/>
          <p:cNvSpPr>
            <a:spLocks noGrp="1"/>
          </p:cNvSpPr>
          <p:nvPr>
            <p:ph type="subTitle" idx="4294967295"/>
          </p:nvPr>
        </p:nvSpPr>
        <p:spPr>
          <a:xfrm>
            <a:off x="539552" y="1700808"/>
            <a:ext cx="7273925" cy="3201035"/>
          </a:xfrm>
        </p:spPr>
        <p:txBody>
          <a:bodyPr vert="horz" wrap="square" lIns="91440" tIns="45720" rIns="91440" bIns="45720" anchor="t"/>
          <a:lstStyle>
            <a:lvl1pPr marL="0" lvl="0" indent="0" algn="ctr">
              <a:buClrTx/>
              <a:buSzTx/>
              <a:buFontTx/>
              <a:defRPr/>
            </a:lvl1pPr>
            <a:lvl2pPr marL="457200" lvl="1" indent="0" algn="ctr">
              <a:buClrTx/>
              <a:buSzTx/>
              <a:buFontTx/>
              <a:defRPr/>
            </a:lvl2pPr>
            <a:lvl3pPr marL="914400" lvl="2" indent="0" algn="ctr">
              <a:buClrTx/>
              <a:buSzTx/>
              <a:buFontTx/>
              <a:defRPr/>
            </a:lvl3pPr>
            <a:lvl4pPr marL="1371600" lvl="3" indent="0" algn="ctr">
              <a:buClrTx/>
              <a:buSzTx/>
              <a:buFontTx/>
              <a:defRPr/>
            </a:lvl4pPr>
            <a:lvl5pPr marL="1828800" lvl="4" indent="0" algn="ctr">
              <a:buClrTx/>
              <a:buSzTx/>
              <a:buFontTx/>
              <a:defRPr/>
            </a:lvl5pPr>
          </a:lstStyle>
          <a:p>
            <a:pPr marL="0" lvl="0" indent="0" algn="l" eaLnBrk="1" latinLnBrk="0" hangingPunct="1">
              <a:lnSpc>
                <a:spcPts val="4000"/>
              </a:lnSpc>
              <a:spcBef>
                <a:spcPts val="0"/>
              </a:spcBef>
              <a:buClrTx/>
              <a:buSzTx/>
              <a:buFontTx/>
              <a:buNone/>
            </a:pPr>
            <a:r>
              <a:rPr lang="zh-CN" altLang="en-US" sz="2600" dirty="0">
                <a:latin typeface="微软雅黑" panose="020B0503020204020204" pitchFamily="34" charset="-122"/>
                <a:ea typeface="微软雅黑" panose="020B0503020204020204" pitchFamily="34" charset="-122"/>
                <a:cs typeface="微软雅黑" panose="020B0503020204020204" pitchFamily="34" charset="-122"/>
              </a:rPr>
              <a:t>    涪，我们当地人都知道读</a:t>
            </a:r>
            <a:r>
              <a:rPr lang="en-US" altLang="zh-CN" sz="2600" dirty="0">
                <a:latin typeface="微软雅黑" panose="020B0503020204020204" pitchFamily="34" charset="-122"/>
                <a:ea typeface="微软雅黑" panose="020B0503020204020204" pitchFamily="34" charset="-122"/>
                <a:cs typeface="微软雅黑" panose="020B0503020204020204" pitchFamily="34" charset="-122"/>
              </a:rPr>
              <a:t>fu,</a:t>
            </a:r>
            <a:r>
              <a:rPr lang="zh-CN" altLang="en-US" sz="2600" dirty="0">
                <a:latin typeface="微软雅黑" panose="020B0503020204020204" pitchFamily="34" charset="-122"/>
                <a:ea typeface="微软雅黑" panose="020B0503020204020204" pitchFamily="34" charset="-122"/>
                <a:cs typeface="微软雅黑" panose="020B0503020204020204" pitchFamily="34" charset="-122"/>
              </a:rPr>
              <a:t>但好多外地人都读</a:t>
            </a:r>
            <a:r>
              <a:rPr lang="en-US" altLang="zh-CN" sz="2600" dirty="0" err="1">
                <a:latin typeface="微软雅黑" panose="020B0503020204020204" pitchFamily="34" charset="-122"/>
                <a:ea typeface="微软雅黑" panose="020B0503020204020204" pitchFamily="34" charset="-122"/>
                <a:cs typeface="微软雅黑" panose="020B0503020204020204" pitchFamily="34" charset="-122"/>
              </a:rPr>
              <a:t>bei</a:t>
            </a:r>
            <a:r>
              <a:rPr lang="en-US" altLang="zh-CN" sz="26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cs typeface="微软雅黑" panose="020B0503020204020204" pitchFamily="34" charset="-122"/>
              </a:rPr>
              <a:t>当我们说我们来自榨菜的故乡时，他们就会说，哦，涪陵。所以涪陵因榨菜而远近闻名，榨菜因涪陵而相得益彰！</a:t>
            </a:r>
            <a:endParaRPr lang="en-US" altLang="zh-CN" sz="2600" dirty="0">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eaLnBrk="1" latinLnBrk="0" hangingPunct="1">
              <a:lnSpc>
                <a:spcPts val="4000"/>
              </a:lnSpc>
              <a:spcBef>
                <a:spcPts val="0"/>
              </a:spcBef>
              <a:buClrTx/>
              <a:buSzTx/>
              <a:buFontTx/>
              <a:buNone/>
            </a:pPr>
            <a:endParaRPr lang="en-US" altLang="zh-CN" sz="2600" dirty="0">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eaLnBrk="1" latinLnBrk="0" hangingPunct="1">
              <a:lnSpc>
                <a:spcPts val="4000"/>
              </a:lnSpc>
              <a:spcBef>
                <a:spcPts val="0"/>
              </a:spcBef>
              <a:buClrTx/>
              <a:buSzTx/>
              <a:buFontTx/>
              <a:buNone/>
            </a:pPr>
            <a:r>
              <a:rPr lang="zh-CN" altLang="en-US" sz="26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所以我为我是涪陵人而骄傲！</a:t>
            </a:r>
            <a:endParaRPr lang="en-US" altLang="zh-CN" sz="26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a:extLst>
              <a:ext uri="{FF2B5EF4-FFF2-40B4-BE49-F238E27FC236}">
                <a16:creationId xmlns:a16="http://schemas.microsoft.com/office/drawing/2014/main" id="{E8AB13B8-BDF9-4CE3-B753-C0F684A5F910}"/>
              </a:ext>
            </a:extLst>
          </p:cNvPr>
          <p:cNvPicPr>
            <a:picLocks noChangeAspect="1"/>
          </p:cNvPicPr>
          <p:nvPr/>
        </p:nvPicPr>
        <p:blipFill>
          <a:blip r:embed="rId2"/>
          <a:stretch>
            <a:fillRect/>
          </a:stretch>
        </p:blipFill>
        <p:spPr>
          <a:xfrm>
            <a:off x="5436096" y="3705849"/>
            <a:ext cx="4006943" cy="3621969"/>
          </a:xfrm>
          <a:prstGeom prst="rect">
            <a:avLst/>
          </a:prstGeom>
        </p:spPr>
      </p:pic>
    </p:spTree>
    <p:extLst>
      <p:ext uri="{BB962C8B-B14F-4D97-AF65-F5344CB8AC3E}">
        <p14:creationId xmlns:p14="http://schemas.microsoft.com/office/powerpoint/2010/main" val="174420947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180528" y="93711"/>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a:xfrm>
            <a:off x="423689" y="1124744"/>
            <a:ext cx="8460680" cy="5112568"/>
          </a:xfrm>
        </p:spPr>
        <p:txBody>
          <a:bodyPr/>
          <a:lstStyle/>
          <a:p>
            <a:r>
              <a:rPr lang="en-US" altLang="zh-CN" dirty="0"/>
              <a:t>4 </a:t>
            </a:r>
            <a:r>
              <a:rPr lang="zh-CN" altLang="en-US" dirty="0"/>
              <a:t>涪陵榨菜三腌三榨工艺操作与作用</a:t>
            </a:r>
          </a:p>
          <a:p>
            <a:r>
              <a:rPr lang="en-US" altLang="zh-CN" sz="2400" dirty="0"/>
              <a:t>4.3  </a:t>
            </a:r>
            <a:r>
              <a:rPr lang="zh-CN" altLang="en-US" sz="2400" dirty="0"/>
              <a:t>第三次腌制压榨</a:t>
            </a:r>
            <a:endParaRPr lang="en-US" altLang="zh-CN" sz="2400" dirty="0"/>
          </a:p>
          <a:p>
            <a:r>
              <a:rPr lang="en-US" altLang="zh-CN" sz="2400" dirty="0"/>
              <a:t>4.3.1  </a:t>
            </a:r>
            <a:r>
              <a:rPr lang="zh-CN" altLang="en-US" sz="2400" dirty="0"/>
              <a:t>第三次腌制压榨操作</a:t>
            </a:r>
            <a:endParaRPr lang="en-US" altLang="zh-CN" sz="2400" dirty="0"/>
          </a:p>
        </p:txBody>
      </p:sp>
      <p:sp>
        <p:nvSpPr>
          <p:cNvPr id="4" name="矩形 3">
            <a:extLst>
              <a:ext uri="{FF2B5EF4-FFF2-40B4-BE49-F238E27FC236}">
                <a16:creationId xmlns:a16="http://schemas.microsoft.com/office/drawing/2014/main" id="{48927E59-C3CF-4A72-B781-D889691A4357}"/>
              </a:ext>
            </a:extLst>
          </p:cNvPr>
          <p:cNvSpPr/>
          <p:nvPr/>
        </p:nvSpPr>
        <p:spPr>
          <a:xfrm>
            <a:off x="457201" y="2492896"/>
            <a:ext cx="8427168" cy="3631763"/>
          </a:xfrm>
          <a:prstGeom prst="rect">
            <a:avLst/>
          </a:prstGeom>
        </p:spPr>
        <p:txBody>
          <a:bodyPr wrap="square">
            <a:spAutoFit/>
          </a:bodyPr>
          <a:lstStyle/>
          <a:p>
            <a:r>
              <a:rPr lang="zh-CN" altLang="en-US" sz="2300" dirty="0"/>
              <a:t>      清洗干净窖池，对二盐菜块抽样检测含盐量，在窖池内撒适量的底盐（</a:t>
            </a:r>
            <a:r>
              <a:rPr lang="en-US" altLang="zh-CN" sz="2300" dirty="0"/>
              <a:t>6</a:t>
            </a:r>
            <a:r>
              <a:rPr lang="zh-CN" altLang="en-US" sz="2300" dirty="0"/>
              <a:t>公斤</a:t>
            </a:r>
            <a:r>
              <a:rPr lang="en-US" altLang="zh-CN" sz="2300" dirty="0"/>
              <a:t>/</a:t>
            </a:r>
            <a:r>
              <a:rPr lang="zh-CN" altLang="en-US" sz="2300" dirty="0"/>
              <a:t>平方），将看筋或不看筋的二盐菜块计重入池后熟发酵与贮存。二盐入池依然采取层菜层盐，每层菜</a:t>
            </a:r>
            <a:r>
              <a:rPr lang="en-US" altLang="zh-CN" sz="2300" dirty="0"/>
              <a:t>20-30cm </a:t>
            </a:r>
            <a:r>
              <a:rPr lang="zh-CN" altLang="en-US" sz="2300" dirty="0"/>
              <a:t>青菜头计量入池，采取层菜层盐腌制，按三盐贮存料坯含盐量为</a:t>
            </a:r>
            <a:r>
              <a:rPr lang="en-US" altLang="zh-CN" sz="2300" dirty="0">
                <a:solidFill>
                  <a:srgbClr val="FF0000"/>
                </a:solidFill>
              </a:rPr>
              <a:t>12%</a:t>
            </a:r>
            <a:r>
              <a:rPr lang="zh-CN" altLang="en-US" sz="2300" dirty="0"/>
              <a:t>进行计算添加用盐量，至池满，夯池后并撒上适量的面盐，在</a:t>
            </a:r>
            <a:r>
              <a:rPr lang="en-US" altLang="zh-CN" sz="2300" dirty="0"/>
              <a:t>24</a:t>
            </a:r>
            <a:r>
              <a:rPr lang="zh-CN" altLang="en-US" sz="2300" dirty="0"/>
              <a:t>小时内封池贮藏：铺上干净的食品级塑料薄膜，上添加细河沙盖实（以盐水不溢出，腌制液并浸没料坯为宜）。</a:t>
            </a:r>
            <a:endParaRPr lang="en-US" altLang="zh-CN" sz="2300" dirty="0"/>
          </a:p>
          <a:p>
            <a:r>
              <a:rPr lang="en-US" altLang="zh-CN" sz="2300" dirty="0"/>
              <a:t>       </a:t>
            </a:r>
            <a:r>
              <a:rPr lang="zh-CN" altLang="en-US" sz="2300" dirty="0"/>
              <a:t>三盐腌制和贮藏期较长，一般在</a:t>
            </a:r>
            <a:r>
              <a:rPr lang="en-US" altLang="zh-CN" sz="2300" dirty="0">
                <a:solidFill>
                  <a:srgbClr val="FF0000"/>
                </a:solidFill>
              </a:rPr>
              <a:t>3-6</a:t>
            </a:r>
            <a:r>
              <a:rPr lang="zh-CN" altLang="en-US" sz="2300" dirty="0">
                <a:solidFill>
                  <a:srgbClr val="FF0000"/>
                </a:solidFill>
              </a:rPr>
              <a:t>个月以</a:t>
            </a:r>
            <a:r>
              <a:rPr lang="zh-CN" altLang="en-US" sz="2300" dirty="0"/>
              <a:t>上，其过程注意卫生监管和是否漏池等，同时应每隔</a:t>
            </a:r>
            <a:r>
              <a:rPr lang="en-US" altLang="zh-CN" sz="2300" dirty="0"/>
              <a:t>15-30</a:t>
            </a:r>
            <a:r>
              <a:rPr lang="zh-CN" altLang="en-US" sz="2300" dirty="0"/>
              <a:t>天应敞开菜池以排气，清除池边及覆盖膜上的污物，始终保持清品洁净。</a:t>
            </a:r>
          </a:p>
        </p:txBody>
      </p:sp>
    </p:spTree>
    <p:extLst>
      <p:ext uri="{BB962C8B-B14F-4D97-AF65-F5344CB8AC3E}">
        <p14:creationId xmlns:p14="http://schemas.microsoft.com/office/powerpoint/2010/main" val="191800685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324544" y="4665"/>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a:xfrm>
            <a:off x="395536" y="1052736"/>
            <a:ext cx="8460680" cy="5112568"/>
          </a:xfrm>
        </p:spPr>
        <p:txBody>
          <a:bodyPr/>
          <a:lstStyle/>
          <a:p>
            <a:r>
              <a:rPr lang="en-US" altLang="zh-CN" dirty="0"/>
              <a:t>4 </a:t>
            </a:r>
            <a:r>
              <a:rPr lang="zh-CN" altLang="en-US" dirty="0"/>
              <a:t>涪陵榨菜三腌三榨工艺技能与作用</a:t>
            </a:r>
          </a:p>
          <a:p>
            <a:r>
              <a:rPr lang="en-US" altLang="zh-CN" sz="2400" dirty="0"/>
              <a:t>4.3  </a:t>
            </a:r>
            <a:r>
              <a:rPr lang="zh-CN" altLang="en-US" sz="2400" dirty="0"/>
              <a:t>第三次腌制压榨</a:t>
            </a:r>
            <a:endParaRPr lang="en-US" altLang="zh-CN" sz="2400" dirty="0"/>
          </a:p>
          <a:p>
            <a:r>
              <a:rPr lang="en-US" altLang="zh-CN" sz="2400" dirty="0"/>
              <a:t>4.3.2  </a:t>
            </a:r>
            <a:r>
              <a:rPr lang="zh-CN" altLang="en-US" sz="2400" dirty="0"/>
              <a:t>第三次腌制压榨作用</a:t>
            </a:r>
            <a:endParaRPr lang="en-US" altLang="zh-CN" sz="2400" dirty="0"/>
          </a:p>
          <a:p>
            <a:r>
              <a:rPr lang="en-US" altLang="zh-CN" sz="2400" b="1" dirty="0">
                <a:solidFill>
                  <a:srgbClr val="FF0000"/>
                </a:solidFill>
              </a:rPr>
              <a:t>4.3.2.1</a:t>
            </a:r>
            <a:r>
              <a:rPr lang="zh-CN" altLang="en-US" sz="2400" b="1" dirty="0">
                <a:solidFill>
                  <a:srgbClr val="FF0000"/>
                </a:solidFill>
              </a:rPr>
              <a:t>再次脱水，降低产品水分含量。</a:t>
            </a:r>
            <a:endParaRPr lang="en-US" altLang="zh-CN" sz="2400" b="1" dirty="0">
              <a:solidFill>
                <a:srgbClr val="FF0000"/>
              </a:solidFill>
            </a:endParaRPr>
          </a:p>
          <a:p>
            <a:r>
              <a:rPr lang="en-US" altLang="zh-CN" sz="2400" b="1" dirty="0">
                <a:solidFill>
                  <a:srgbClr val="FF0000"/>
                </a:solidFill>
              </a:rPr>
              <a:t>4.3.2.2</a:t>
            </a:r>
            <a:r>
              <a:rPr lang="zh-CN" altLang="en-US" sz="2400" b="1" dirty="0">
                <a:solidFill>
                  <a:srgbClr val="FF0000"/>
                </a:solidFill>
              </a:rPr>
              <a:t>盐渍入骨入髓，基本终止微生物的活动（经检测，菌落总数小于</a:t>
            </a:r>
            <a:r>
              <a:rPr lang="en-US" altLang="zh-CN" sz="2400" b="1" dirty="0">
                <a:solidFill>
                  <a:srgbClr val="FF0000"/>
                </a:solidFill>
              </a:rPr>
              <a:t>10</a:t>
            </a:r>
            <a:r>
              <a:rPr lang="zh-CN" altLang="en-US" sz="2400" b="1" dirty="0">
                <a:solidFill>
                  <a:srgbClr val="FF0000"/>
                </a:solidFill>
              </a:rPr>
              <a:t>，从而达到良好的保质效果。在合适的盐度、酸度、水分活度、厌氧的条件下，三盐榨菜原料可达到长期贮存的目的。</a:t>
            </a:r>
            <a:endParaRPr lang="en-US" altLang="zh-CN" sz="2400" b="1" dirty="0">
              <a:solidFill>
                <a:srgbClr val="FF0000"/>
              </a:solidFill>
            </a:endParaRPr>
          </a:p>
          <a:p>
            <a:r>
              <a:rPr lang="en-US" altLang="zh-CN" sz="2400" b="1" dirty="0">
                <a:solidFill>
                  <a:srgbClr val="FF0000"/>
                </a:solidFill>
              </a:rPr>
              <a:t>4.3.2.3 </a:t>
            </a:r>
            <a:r>
              <a:rPr lang="zh-CN" altLang="en-US" sz="2400" b="1" dirty="0">
                <a:solidFill>
                  <a:srgbClr val="FF0000"/>
                </a:solidFill>
              </a:rPr>
              <a:t>三盐原料贮藏过程是榨菜加工的后熟过程，是鲜味、香气形成的重要过程，其间有复杂的生化反应，糖分水解，蛋白质水解，以及它们代谢产物转化与合成。三盐菜块的后熟过程时间长，该过程主要为非酵促生化作用，若发酵期不足，其香气不浓郁，有生涩等味。</a:t>
            </a:r>
            <a:endParaRPr lang="en-US" altLang="zh-CN" sz="2400" b="1" dirty="0">
              <a:solidFill>
                <a:srgbClr val="FF0000"/>
              </a:solidFill>
            </a:endParaRPr>
          </a:p>
        </p:txBody>
      </p:sp>
    </p:spTree>
    <p:extLst>
      <p:ext uri="{BB962C8B-B14F-4D97-AF65-F5344CB8AC3E}">
        <p14:creationId xmlns:p14="http://schemas.microsoft.com/office/powerpoint/2010/main" val="3512749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0" y="125760"/>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a:xfrm>
            <a:off x="431800" y="1268760"/>
            <a:ext cx="8280400" cy="5112568"/>
          </a:xfrm>
        </p:spPr>
        <p:txBody>
          <a:bodyPr/>
          <a:lstStyle/>
          <a:p>
            <a:r>
              <a:rPr lang="en-US" altLang="zh-CN" dirty="0"/>
              <a:t>4 </a:t>
            </a:r>
            <a:r>
              <a:rPr lang="zh-CN" altLang="en-US" dirty="0"/>
              <a:t>涪陵榨菜三腌三榨工艺操作与作用</a:t>
            </a:r>
          </a:p>
          <a:p>
            <a:r>
              <a:rPr lang="en-US" altLang="zh-CN" sz="2400" dirty="0"/>
              <a:t>4.3</a:t>
            </a:r>
            <a:r>
              <a:rPr lang="zh-CN" altLang="en-US" sz="2400" dirty="0"/>
              <a:t>第三次腌制压榨</a:t>
            </a:r>
            <a:endParaRPr lang="en-US" altLang="zh-CN" sz="2400" dirty="0"/>
          </a:p>
          <a:p>
            <a:r>
              <a:rPr lang="en-US" altLang="zh-CN" sz="2400" dirty="0"/>
              <a:t>4.3.3</a:t>
            </a:r>
            <a:r>
              <a:rPr lang="zh-CN" altLang="en-US" sz="2400" dirty="0"/>
              <a:t>第三次腌制压榨后菜块感官特征</a:t>
            </a:r>
            <a:endParaRPr lang="en-US" altLang="zh-CN" sz="2400" dirty="0"/>
          </a:p>
        </p:txBody>
      </p:sp>
      <p:graphicFrame>
        <p:nvGraphicFramePr>
          <p:cNvPr id="4" name="表格 4">
            <a:extLst>
              <a:ext uri="{FF2B5EF4-FFF2-40B4-BE49-F238E27FC236}">
                <a16:creationId xmlns:a16="http://schemas.microsoft.com/office/drawing/2014/main" id="{825907BE-4A86-48A6-98E7-16EE81E9DD25}"/>
              </a:ext>
            </a:extLst>
          </p:cNvPr>
          <p:cNvGraphicFramePr>
            <a:graphicFrameLocks noGrp="1"/>
          </p:cNvGraphicFramePr>
          <p:nvPr>
            <p:extLst>
              <p:ext uri="{D42A27DB-BD31-4B8C-83A1-F6EECF244321}">
                <p14:modId xmlns:p14="http://schemas.microsoft.com/office/powerpoint/2010/main" val="504759210"/>
              </p:ext>
            </p:extLst>
          </p:nvPr>
        </p:nvGraphicFramePr>
        <p:xfrm>
          <a:off x="1043608" y="2843807"/>
          <a:ext cx="6336704" cy="2957156"/>
        </p:xfrm>
        <a:graphic>
          <a:graphicData uri="http://schemas.openxmlformats.org/drawingml/2006/table">
            <a:tbl>
              <a:tblPr firstRow="1" bandRow="1">
                <a:tableStyleId>{5C22544A-7EE6-4342-B048-85BDC9FD1C3A}</a:tableStyleId>
              </a:tblPr>
              <a:tblGrid>
                <a:gridCol w="1748727">
                  <a:extLst>
                    <a:ext uri="{9D8B030D-6E8A-4147-A177-3AD203B41FA5}">
                      <a16:colId xmlns:a16="http://schemas.microsoft.com/office/drawing/2014/main" val="3912129195"/>
                    </a:ext>
                  </a:extLst>
                </a:gridCol>
                <a:gridCol w="4587977">
                  <a:extLst>
                    <a:ext uri="{9D8B030D-6E8A-4147-A177-3AD203B41FA5}">
                      <a16:colId xmlns:a16="http://schemas.microsoft.com/office/drawing/2014/main" val="1224005664"/>
                    </a:ext>
                  </a:extLst>
                </a:gridCol>
              </a:tblGrid>
              <a:tr h="518458">
                <a:tc>
                  <a:txBody>
                    <a:bodyPr/>
                    <a:lstStyle/>
                    <a:p>
                      <a:pPr algn="ctr"/>
                      <a:r>
                        <a:rPr lang="zh-CN" altLang="en-US" dirty="0">
                          <a:solidFill>
                            <a:schemeClr val="accent4"/>
                          </a:solidFill>
                        </a:rPr>
                        <a:t>项目</a:t>
                      </a:r>
                    </a:p>
                  </a:txBody>
                  <a:tcPr/>
                </a:tc>
                <a:tc>
                  <a:txBody>
                    <a:bodyPr/>
                    <a:lstStyle/>
                    <a:p>
                      <a:pPr algn="ctr"/>
                      <a:r>
                        <a:rPr lang="zh-CN" altLang="en-US" dirty="0">
                          <a:solidFill>
                            <a:schemeClr val="accent4"/>
                          </a:solidFill>
                        </a:rPr>
                        <a:t>感官特征</a:t>
                      </a:r>
                    </a:p>
                  </a:txBody>
                  <a:tcPr/>
                </a:tc>
                <a:extLst>
                  <a:ext uri="{0D108BD9-81ED-4DB2-BD59-A6C34878D82A}">
                    <a16:rowId xmlns:a16="http://schemas.microsoft.com/office/drawing/2014/main" val="4110420425"/>
                  </a:ext>
                </a:extLst>
              </a:tr>
              <a:tr h="518458">
                <a:tc>
                  <a:txBody>
                    <a:bodyPr/>
                    <a:lstStyle/>
                    <a:p>
                      <a:r>
                        <a:rPr lang="zh-CN" altLang="en-US" dirty="0">
                          <a:solidFill>
                            <a:schemeClr val="accent4"/>
                          </a:solidFill>
                        </a:rPr>
                        <a:t>色泽</a:t>
                      </a:r>
                    </a:p>
                  </a:txBody>
                  <a:tcPr/>
                </a:tc>
                <a:tc>
                  <a:txBody>
                    <a:bodyPr/>
                    <a:lstStyle/>
                    <a:p>
                      <a:r>
                        <a:rPr lang="zh-CN" altLang="en-US" dirty="0">
                          <a:solidFill>
                            <a:schemeClr val="accent4"/>
                          </a:solidFill>
                        </a:rPr>
                        <a:t>表皮黄色，有光泽； 剖开后，肉质微黄，色泽均匀，无白芯。</a:t>
                      </a:r>
                    </a:p>
                  </a:txBody>
                  <a:tcPr/>
                </a:tc>
                <a:extLst>
                  <a:ext uri="{0D108BD9-81ED-4DB2-BD59-A6C34878D82A}">
                    <a16:rowId xmlns:a16="http://schemas.microsoft.com/office/drawing/2014/main" val="883623027"/>
                  </a:ext>
                </a:extLst>
              </a:tr>
              <a:tr h="518458">
                <a:tc>
                  <a:txBody>
                    <a:bodyPr/>
                    <a:lstStyle/>
                    <a:p>
                      <a:r>
                        <a:rPr lang="zh-CN" altLang="en-US" dirty="0">
                          <a:solidFill>
                            <a:schemeClr val="accent4"/>
                          </a:solidFill>
                        </a:rPr>
                        <a:t>香（风）味</a:t>
                      </a:r>
                    </a:p>
                  </a:txBody>
                  <a:tcPr/>
                </a:tc>
                <a:tc>
                  <a:txBody>
                    <a:bodyPr/>
                    <a:lstStyle/>
                    <a:p>
                      <a:r>
                        <a:rPr lang="zh-CN" altLang="en-US" dirty="0">
                          <a:solidFill>
                            <a:schemeClr val="accent4"/>
                          </a:solidFill>
                        </a:rPr>
                        <a:t>具有三盐菜块因有滋味。内外盐渍均匀，微酸且咸，鲜味明显，天然酵香突出。</a:t>
                      </a:r>
                    </a:p>
                  </a:txBody>
                  <a:tcPr/>
                </a:tc>
                <a:extLst>
                  <a:ext uri="{0D108BD9-81ED-4DB2-BD59-A6C34878D82A}">
                    <a16:rowId xmlns:a16="http://schemas.microsoft.com/office/drawing/2014/main" val="1017462041"/>
                  </a:ext>
                </a:extLst>
              </a:tr>
              <a:tr h="518458">
                <a:tc>
                  <a:txBody>
                    <a:bodyPr/>
                    <a:lstStyle/>
                    <a:p>
                      <a:r>
                        <a:rPr lang="zh-CN" altLang="en-US" dirty="0">
                          <a:solidFill>
                            <a:schemeClr val="accent4"/>
                          </a:solidFill>
                        </a:rPr>
                        <a:t>外观</a:t>
                      </a:r>
                    </a:p>
                  </a:txBody>
                  <a:tcPr/>
                </a:tc>
                <a:tc>
                  <a:txBody>
                    <a:bodyPr/>
                    <a:lstStyle/>
                    <a:p>
                      <a:r>
                        <a:rPr lang="zh-CN" altLang="en-US" dirty="0">
                          <a:solidFill>
                            <a:schemeClr val="accent4"/>
                          </a:solidFill>
                        </a:rPr>
                        <a:t>体态皱缩，皱纹显著。</a:t>
                      </a:r>
                    </a:p>
                  </a:txBody>
                  <a:tcPr/>
                </a:tc>
                <a:extLst>
                  <a:ext uri="{0D108BD9-81ED-4DB2-BD59-A6C34878D82A}">
                    <a16:rowId xmlns:a16="http://schemas.microsoft.com/office/drawing/2014/main" val="3273067222"/>
                  </a:ext>
                </a:extLst>
              </a:tr>
              <a:tr h="518458">
                <a:tc>
                  <a:txBody>
                    <a:bodyPr/>
                    <a:lstStyle/>
                    <a:p>
                      <a:r>
                        <a:rPr lang="zh-CN" altLang="en-US" dirty="0">
                          <a:solidFill>
                            <a:schemeClr val="accent4"/>
                          </a:solidFill>
                        </a:rPr>
                        <a:t>质地</a:t>
                      </a:r>
                    </a:p>
                  </a:txBody>
                  <a:tcPr/>
                </a:tc>
                <a:tc>
                  <a:txBody>
                    <a:bodyPr/>
                    <a:lstStyle/>
                    <a:p>
                      <a:r>
                        <a:rPr lang="zh-CN" altLang="en-US" dirty="0">
                          <a:solidFill>
                            <a:schemeClr val="accent4"/>
                          </a:solidFill>
                        </a:rPr>
                        <a:t>手捏全身软和均匀，撕块韧性十足且脆，丝纹明显起丝纹。</a:t>
                      </a:r>
                    </a:p>
                  </a:txBody>
                  <a:tcPr/>
                </a:tc>
                <a:extLst>
                  <a:ext uri="{0D108BD9-81ED-4DB2-BD59-A6C34878D82A}">
                    <a16:rowId xmlns:a16="http://schemas.microsoft.com/office/drawing/2014/main" val="932015068"/>
                  </a:ext>
                </a:extLst>
              </a:tr>
            </a:tbl>
          </a:graphicData>
        </a:graphic>
      </p:graphicFrame>
    </p:spTree>
    <p:extLst>
      <p:ext uri="{BB962C8B-B14F-4D97-AF65-F5344CB8AC3E}">
        <p14:creationId xmlns:p14="http://schemas.microsoft.com/office/powerpoint/2010/main" val="95136443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0260E7C-FF0D-4B8C-A690-3898853FC8B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842798" y="1403648"/>
            <a:ext cx="8229600" cy="4727277"/>
          </a:xfrm>
          <a:prstGeom prst="rect">
            <a:avLst/>
          </a:prstGeom>
          <a:noFill/>
          <a:ln w="9525">
            <a:noFill/>
          </a:ln>
        </p:spPr>
      </p:pic>
      <p:sp>
        <p:nvSpPr>
          <p:cNvPr id="2" name="标题 1">
            <a:extLst>
              <a:ext uri="{FF2B5EF4-FFF2-40B4-BE49-F238E27FC236}">
                <a16:creationId xmlns:a16="http://schemas.microsoft.com/office/drawing/2014/main" id="{3B7F17D7-19B4-49DB-A905-25DF2F603019}"/>
              </a:ext>
            </a:extLst>
          </p:cNvPr>
          <p:cNvSpPr>
            <a:spLocks noGrp="1"/>
          </p:cNvSpPr>
          <p:nvPr>
            <p:ph type="title"/>
          </p:nvPr>
        </p:nvSpPr>
        <p:spPr>
          <a:xfrm>
            <a:off x="107504" y="260648"/>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5A099367-AFD7-40A9-B6A4-E3614E76D72B}"/>
              </a:ext>
            </a:extLst>
          </p:cNvPr>
          <p:cNvSpPr>
            <a:spLocks noGrp="1"/>
          </p:cNvSpPr>
          <p:nvPr>
            <p:ph idx="1"/>
          </p:nvPr>
        </p:nvSpPr>
        <p:spPr>
          <a:xfrm>
            <a:off x="863600" y="5157192"/>
            <a:ext cx="8280400" cy="4608512"/>
          </a:xfrm>
        </p:spPr>
        <p:txBody>
          <a:bodyPr/>
          <a:lstStyle/>
          <a:p>
            <a:r>
              <a:rPr lang="zh-CN" altLang="en-US" b="1" dirty="0">
                <a:solidFill>
                  <a:srgbClr val="FF0000"/>
                </a:solidFill>
                <a:latin typeface="黑体" panose="02010609060101010101" pitchFamily="49" charset="-122"/>
                <a:ea typeface="黑体" panose="02010609060101010101" pitchFamily="49" charset="-122"/>
              </a:rPr>
              <a:t>三盐菜块最初感官</a:t>
            </a:r>
          </a:p>
        </p:txBody>
      </p:sp>
    </p:spTree>
    <p:extLst>
      <p:ext uri="{BB962C8B-B14F-4D97-AF65-F5344CB8AC3E}">
        <p14:creationId xmlns:p14="http://schemas.microsoft.com/office/powerpoint/2010/main" val="171188970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324544" y="4665"/>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a:xfrm>
            <a:off x="395536" y="1052736"/>
            <a:ext cx="8460680" cy="5112568"/>
          </a:xfrm>
        </p:spPr>
        <p:txBody>
          <a:bodyPr/>
          <a:lstStyle/>
          <a:p>
            <a:r>
              <a:rPr lang="en-US" altLang="zh-CN" dirty="0">
                <a:latin typeface="方正粗黑宋简体" panose="02000000000000000000" pitchFamily="2" charset="-122"/>
                <a:ea typeface="方正粗黑宋简体" panose="02000000000000000000" pitchFamily="2" charset="-122"/>
              </a:rPr>
              <a:t>5  </a:t>
            </a:r>
            <a:r>
              <a:rPr lang="zh-CN" altLang="en-US" dirty="0">
                <a:latin typeface="方正粗黑宋简体" panose="02000000000000000000" pitchFamily="2" charset="-122"/>
                <a:ea typeface="方正粗黑宋简体" panose="02000000000000000000" pitchFamily="2" charset="-122"/>
              </a:rPr>
              <a:t>涪陵榨菜三腌三榨工艺操作注意事项</a:t>
            </a:r>
            <a:endParaRPr lang="en-US" altLang="zh-CN" dirty="0">
              <a:latin typeface="方正粗黑宋简体" panose="02000000000000000000" pitchFamily="2" charset="-122"/>
              <a:ea typeface="方正粗黑宋简体" panose="02000000000000000000" pitchFamily="2" charset="-122"/>
            </a:endParaRPr>
          </a:p>
          <a:p>
            <a:endParaRPr lang="en-US" altLang="zh-CN" sz="2800" dirty="0"/>
          </a:p>
          <a:p>
            <a:r>
              <a:rPr lang="en-US" altLang="zh-CN" sz="2800" dirty="0"/>
              <a:t>5.1  </a:t>
            </a:r>
            <a:r>
              <a:rPr lang="zh-CN" altLang="en-US" sz="2800" dirty="0"/>
              <a:t>棉花包：一种情况是原料在砍收期后延，菜头膨大加快，含水量增多，干物质百分比相对减少，组织逐渐疏松，肉质老化，并开始抽苔，消耗大量的营养物质或因内外细胞组织膨大不一致而形成空心；或因局部细胞失水而形成白色海绵状组织。</a:t>
            </a:r>
            <a:endParaRPr lang="en-US" altLang="zh-CN" sz="2800" dirty="0"/>
          </a:p>
          <a:p>
            <a:r>
              <a:rPr lang="zh-CN" altLang="en-US" sz="2800" dirty="0"/>
              <a:t>另一种是风脱水，在上架后，久雨或久晴无风，菜块在菜架上晾久了表面变硬，组织呈现棉絮状棉花包。</a:t>
            </a:r>
          </a:p>
        </p:txBody>
      </p:sp>
    </p:spTree>
    <p:extLst>
      <p:ext uri="{BB962C8B-B14F-4D97-AF65-F5344CB8AC3E}">
        <p14:creationId xmlns:p14="http://schemas.microsoft.com/office/powerpoint/2010/main" val="298065057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324544" y="4665"/>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a:xfrm>
            <a:off x="395536" y="1052736"/>
            <a:ext cx="8460680" cy="5112568"/>
          </a:xfrm>
        </p:spPr>
        <p:txBody>
          <a:bodyPr/>
          <a:lstStyle/>
          <a:p>
            <a:r>
              <a:rPr lang="en-US" altLang="zh-CN" dirty="0">
                <a:latin typeface="方正粗黑宋简体" panose="02000000000000000000" pitchFamily="2" charset="-122"/>
                <a:ea typeface="方正粗黑宋简体" panose="02000000000000000000" pitchFamily="2" charset="-122"/>
              </a:rPr>
              <a:t>5  </a:t>
            </a:r>
            <a:r>
              <a:rPr lang="zh-CN" altLang="en-US" dirty="0">
                <a:latin typeface="方正粗黑宋简体" panose="02000000000000000000" pitchFamily="2" charset="-122"/>
                <a:ea typeface="方正粗黑宋简体" panose="02000000000000000000" pitchFamily="2" charset="-122"/>
              </a:rPr>
              <a:t>涪陵榨菜三腌三榨工艺操作注意事项</a:t>
            </a:r>
            <a:endParaRPr lang="en-US" altLang="zh-CN" dirty="0">
              <a:latin typeface="方正粗黑宋简体" panose="02000000000000000000" pitchFamily="2" charset="-122"/>
              <a:ea typeface="方正粗黑宋简体" panose="02000000000000000000" pitchFamily="2" charset="-122"/>
            </a:endParaRPr>
          </a:p>
          <a:p>
            <a:endParaRPr lang="en-US" altLang="zh-CN" dirty="0">
              <a:latin typeface="方正粗黑宋简体" panose="02000000000000000000" pitchFamily="2" charset="-122"/>
              <a:ea typeface="方正粗黑宋简体" panose="02000000000000000000" pitchFamily="2" charset="-122"/>
            </a:endParaRPr>
          </a:p>
          <a:p>
            <a:r>
              <a:rPr lang="en-US" altLang="zh-CN" dirty="0"/>
              <a:t>5.2  </a:t>
            </a:r>
            <a:r>
              <a:rPr lang="zh-CN" altLang="en-US" dirty="0">
                <a:solidFill>
                  <a:srgbClr val="FF0000"/>
                </a:solidFill>
              </a:rPr>
              <a:t>白芯</a:t>
            </a:r>
            <a:r>
              <a:rPr lang="zh-CN" altLang="en-US" dirty="0"/>
              <a:t>：撕开菜块，其内层象白斑状的现象。造成原因食盐用盐猛，应先低盐，再加高。</a:t>
            </a:r>
            <a:endParaRPr lang="en-US" altLang="zh-CN" dirty="0"/>
          </a:p>
          <a:p>
            <a:pPr lvl="0"/>
            <a:r>
              <a:rPr lang="en-US" altLang="zh-CN" dirty="0">
                <a:solidFill>
                  <a:srgbClr val="000000"/>
                </a:solidFill>
              </a:rPr>
              <a:t>5.3  </a:t>
            </a:r>
            <a:r>
              <a:rPr lang="zh-CN" altLang="en-US" dirty="0">
                <a:solidFill>
                  <a:srgbClr val="FF0000"/>
                </a:solidFill>
              </a:rPr>
              <a:t>烧池</a:t>
            </a:r>
            <a:r>
              <a:rPr lang="zh-CN" altLang="en-US" dirty="0">
                <a:solidFill>
                  <a:srgbClr val="000000"/>
                </a:solidFill>
              </a:rPr>
              <a:t>：在第一次腌制时，因所加食盐比例少，在气温逐渐上升后，容易发生烧池现象。控制食盐和腌期，勤检查，及时翻池。</a:t>
            </a:r>
            <a:endParaRPr lang="en-US" altLang="zh-CN" dirty="0">
              <a:solidFill>
                <a:srgbClr val="000000"/>
              </a:solidFill>
            </a:endParaRPr>
          </a:p>
          <a:p>
            <a:endParaRPr lang="zh-CN" altLang="en-US" dirty="0"/>
          </a:p>
        </p:txBody>
      </p:sp>
    </p:spTree>
    <p:extLst>
      <p:ext uri="{BB962C8B-B14F-4D97-AF65-F5344CB8AC3E}">
        <p14:creationId xmlns:p14="http://schemas.microsoft.com/office/powerpoint/2010/main" val="366915375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324544" y="4665"/>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a:xfrm>
            <a:off x="395536" y="1052736"/>
            <a:ext cx="8460680" cy="5112568"/>
          </a:xfrm>
        </p:spPr>
        <p:txBody>
          <a:bodyPr/>
          <a:lstStyle/>
          <a:p>
            <a:r>
              <a:rPr lang="en-US" altLang="zh-CN" dirty="0">
                <a:latin typeface="方正粗黑宋简体" panose="02000000000000000000" pitchFamily="2" charset="-122"/>
                <a:ea typeface="方正粗黑宋简体" panose="02000000000000000000" pitchFamily="2" charset="-122"/>
              </a:rPr>
              <a:t>5  </a:t>
            </a:r>
            <a:r>
              <a:rPr lang="zh-CN" altLang="en-US" dirty="0">
                <a:latin typeface="方正粗黑宋简体" panose="02000000000000000000" pitchFamily="2" charset="-122"/>
                <a:ea typeface="方正粗黑宋简体" panose="02000000000000000000" pitchFamily="2" charset="-122"/>
              </a:rPr>
              <a:t>涪陵榨菜三腌三榨工艺操作注意事项</a:t>
            </a:r>
            <a:endParaRPr lang="en-US" altLang="zh-CN" dirty="0">
              <a:latin typeface="方正粗黑宋简体" panose="02000000000000000000" pitchFamily="2" charset="-122"/>
              <a:ea typeface="方正粗黑宋简体" panose="02000000000000000000" pitchFamily="2" charset="-122"/>
            </a:endParaRPr>
          </a:p>
          <a:p>
            <a:endParaRPr lang="en-US" altLang="zh-CN" sz="2800" dirty="0"/>
          </a:p>
          <a:p>
            <a:r>
              <a:rPr lang="en-US" altLang="zh-CN" sz="2800" dirty="0"/>
              <a:t>5.4  </a:t>
            </a:r>
            <a:r>
              <a:rPr lang="zh-CN" altLang="en-US" sz="2800" dirty="0">
                <a:solidFill>
                  <a:srgbClr val="FF0000"/>
                </a:solidFill>
              </a:rPr>
              <a:t>酸败</a:t>
            </a:r>
            <a:r>
              <a:rPr lang="zh-CN" altLang="en-US" sz="2800" dirty="0"/>
              <a:t>：呈明显酸味，且部分有不良风味。造成原因，在一、二道腌制时停留时间过长，因微生物作用下，氨基酸转化为酸，乳酸含量增多，变成酸味，这类原料香气差。</a:t>
            </a:r>
            <a:endParaRPr lang="en-US" altLang="zh-CN" sz="2800" dirty="0"/>
          </a:p>
          <a:p>
            <a:endParaRPr lang="en-US" altLang="zh-CN" sz="2800" dirty="0"/>
          </a:p>
          <a:p>
            <a:r>
              <a:rPr lang="en-US" altLang="zh-CN" sz="2800" dirty="0"/>
              <a:t>5.5  </a:t>
            </a:r>
            <a:r>
              <a:rPr lang="zh-CN" altLang="en-US" sz="2800" dirty="0">
                <a:solidFill>
                  <a:srgbClr val="FF0000"/>
                </a:solidFill>
              </a:rPr>
              <a:t>霉变、菜发黑</a:t>
            </a:r>
            <a:r>
              <a:rPr lang="zh-CN" altLang="en-US" sz="2800" dirty="0"/>
              <a:t>（暗）：因卫生差、空气进入（漏池、封口不好），导致霉菌、酵母池大量滋生，表面长毛、发红，逐渐形成发霉、发红菜，菜块逐渐变暗变黑，逐渐变嗅等风味</a:t>
            </a:r>
          </a:p>
        </p:txBody>
      </p:sp>
    </p:spTree>
    <p:extLst>
      <p:ext uri="{BB962C8B-B14F-4D97-AF65-F5344CB8AC3E}">
        <p14:creationId xmlns:p14="http://schemas.microsoft.com/office/powerpoint/2010/main" val="276638544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D383FBF-8917-4F4D-8E45-2D2524BBCA32}"/>
              </a:ext>
            </a:extLst>
          </p:cNvPr>
          <p:cNvSpPr>
            <a:spLocks noGrp="1"/>
          </p:cNvSpPr>
          <p:nvPr>
            <p:ph type="title"/>
          </p:nvPr>
        </p:nvSpPr>
        <p:spPr/>
        <p:txBody>
          <a:bodyPr/>
          <a:lstStyle/>
          <a:p>
            <a:r>
              <a:rPr lang="zh-CN" altLang="en-US" b="1" dirty="0">
                <a:latin typeface="黑体" panose="02010609060101010101" pitchFamily="49" charset="-122"/>
                <a:ea typeface="黑体" panose="02010609060101010101" pitchFamily="49" charset="-122"/>
              </a:rPr>
              <a:t>总  结</a:t>
            </a:r>
          </a:p>
        </p:txBody>
      </p:sp>
      <p:sp>
        <p:nvSpPr>
          <p:cNvPr id="3" name="内容占位符 2">
            <a:extLst>
              <a:ext uri="{FF2B5EF4-FFF2-40B4-BE49-F238E27FC236}">
                <a16:creationId xmlns:a16="http://schemas.microsoft.com/office/drawing/2014/main" id="{6AF406AD-585E-4A25-A568-A23F70DFF977}"/>
              </a:ext>
            </a:extLst>
          </p:cNvPr>
          <p:cNvSpPr>
            <a:spLocks noGrp="1"/>
          </p:cNvSpPr>
          <p:nvPr>
            <p:ph idx="1"/>
          </p:nvPr>
        </p:nvSpPr>
        <p:spPr/>
        <p:txBody>
          <a:bodyPr/>
          <a:lstStyle/>
          <a:p>
            <a:r>
              <a:rPr lang="zh-CN" altLang="en-US" dirty="0"/>
              <a:t>涪陵榨菜历经</a:t>
            </a:r>
            <a:r>
              <a:rPr lang="en-US" altLang="zh-CN" dirty="0"/>
              <a:t>100</a:t>
            </a:r>
            <a:r>
              <a:rPr lang="zh-CN" altLang="en-US" dirty="0"/>
              <a:t>余年，从未停止过发展步伐，现已为家喻户晓，倍受国内国外消费者青眯。究其原因，一方面为青菜头（榨菜）品种所致，另一方面则源于它特殊的加工工艺特点，三腌三榨，历史垂成与发扬光大，其每一道工序均有其独到的价值 。要制造好的榨菜，尚须执行好原料加工精髓，它是我们制造好榨菜的重要保证，就如同巧妇还要有好米。</a:t>
            </a:r>
          </a:p>
        </p:txBody>
      </p:sp>
    </p:spTree>
    <p:extLst>
      <p:ext uri="{BB962C8B-B14F-4D97-AF65-F5344CB8AC3E}">
        <p14:creationId xmlns:p14="http://schemas.microsoft.com/office/powerpoint/2010/main" val="98238857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37582A-41D9-4B67-A077-37BE89370EF9}"/>
              </a:ext>
            </a:extLst>
          </p:cNvPr>
          <p:cNvSpPr>
            <a:spLocks noGrp="1"/>
          </p:cNvSpPr>
          <p:nvPr>
            <p:ph type="title"/>
          </p:nvPr>
        </p:nvSpPr>
        <p:spPr/>
        <p:txBody>
          <a:bodyPr/>
          <a:lstStyle/>
          <a:p>
            <a:r>
              <a:rPr lang="zh-CN" altLang="en-US" b="1" dirty="0">
                <a:latin typeface="黑体" panose="02010609060101010101" pitchFamily="49" charset="-122"/>
                <a:ea typeface="黑体" panose="02010609060101010101" pitchFamily="49" charset="-122"/>
              </a:rPr>
              <a:t>结束语</a:t>
            </a:r>
          </a:p>
        </p:txBody>
      </p:sp>
      <p:sp>
        <p:nvSpPr>
          <p:cNvPr id="3" name="内容占位符 2">
            <a:extLst>
              <a:ext uri="{FF2B5EF4-FFF2-40B4-BE49-F238E27FC236}">
                <a16:creationId xmlns:a16="http://schemas.microsoft.com/office/drawing/2014/main" id="{3399B218-671D-41F9-A307-107F5DEE6436}"/>
              </a:ext>
            </a:extLst>
          </p:cNvPr>
          <p:cNvSpPr>
            <a:spLocks noGrp="1"/>
          </p:cNvSpPr>
          <p:nvPr>
            <p:ph idx="1"/>
          </p:nvPr>
        </p:nvSpPr>
        <p:spPr>
          <a:xfrm>
            <a:off x="431800" y="2010752"/>
            <a:ext cx="8280400" cy="4608512"/>
          </a:xfrm>
        </p:spPr>
        <p:txBody>
          <a:bodyPr/>
          <a:lstStyle/>
          <a:p>
            <a:r>
              <a:rPr lang="zh-CN" altLang="en-US" b="1" dirty="0">
                <a:solidFill>
                  <a:srgbClr val="FF0000"/>
                </a:solidFill>
                <a:latin typeface="黑体" panose="02010609060101010101" pitchFamily="49" charset="-122"/>
                <a:ea typeface="黑体" panose="02010609060101010101" pitchFamily="49" charset="-122"/>
              </a:rPr>
              <a:t>我们都是涪陵榨菜的制造者，也是涪陵榨菜的传播者，我们都肩负着涪陵榨菜的明天！</a:t>
            </a:r>
            <a:endParaRPr lang="en-US" altLang="zh-CN" b="1" dirty="0">
              <a:solidFill>
                <a:srgbClr val="FF0000"/>
              </a:solidFill>
              <a:latin typeface="黑体" panose="02010609060101010101" pitchFamily="49" charset="-122"/>
              <a:ea typeface="黑体" panose="02010609060101010101" pitchFamily="49" charset="-122"/>
            </a:endParaRPr>
          </a:p>
          <a:p>
            <a:r>
              <a:rPr lang="zh-CN" altLang="en-US" b="1" dirty="0">
                <a:solidFill>
                  <a:srgbClr val="FF0000"/>
                </a:solidFill>
                <a:latin typeface="黑体" panose="02010609060101010101" pitchFamily="49" charset="-122"/>
                <a:ea typeface="黑体" panose="02010609060101010101" pitchFamily="49" charset="-122"/>
              </a:rPr>
              <a:t>让我们为涪陵榨菜这张金字招牌越来越响，越走越远，越做越大共同努力！！</a:t>
            </a:r>
          </a:p>
        </p:txBody>
      </p:sp>
    </p:spTree>
    <p:extLst>
      <p:ext uri="{BB962C8B-B14F-4D97-AF65-F5344CB8AC3E}">
        <p14:creationId xmlns:p14="http://schemas.microsoft.com/office/powerpoint/2010/main" val="166806360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标题 1"/>
          <p:cNvSpPr>
            <a:spLocks noGrp="1"/>
          </p:cNvSpPr>
          <p:nvPr>
            <p:ph type="title"/>
          </p:nvPr>
        </p:nvSpPr>
        <p:spPr>
          <a:xfrm>
            <a:off x="395288" y="2781300"/>
            <a:ext cx="8229600" cy="1143000"/>
          </a:xfrm>
          <a:solidFill>
            <a:srgbClr val="FF0000"/>
          </a:solidFill>
        </p:spPr>
        <p:txBody>
          <a:bodyPr vert="horz" wrap="square" lIns="91440" tIns="45720" rIns="91440" bIns="45720" anchor="ctr"/>
          <a:lstStyle/>
          <a:p>
            <a:r>
              <a:rPr lang="zh-CN" altLang="en-US" dirty="0"/>
              <a:t>敬请各位指正！</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2"/>
          <p:cNvSpPr>
            <a:spLocks noGrp="1"/>
          </p:cNvSpPr>
          <p:nvPr>
            <p:ph type="ctrTitle" idx="4294967295"/>
          </p:nvPr>
        </p:nvSpPr>
        <p:spPr>
          <a:xfrm>
            <a:off x="134527" y="188640"/>
            <a:ext cx="7772400" cy="1152525"/>
          </a:xfrm>
        </p:spPr>
        <p:txBody>
          <a:bodyPr vert="horz" wrap="square" lIns="91440" tIns="45720" rIns="91440" bIns="45720" anchor="ctr"/>
          <a:lstStyle>
            <a:lvl1pPr lvl="0">
              <a:buClrTx/>
              <a:buSzTx/>
              <a:buFontTx/>
              <a:defRPr/>
            </a:lvl1pPr>
          </a:lstStyle>
          <a:p>
            <a:pPr lvl="0" eaLnBrk="1" hangingPunct="1">
              <a:buClrTx/>
              <a:buSzTx/>
              <a:buFontTx/>
            </a:pPr>
            <a:r>
              <a:rPr lang="zh-CN" altLang="en-US" dirty="0">
                <a:solidFill>
                  <a:srgbClr val="002060"/>
                </a:solidFill>
                <a:latin typeface="华文琥珀" panose="02010800040101010101" pitchFamily="2" charset="-122"/>
                <a:ea typeface="华文琥珀" panose="02010800040101010101" pitchFamily="2" charset="-122"/>
              </a:rPr>
              <a:t>导语</a:t>
            </a:r>
            <a:endParaRPr lang="zh-CN" altLang="zh-CN" dirty="0">
              <a:solidFill>
                <a:srgbClr val="002060"/>
              </a:solidFill>
              <a:latin typeface="华文琥珀" panose="02010800040101010101" pitchFamily="2" charset="-122"/>
              <a:ea typeface="华文琥珀" panose="02010800040101010101" pitchFamily="2" charset="-122"/>
            </a:endParaRPr>
          </a:p>
        </p:txBody>
      </p:sp>
      <p:sp>
        <p:nvSpPr>
          <p:cNvPr id="6146" name="副标题 4"/>
          <p:cNvSpPr>
            <a:spLocks noGrp="1"/>
          </p:cNvSpPr>
          <p:nvPr>
            <p:ph type="subTitle" idx="4294967295"/>
          </p:nvPr>
        </p:nvSpPr>
        <p:spPr>
          <a:xfrm>
            <a:off x="539552" y="1700808"/>
            <a:ext cx="7273925" cy="3201035"/>
          </a:xfrm>
        </p:spPr>
        <p:txBody>
          <a:bodyPr vert="horz" wrap="square" lIns="91440" tIns="45720" rIns="91440" bIns="45720" anchor="t"/>
          <a:lstStyle>
            <a:lvl1pPr marL="0" lvl="0" indent="0" algn="ctr">
              <a:buClrTx/>
              <a:buSzTx/>
              <a:buFontTx/>
              <a:defRPr/>
            </a:lvl1pPr>
            <a:lvl2pPr marL="457200" lvl="1" indent="0" algn="ctr">
              <a:buClrTx/>
              <a:buSzTx/>
              <a:buFontTx/>
              <a:defRPr/>
            </a:lvl2pPr>
            <a:lvl3pPr marL="914400" lvl="2" indent="0" algn="ctr">
              <a:buClrTx/>
              <a:buSzTx/>
              <a:buFontTx/>
              <a:defRPr/>
            </a:lvl3pPr>
            <a:lvl4pPr marL="1371600" lvl="3" indent="0" algn="ctr">
              <a:buClrTx/>
              <a:buSzTx/>
              <a:buFontTx/>
              <a:defRPr/>
            </a:lvl4pPr>
            <a:lvl5pPr marL="1828800" lvl="4" indent="0" algn="ctr">
              <a:buClrTx/>
              <a:buSzTx/>
              <a:buFontTx/>
              <a:defRPr/>
            </a:lvl5pPr>
          </a:lstStyle>
          <a:p>
            <a:pPr marL="0" lvl="0" indent="0" algn="l" eaLnBrk="1" latinLnBrk="0" hangingPunct="1">
              <a:lnSpc>
                <a:spcPts val="4000"/>
              </a:lnSpc>
              <a:spcBef>
                <a:spcPts val="0"/>
              </a:spcBef>
              <a:buClrTx/>
              <a:buSzTx/>
              <a:buFontTx/>
              <a:buNone/>
            </a:pP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    2020</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11</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月</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27</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日，第十八届中国国际农产品交易会与第二十届中国西部（重庆）国际农产品交易会同期在重庆合并举办，涪陵区携乌江榨菜等农产品组团 参展，深受好评。</a:t>
            </a:r>
            <a:endParaRPr lang="en-US" altLang="zh-CN" sz="2000" dirty="0">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eaLnBrk="1" latinLnBrk="0" hangingPunct="1">
              <a:lnSpc>
                <a:spcPts val="4000"/>
              </a:lnSpc>
              <a:spcBef>
                <a:spcPts val="0"/>
              </a:spcBef>
              <a:buClrTx/>
              <a:buSzTx/>
              <a:buFontTx/>
              <a:buNone/>
            </a:pP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   2020</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11</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月</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28</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日，中国酱腌菜产业联盟在重庆举办成立大会，重庆市涪陵榨菜集团有限公司当选为理事长单位。这个联盟会，贯通酱腌菜全产业链，振兴中国酱腌菜，振兴乡村，正所谓国民小菜好事连连呀！</a:t>
            </a:r>
            <a:endParaRPr lang="en-US" altLang="zh-CN" sz="2000" dirty="0">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eaLnBrk="1" latinLnBrk="0" hangingPunct="1">
              <a:lnSpc>
                <a:spcPts val="4000"/>
              </a:lnSpc>
              <a:spcBef>
                <a:spcPts val="0"/>
              </a:spcBef>
              <a:buClrTx/>
              <a:buSzTx/>
              <a:buFontTx/>
              <a:buNone/>
            </a:pPr>
            <a:r>
              <a:rPr lang="zh-CN" altLang="en-US"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6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所以我为我是涪陵的乌江人而骄傲！</a:t>
            </a:r>
            <a:endParaRPr lang="en-US" altLang="zh-CN" sz="26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extLst>
      <p:ext uri="{BB962C8B-B14F-4D97-AF65-F5344CB8AC3E}">
        <p14:creationId xmlns:p14="http://schemas.microsoft.com/office/powerpoint/2010/main" val="2317346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2"/>
          <p:cNvSpPr>
            <a:spLocks noGrp="1"/>
          </p:cNvSpPr>
          <p:nvPr>
            <p:ph type="ctrTitle" idx="4294967295"/>
          </p:nvPr>
        </p:nvSpPr>
        <p:spPr>
          <a:xfrm>
            <a:off x="468313" y="981075"/>
            <a:ext cx="7772400" cy="1152525"/>
          </a:xfrm>
        </p:spPr>
        <p:txBody>
          <a:bodyPr vert="horz" wrap="square" lIns="91440" tIns="45720" rIns="91440" bIns="45720" anchor="ctr"/>
          <a:lstStyle>
            <a:lvl1pPr lvl="0">
              <a:buClrTx/>
              <a:buSzTx/>
              <a:buFontTx/>
              <a:defRPr/>
            </a:lvl1pPr>
          </a:lstStyle>
          <a:p>
            <a:pPr lvl="0" eaLnBrk="1" hangingPunct="1">
              <a:buClrTx/>
              <a:buSzTx/>
              <a:buFontTx/>
            </a:pPr>
            <a:r>
              <a:rPr lang="zh-CN" altLang="en-US" dirty="0">
                <a:solidFill>
                  <a:srgbClr val="002060"/>
                </a:solidFill>
                <a:latin typeface="华文琥珀" panose="02010800040101010101" pitchFamily="2" charset="-122"/>
                <a:ea typeface="华文琥珀" panose="02010800040101010101" pitchFamily="2" charset="-122"/>
              </a:rPr>
              <a:t>目录</a:t>
            </a:r>
            <a:endParaRPr lang="zh-CN" altLang="zh-CN" dirty="0">
              <a:solidFill>
                <a:srgbClr val="002060"/>
              </a:solidFill>
              <a:latin typeface="华文琥珀" panose="02010800040101010101" pitchFamily="2" charset="-122"/>
              <a:ea typeface="华文琥珀" panose="02010800040101010101" pitchFamily="2" charset="-122"/>
            </a:endParaRPr>
          </a:p>
        </p:txBody>
      </p:sp>
      <p:sp>
        <p:nvSpPr>
          <p:cNvPr id="6146" name="副标题 4"/>
          <p:cNvSpPr>
            <a:spLocks noGrp="1"/>
          </p:cNvSpPr>
          <p:nvPr>
            <p:ph type="subTitle" idx="4294967295"/>
          </p:nvPr>
        </p:nvSpPr>
        <p:spPr>
          <a:xfrm>
            <a:off x="611560" y="2675890"/>
            <a:ext cx="7273925" cy="3201035"/>
          </a:xfrm>
        </p:spPr>
        <p:txBody>
          <a:bodyPr vert="horz" wrap="square" lIns="91440" tIns="45720" rIns="91440" bIns="45720" anchor="t"/>
          <a:lstStyle>
            <a:lvl1pPr marL="0" lvl="0" indent="0" algn="ctr">
              <a:buClrTx/>
              <a:buSzTx/>
              <a:buFontTx/>
              <a:defRPr/>
            </a:lvl1pPr>
            <a:lvl2pPr marL="457200" lvl="1" indent="0" algn="ctr">
              <a:buClrTx/>
              <a:buSzTx/>
              <a:buFontTx/>
              <a:defRPr/>
            </a:lvl2pPr>
            <a:lvl3pPr marL="914400" lvl="2" indent="0" algn="ctr">
              <a:buClrTx/>
              <a:buSzTx/>
              <a:buFontTx/>
              <a:defRPr/>
            </a:lvl3pPr>
            <a:lvl4pPr marL="1371600" lvl="3" indent="0" algn="ctr">
              <a:buClrTx/>
              <a:buSzTx/>
              <a:buFontTx/>
              <a:defRPr/>
            </a:lvl4pPr>
            <a:lvl5pPr marL="1828800" lvl="4" indent="0" algn="ctr">
              <a:buClrTx/>
              <a:buSzTx/>
              <a:buFontTx/>
              <a:defRPr/>
            </a:lvl5pPr>
          </a:lstStyle>
          <a:p>
            <a:pPr marL="0" lvl="0" indent="0" algn="l" eaLnBrk="1" latinLnBrk="0" hangingPunct="1">
              <a:lnSpc>
                <a:spcPts val="4000"/>
              </a:lnSpc>
              <a:spcBef>
                <a:spcPts val="0"/>
              </a:spcBef>
              <a:buClrTx/>
              <a:buSzTx/>
              <a:buFontTx/>
              <a:buNone/>
            </a:pPr>
            <a:r>
              <a:rPr lang="en-US" altLang="zh-CN"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榨菜历史渊源</a:t>
            </a:r>
            <a:endParaRPr lang="en-US" altLang="zh-CN" dirty="0">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eaLnBrk="1" latinLnBrk="0" hangingPunct="1">
              <a:lnSpc>
                <a:spcPts val="4000"/>
              </a:lnSpc>
              <a:spcBef>
                <a:spcPts val="0"/>
              </a:spcBef>
              <a:buClrTx/>
              <a:buSzTx/>
              <a:buFontTx/>
              <a:buNone/>
            </a:pPr>
            <a:r>
              <a:rPr lang="en-US" altLang="zh-CN" dirty="0">
                <a:latin typeface="微软雅黑" panose="020B0503020204020204" pitchFamily="34" charset="-122"/>
                <a:ea typeface="微软雅黑" panose="020B0503020204020204" pitchFamily="34" charset="-122"/>
                <a:cs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涪陵榨菜社会地位</a:t>
            </a:r>
          </a:p>
          <a:p>
            <a:pPr marL="0" lvl="0" indent="0" algn="l" eaLnBrk="1" latinLnBrk="0" hangingPunct="1">
              <a:lnSpc>
                <a:spcPts val="4000"/>
              </a:lnSpc>
              <a:spcBef>
                <a:spcPts val="0"/>
              </a:spcBef>
              <a:buClrTx/>
              <a:buSzTx/>
              <a:buFontTx/>
              <a:buNone/>
            </a:pPr>
            <a:r>
              <a:rPr lang="en-US" altLang="zh-CN" dirty="0">
                <a:latin typeface="微软雅黑" panose="020B0503020204020204" pitchFamily="34" charset="-122"/>
                <a:ea typeface="微软雅黑" panose="020B0503020204020204" pitchFamily="34" charset="-122"/>
                <a:cs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榨菜原料三腌三榨工艺技艺</a:t>
            </a:r>
            <a:endParaRPr lang="zh-CN" altLang="en-US" sz="2800" dirty="0"/>
          </a:p>
        </p:txBody>
      </p:sp>
      <p:pic>
        <p:nvPicPr>
          <p:cNvPr id="2" name="图片 1">
            <a:extLst>
              <a:ext uri="{FF2B5EF4-FFF2-40B4-BE49-F238E27FC236}">
                <a16:creationId xmlns:a16="http://schemas.microsoft.com/office/drawing/2014/main" id="{E8AB13B8-BDF9-4CE3-B753-C0F684A5F910}"/>
              </a:ext>
            </a:extLst>
          </p:cNvPr>
          <p:cNvPicPr>
            <a:picLocks noChangeAspect="1"/>
          </p:cNvPicPr>
          <p:nvPr/>
        </p:nvPicPr>
        <p:blipFill>
          <a:blip r:embed="rId2"/>
          <a:stretch>
            <a:fillRect/>
          </a:stretch>
        </p:blipFill>
        <p:spPr>
          <a:xfrm>
            <a:off x="5317584" y="2924943"/>
            <a:ext cx="4006943" cy="3621969"/>
          </a:xfrm>
          <a:prstGeom prst="rect">
            <a:avLst/>
          </a:prstGeom>
        </p:spPr>
      </p:pic>
    </p:spTree>
    <p:extLst>
      <p:ext uri="{BB962C8B-B14F-4D97-AF65-F5344CB8AC3E}">
        <p14:creationId xmlns:p14="http://schemas.microsoft.com/office/powerpoint/2010/main" val="7400377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标题 73729"/>
          <p:cNvSpPr>
            <a:spLocks noGrp="1"/>
          </p:cNvSpPr>
          <p:nvPr>
            <p:ph type="title"/>
          </p:nvPr>
        </p:nvSpPr>
        <p:spPr/>
        <p:txBody>
          <a:bodyPr anchor="ctr"/>
          <a:lstStyle/>
          <a:p>
            <a:r>
              <a:rPr lang="zh-CN" altLang="en-US" b="1" dirty="0">
                <a:ea typeface="黑体" panose="02010609060101010101" pitchFamily="49" charset="-122"/>
              </a:rPr>
              <a:t>一、榨菜的历史渊源</a:t>
            </a:r>
          </a:p>
        </p:txBody>
      </p:sp>
      <p:sp>
        <p:nvSpPr>
          <p:cNvPr id="7170" name="文本占位符 73730"/>
          <p:cNvSpPr>
            <a:spLocks noGrp="1"/>
          </p:cNvSpPr>
          <p:nvPr>
            <p:ph idx="1"/>
          </p:nvPr>
        </p:nvSpPr>
        <p:spPr>
          <a:xfrm>
            <a:off x="323851" y="1290663"/>
            <a:ext cx="5328270" cy="4964112"/>
          </a:xfrm>
        </p:spPr>
        <p:txBody>
          <a:bodyPr anchor="t"/>
          <a:lstStyle/>
          <a:p>
            <a:pPr marL="0" indent="0">
              <a:lnSpc>
                <a:spcPct val="80000"/>
              </a:lnSpc>
              <a:buNone/>
            </a:pPr>
            <a:r>
              <a:rPr lang="zh-CN" altLang="en-US" sz="4000" b="1" dirty="0"/>
              <a:t>           涪陵榨菜起源</a:t>
            </a:r>
            <a:r>
              <a:rPr lang="en-US" altLang="zh-CN" sz="4000" b="1" dirty="0"/>
              <a:t> </a:t>
            </a:r>
          </a:p>
          <a:p>
            <a:pPr fontAlgn="ctr"/>
            <a:r>
              <a:rPr lang="zh-CN" altLang="en-US" sz="2000" dirty="0"/>
              <a:t>民间传说：涪陵乡间一直有这样一个榨菜来源的传说，相传清朝道光年间，有个人名叫邱正富，一直居住在忠州（今重庆忠县），家境殷实，天天吃的是鸡鸭鱼肉。但吃久了以后，致使食欲减退，身体渐渐消瘦。一天夜晚，他迷迷糊糊入睡，见一鹤发童颜老者走来，说他是有福之人，对他说：“涪州包包菜泡菜最能送食，施主何不一试？” </a:t>
            </a:r>
            <a:endParaRPr lang="en-US" altLang="zh-CN" sz="2000" dirty="0"/>
          </a:p>
          <a:p>
            <a:pPr fontAlgn="ctr"/>
            <a:r>
              <a:rPr lang="zh-CN" altLang="en-US" sz="2000" dirty="0"/>
              <a:t>邱正富南柯一梦醒来，在涪州一间寺庙尝到了长老和尚招待远道香客的斋饭。其中一种是泡菜，颜色黄中带青，入口生津，又嫩又脆，特别送食。邱正富于是举家迁涪，最终活到了</a:t>
            </a:r>
            <a:r>
              <a:rPr lang="en-US" altLang="zh-CN" sz="2000" dirty="0"/>
              <a:t>93</a:t>
            </a:r>
            <a:r>
              <a:rPr lang="zh-CN" altLang="en-US" sz="2000" dirty="0"/>
              <a:t>岁。 </a:t>
            </a:r>
            <a:endParaRPr lang="zh-CN" altLang="en-US" sz="6600" dirty="0"/>
          </a:p>
          <a:p>
            <a:pPr fontAlgn="ctr"/>
            <a:r>
              <a:rPr lang="zh-CN" altLang="en-US" sz="7200" dirty="0"/>
              <a:t>     </a:t>
            </a:r>
            <a:endParaRPr lang="zh-CN" altLang="en-US" sz="7200" dirty="0">
              <a:latin typeface="宋体" panose="02010600030101010101" pitchFamily="2" charset="-122"/>
            </a:endParaRPr>
          </a:p>
        </p:txBody>
      </p:sp>
      <p:pic>
        <p:nvPicPr>
          <p:cNvPr id="3" name="图片 2">
            <a:extLst>
              <a:ext uri="{FF2B5EF4-FFF2-40B4-BE49-F238E27FC236}">
                <a16:creationId xmlns:a16="http://schemas.microsoft.com/office/drawing/2014/main" id="{7610784D-DD79-4F33-A2DA-5555052DEA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52121" y="1668462"/>
            <a:ext cx="3384376" cy="456885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标题 73729"/>
          <p:cNvSpPr>
            <a:spLocks noGrp="1"/>
          </p:cNvSpPr>
          <p:nvPr>
            <p:ph type="title"/>
          </p:nvPr>
        </p:nvSpPr>
        <p:spPr>
          <a:xfrm>
            <a:off x="-108520" y="-99392"/>
            <a:ext cx="8229600" cy="1143000"/>
          </a:xfrm>
        </p:spPr>
        <p:txBody>
          <a:bodyPr anchor="ctr"/>
          <a:lstStyle/>
          <a:p>
            <a:r>
              <a:rPr lang="zh-CN" altLang="en-US" b="1" dirty="0">
                <a:ea typeface="黑体" panose="02010609060101010101" pitchFamily="49" charset="-122"/>
              </a:rPr>
              <a:t>榨菜的历史渊源</a:t>
            </a:r>
          </a:p>
        </p:txBody>
      </p:sp>
      <p:sp>
        <p:nvSpPr>
          <p:cNvPr id="7170" name="文本占位符 73730"/>
          <p:cNvSpPr>
            <a:spLocks noGrp="1"/>
          </p:cNvSpPr>
          <p:nvPr>
            <p:ph idx="1"/>
          </p:nvPr>
        </p:nvSpPr>
        <p:spPr>
          <a:xfrm>
            <a:off x="478036" y="1268760"/>
            <a:ext cx="8280400" cy="4730005"/>
          </a:xfrm>
        </p:spPr>
        <p:txBody>
          <a:bodyPr anchor="t"/>
          <a:lstStyle/>
          <a:p>
            <a:pPr marL="0" indent="0">
              <a:lnSpc>
                <a:spcPct val="80000"/>
              </a:lnSpc>
              <a:buNone/>
            </a:pPr>
            <a:r>
              <a:rPr lang="zh-CN" altLang="en-US" sz="2800" b="1" dirty="0">
                <a:latin typeface="黑体" panose="02010609060101010101" pitchFamily="49" charset="-122"/>
                <a:ea typeface="黑体" panose="02010609060101010101" pitchFamily="49" charset="-122"/>
              </a:rPr>
              <a:t>榨菜起源于涪陵：</a:t>
            </a:r>
            <a:endParaRPr lang="en-US" altLang="zh-CN" sz="2800" b="1" dirty="0">
              <a:latin typeface="黑体" panose="02010609060101010101" pitchFamily="49" charset="-122"/>
              <a:ea typeface="黑体" panose="02010609060101010101" pitchFamily="49" charset="-122"/>
            </a:endParaRPr>
          </a:p>
          <a:p>
            <a:pPr marL="0" indent="0">
              <a:lnSpc>
                <a:spcPct val="80000"/>
              </a:lnSpc>
              <a:buNone/>
            </a:pPr>
            <a:r>
              <a:rPr lang="en-US" altLang="zh-CN" sz="2800" dirty="0">
                <a:latin typeface="宋体" panose="02010600030101010101" pitchFamily="2" charset="-122"/>
              </a:rPr>
              <a:t>   </a:t>
            </a:r>
            <a:r>
              <a:rPr lang="zh-CN" altLang="en-US" sz="2800" dirty="0">
                <a:latin typeface="宋体" panose="02010600030101010101" pitchFamily="2" charset="-122"/>
              </a:rPr>
              <a:t>据原涪陵州志</a:t>
            </a:r>
            <a:r>
              <a:rPr lang="en-US" altLang="zh-CN" sz="2800" dirty="0">
                <a:latin typeface="宋体" panose="02010600030101010101" pitchFamily="2" charset="-122"/>
              </a:rPr>
              <a:t>《</a:t>
            </a:r>
            <a:r>
              <a:rPr lang="zh-CN" altLang="en-US" sz="2800" dirty="0">
                <a:latin typeface="宋体" panose="02010600030101010101" pitchFamily="2" charset="-122"/>
              </a:rPr>
              <a:t>涪州志</a:t>
            </a:r>
            <a:r>
              <a:rPr lang="en-US" altLang="zh-CN" sz="2800" dirty="0">
                <a:latin typeface="宋体" panose="02010600030101010101" pitchFamily="2" charset="-122"/>
              </a:rPr>
              <a:t>》</a:t>
            </a:r>
            <a:r>
              <a:rPr lang="zh-CN" altLang="en-US" sz="2800" dirty="0">
                <a:latin typeface="宋体" panose="02010600030101010101" pitchFamily="2" charset="-122"/>
              </a:rPr>
              <a:t>记载：</a:t>
            </a:r>
            <a:r>
              <a:rPr lang="zh-CN" altLang="en-US" sz="2800" dirty="0"/>
              <a:t>榨菜起源于涪陵城西</a:t>
            </a:r>
            <a:r>
              <a:rPr lang="zh-CN" altLang="en-US" sz="2800" b="1" dirty="0">
                <a:solidFill>
                  <a:srgbClr val="FF0000"/>
                </a:solidFill>
                <a:latin typeface="黑体" panose="02010609060101010101" pitchFamily="49" charset="-122"/>
                <a:ea typeface="黑体" panose="02010609060101010101" pitchFamily="49" charset="-122"/>
              </a:rPr>
              <a:t>邱寿安</a:t>
            </a:r>
            <a:r>
              <a:rPr lang="zh-CN" altLang="en-US" sz="2800" dirty="0"/>
              <a:t>家。邱寿安，清光绪年间 涪州城西洗墨溪下邱家院人。早年在湖北宜昌开设“荣生昌”酱园，兼营多种腌菜业务，家中雇有资中人</a:t>
            </a:r>
            <a:r>
              <a:rPr lang="zh-CN" altLang="en-US" sz="2800" dirty="0">
                <a:solidFill>
                  <a:srgbClr val="FF0000"/>
                </a:solidFill>
              </a:rPr>
              <a:t>邓炳成</a:t>
            </a:r>
            <a:r>
              <a:rPr lang="zh-CN" altLang="en-US" sz="2800" dirty="0"/>
              <a:t>负责干腌菜的采办整理和运输。</a:t>
            </a:r>
            <a:endParaRPr lang="en-US" altLang="zh-CN" sz="2800" dirty="0"/>
          </a:p>
          <a:p>
            <a:pPr marL="0" indent="0">
              <a:lnSpc>
                <a:spcPct val="80000"/>
              </a:lnSpc>
              <a:buNone/>
            </a:pPr>
            <a:r>
              <a:rPr lang="en-US" altLang="zh-CN" sz="2800" dirty="0"/>
              <a:t>     </a:t>
            </a:r>
            <a:r>
              <a:rPr lang="zh-CN" altLang="en-US" sz="2800" dirty="0"/>
              <a:t>光绪二十四年（</a:t>
            </a:r>
            <a:r>
              <a:rPr lang="en-US" altLang="zh-CN" sz="2800" dirty="0"/>
              <a:t>1898</a:t>
            </a:r>
            <a:r>
              <a:rPr lang="zh-CN" altLang="en-US" sz="2800" dirty="0"/>
              <a:t>），下邱家院一带的青菜头丰收，由于邓炳成懂自己家乡“大头菜”的加工技术，与邱家妇女们商量，他试着仿以大头菜全形腌制法，将青菜头全部制成腌菜。制好后，邓顺便捎带两坛到宜昌供邱尝新。邱用它待客，亲友及同行一致觉得鲜香可口，为其他酱腌菜所不及。</a:t>
            </a:r>
          </a:p>
          <a:p>
            <a:pPr marL="0" indent="0">
              <a:lnSpc>
                <a:spcPct val="80000"/>
              </a:lnSpc>
              <a:buNone/>
            </a:pPr>
            <a:endParaRPr lang="en-US" altLang="zh-CN" sz="4000" b="1" dirty="0"/>
          </a:p>
        </p:txBody>
      </p:sp>
    </p:spTree>
    <p:extLst>
      <p:ext uri="{BB962C8B-B14F-4D97-AF65-F5344CB8AC3E}">
        <p14:creationId xmlns:p14="http://schemas.microsoft.com/office/powerpoint/2010/main" val="34020234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CC824A7-702B-46F1-A2CB-C4ECF7950B29}"/>
              </a:ext>
            </a:extLst>
          </p:cNvPr>
          <p:cNvSpPr>
            <a:spLocks noGrp="1"/>
          </p:cNvSpPr>
          <p:nvPr>
            <p:ph type="title"/>
          </p:nvPr>
        </p:nvSpPr>
        <p:spPr/>
        <p:txBody>
          <a:bodyPr/>
          <a:lstStyle/>
          <a:p>
            <a:r>
              <a:rPr lang="zh-CN" altLang="en-US" b="1" dirty="0">
                <a:ea typeface="黑体" panose="02010609060101010101" pitchFamily="49" charset="-122"/>
              </a:rPr>
              <a:t>榨菜的历史渊源</a:t>
            </a:r>
            <a:endParaRPr lang="zh-CN" altLang="en-US" dirty="0"/>
          </a:p>
        </p:txBody>
      </p:sp>
      <p:sp>
        <p:nvSpPr>
          <p:cNvPr id="3" name="内容占位符 2">
            <a:extLst>
              <a:ext uri="{FF2B5EF4-FFF2-40B4-BE49-F238E27FC236}">
                <a16:creationId xmlns:a16="http://schemas.microsoft.com/office/drawing/2014/main" id="{ACDD8570-3770-4FD3-B415-F8833C29B7B0}"/>
              </a:ext>
            </a:extLst>
          </p:cNvPr>
          <p:cNvSpPr>
            <a:spLocks noGrp="1"/>
          </p:cNvSpPr>
          <p:nvPr>
            <p:ph idx="1"/>
          </p:nvPr>
        </p:nvSpPr>
        <p:spPr>
          <a:xfrm>
            <a:off x="434279" y="1129854"/>
            <a:ext cx="8557666" cy="1143000"/>
          </a:xfrm>
        </p:spPr>
        <p:txBody>
          <a:bodyPr/>
          <a:lstStyle/>
          <a:p>
            <a:pPr marL="0" indent="0">
              <a:buNone/>
            </a:pPr>
            <a:r>
              <a:rPr lang="zh-CN" altLang="en-US" sz="2000" dirty="0"/>
              <a:t>     邱顿生谋利之念，决定将它投入市场，次年（</a:t>
            </a:r>
            <a:r>
              <a:rPr lang="en-US" altLang="zh-CN" sz="2000" dirty="0"/>
              <a:t>1899</a:t>
            </a:r>
            <a:r>
              <a:rPr lang="zh-CN" altLang="en-US" sz="2000" dirty="0"/>
              <a:t>年）正月，邱赶回老家，以邓炳成为技师安排大量制造青菜头腌菜。初腌后，用压豆腐的木箱榨除盐水。邱把这种用木箱除盐水后制成的新的腌菜制品取名为</a:t>
            </a:r>
            <a:r>
              <a:rPr lang="en-US" altLang="zh-CN" sz="2000" dirty="0"/>
              <a:t>"</a:t>
            </a:r>
            <a:r>
              <a:rPr lang="zh-CN" altLang="en-US" sz="2000" dirty="0"/>
              <a:t>榨菜</a:t>
            </a:r>
            <a:r>
              <a:rPr lang="en-US" altLang="zh-CN" sz="2000" dirty="0"/>
              <a:t>"</a:t>
            </a:r>
            <a:r>
              <a:rPr lang="zh-CN" altLang="en-US" sz="2000" dirty="0"/>
              <a:t>。</a:t>
            </a:r>
          </a:p>
        </p:txBody>
      </p:sp>
      <p:pic>
        <p:nvPicPr>
          <p:cNvPr id="6" name="图片 5">
            <a:extLst>
              <a:ext uri="{FF2B5EF4-FFF2-40B4-BE49-F238E27FC236}">
                <a16:creationId xmlns:a16="http://schemas.microsoft.com/office/drawing/2014/main" id="{EFD04A94-976F-46EF-9320-90B8C3D4BA4D}"/>
              </a:ext>
            </a:extLst>
          </p:cNvPr>
          <p:cNvPicPr>
            <a:picLocks noChangeAspect="1"/>
          </p:cNvPicPr>
          <p:nvPr/>
        </p:nvPicPr>
        <p:blipFill>
          <a:blip r:embed="rId2"/>
          <a:stretch>
            <a:fillRect/>
          </a:stretch>
        </p:blipFill>
        <p:spPr>
          <a:xfrm>
            <a:off x="125409" y="2107541"/>
            <a:ext cx="8998476" cy="4129771"/>
          </a:xfrm>
          <a:prstGeom prst="rect">
            <a:avLst/>
          </a:prstGeom>
        </p:spPr>
      </p:pic>
    </p:spTree>
    <p:extLst>
      <p:ext uri="{BB962C8B-B14F-4D97-AF65-F5344CB8AC3E}">
        <p14:creationId xmlns:p14="http://schemas.microsoft.com/office/powerpoint/2010/main" val="1055514173"/>
      </p:ext>
    </p:extLst>
  </p:cSld>
  <p:clrMapOvr>
    <a:masterClrMapping/>
  </p:clrMapOvr>
</p:sld>
</file>

<file path=ppt/theme/theme1.xml><?xml version="1.0" encoding="utf-8"?>
<a:theme xmlns:a="http://schemas.openxmlformats.org/drawingml/2006/main" name="乌江模版">
  <a:themeElements>
    <a:clrScheme name="乌江模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乌江模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乌江模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乌江模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乌江模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乌江模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乌江模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乌江模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乌江模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乌江模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乌江模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乌江模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乌江模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乌江模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1940</TotalTime>
  <Words>5115</Words>
  <Application>Microsoft Office PowerPoint</Application>
  <PresentationFormat>全屏显示(4:3)</PresentationFormat>
  <Paragraphs>269</Paragraphs>
  <Slides>49</Slides>
  <Notes>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49</vt:i4>
      </vt:variant>
    </vt:vector>
  </HeadingPairs>
  <TitlesOfParts>
    <vt:vector size="60" baseType="lpstr">
      <vt:lpstr>-apple-system-font</vt:lpstr>
      <vt:lpstr>方正粗黑宋简体</vt:lpstr>
      <vt:lpstr>黑体</vt:lpstr>
      <vt:lpstr>华文琥珀</vt:lpstr>
      <vt:lpstr>宋体</vt:lpstr>
      <vt:lpstr>Microsoft YaHei</vt:lpstr>
      <vt:lpstr>Microsoft YaHei</vt:lpstr>
      <vt:lpstr>Arial</vt:lpstr>
      <vt:lpstr>Calibri</vt:lpstr>
      <vt:lpstr>Gill Sans MT</vt:lpstr>
      <vt:lpstr>乌江模版</vt:lpstr>
      <vt:lpstr>PowerPoint 演示文稿</vt:lpstr>
      <vt:lpstr>导语</vt:lpstr>
      <vt:lpstr>导语</vt:lpstr>
      <vt:lpstr>导语</vt:lpstr>
      <vt:lpstr>导语</vt:lpstr>
      <vt:lpstr>目录</vt:lpstr>
      <vt:lpstr>一、榨菜的历史渊源</vt:lpstr>
      <vt:lpstr>榨菜的历史渊源</vt:lpstr>
      <vt:lpstr>榨菜的历史渊源</vt:lpstr>
      <vt:lpstr>榨菜的历史渊源</vt:lpstr>
      <vt:lpstr>榨菜的历史渊源</vt:lpstr>
      <vt:lpstr>榨菜的历史渊源</vt:lpstr>
      <vt:lpstr>二、涪陵榨菜社会地位</vt:lpstr>
      <vt:lpstr>涪陵榨菜社会地位</vt:lpstr>
      <vt:lpstr>涪陵榨菜社会地位</vt:lpstr>
      <vt:lpstr>三、乌江榨菜原料三腌三榨技艺</vt:lpstr>
      <vt:lpstr>乌江榨菜原料三腌三榨技艺</vt:lpstr>
      <vt:lpstr>乌江榨菜原料三腌三榨技艺</vt:lpstr>
      <vt:lpstr>乌江榨菜原料三腌三榨技艺</vt:lpstr>
      <vt:lpstr>乌江榨菜原料三腌三榨技艺</vt:lpstr>
      <vt:lpstr>乌江榨菜原料三腌三榨技艺</vt:lpstr>
      <vt:lpstr>乌江榨菜原料三腌三榨技艺</vt:lpstr>
      <vt:lpstr>乌江榨菜原料三腌三榨技艺</vt:lpstr>
      <vt:lpstr>乌江榨菜原料三腌三榨技艺</vt:lpstr>
      <vt:lpstr>乌江榨菜原料三腌三榨技艺</vt:lpstr>
      <vt:lpstr>乌江榨菜原料三腌三榨技艺</vt:lpstr>
      <vt:lpstr>乌江榨菜原料三腌三榨技艺</vt:lpstr>
      <vt:lpstr>乌江榨菜原料三腌三榨技艺</vt:lpstr>
      <vt:lpstr>乌江榨菜原料三腌三榨技艺</vt:lpstr>
      <vt:lpstr>乌江榨菜原料三腌三榨技艺</vt:lpstr>
      <vt:lpstr>乌江榨菜原料三腌三榨技艺</vt:lpstr>
      <vt:lpstr>乌江榨菜原料三腌三榨技艺</vt:lpstr>
      <vt:lpstr>乌江榨菜原料三腌三榨技艺</vt:lpstr>
      <vt:lpstr>乌江榨菜原料三腌三榨技艺</vt:lpstr>
      <vt:lpstr>乌江榨菜原料三腌三榨技艺</vt:lpstr>
      <vt:lpstr>乌江榨菜原料三腌三榨技艺</vt:lpstr>
      <vt:lpstr>乌江榨菜原料三腌三榨技艺</vt:lpstr>
      <vt:lpstr>乌江榨菜原料三腌三榨技艺</vt:lpstr>
      <vt:lpstr>乌江榨菜原料三腌三榨技艺</vt:lpstr>
      <vt:lpstr>乌江榨菜原料三腌三榨技艺</vt:lpstr>
      <vt:lpstr>乌江榨菜原料三腌三榨技艺</vt:lpstr>
      <vt:lpstr>乌江榨菜原料三腌三榨技艺</vt:lpstr>
      <vt:lpstr>乌江榨菜原料三腌三榨技艺</vt:lpstr>
      <vt:lpstr>乌江榨菜原料三腌三榨技艺</vt:lpstr>
      <vt:lpstr>乌江榨菜原料三腌三榨技艺</vt:lpstr>
      <vt:lpstr>乌江榨菜原料三腌三榨技艺</vt:lpstr>
      <vt:lpstr>总  结</vt:lpstr>
      <vt:lpstr>结束语</vt:lpstr>
      <vt:lpstr>敬请各位指正！</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钟龙江</dc:creator>
  <cp:lastModifiedBy>汪 莉</cp:lastModifiedBy>
  <cp:revision>397</cp:revision>
  <dcterms:created xsi:type="dcterms:W3CDTF">2016-03-18T02:55:00Z</dcterms:created>
  <dcterms:modified xsi:type="dcterms:W3CDTF">2020-11-30T15:25:42Z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2052-11.1.0.8976</vt:lpwstr>
  </property>
</Properties>
</file>