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2"/>
  </p:handoutMasterIdLst>
  <p:sldIdLst>
    <p:sldId id="256" r:id="rId2"/>
    <p:sldId id="257" r:id="rId3"/>
    <p:sldId id="353" r:id="rId4"/>
    <p:sldId id="320" r:id="rId5"/>
    <p:sldId id="321" r:id="rId6"/>
    <p:sldId id="318" r:id="rId7"/>
    <p:sldId id="322" r:id="rId8"/>
    <p:sldId id="324" r:id="rId9"/>
    <p:sldId id="331" r:id="rId10"/>
    <p:sldId id="325" r:id="rId11"/>
    <p:sldId id="361" r:id="rId12"/>
    <p:sldId id="354" r:id="rId13"/>
    <p:sldId id="332" r:id="rId14"/>
    <p:sldId id="355" r:id="rId15"/>
    <p:sldId id="302" r:id="rId16"/>
    <p:sldId id="303" r:id="rId17"/>
    <p:sldId id="260" r:id="rId18"/>
    <p:sldId id="357" r:id="rId19"/>
    <p:sldId id="356" r:id="rId20"/>
    <p:sldId id="295" r:id="rId21"/>
    <p:sldId id="339" r:id="rId22"/>
    <p:sldId id="363" r:id="rId23"/>
    <p:sldId id="362" r:id="rId24"/>
    <p:sldId id="336" r:id="rId25"/>
    <p:sldId id="338" r:id="rId26"/>
    <p:sldId id="360" r:id="rId27"/>
    <p:sldId id="299" r:id="rId28"/>
    <p:sldId id="341" r:id="rId29"/>
    <p:sldId id="308" r:id="rId30"/>
    <p:sldId id="342" r:id="rId31"/>
    <p:sldId id="343" r:id="rId32"/>
    <p:sldId id="344" r:id="rId33"/>
    <p:sldId id="348" r:id="rId34"/>
    <p:sldId id="347" r:id="rId35"/>
    <p:sldId id="350" r:id="rId36"/>
    <p:sldId id="351" r:id="rId37"/>
    <p:sldId id="352" r:id="rId38"/>
    <p:sldId id="358" r:id="rId39"/>
    <p:sldId id="349" r:id="rId40"/>
    <p:sldId id="317" r:id="rId41"/>
  </p:sldIdLst>
  <p:sldSz cx="9144000" cy="6858000" type="screen4x3"/>
  <p:notesSz cx="6797675" cy="99266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0867" autoAdjust="0"/>
    <p:restoredTop sz="94660"/>
  </p:normalViewPr>
  <p:slideViewPr>
    <p:cSldViewPr>
      <p:cViewPr>
        <p:scale>
          <a:sx n="100" d="100"/>
          <a:sy n="100" d="100"/>
        </p:scale>
        <p:origin x="-984" y="4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29.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197921-DBC4-4048-A42C-944DF7489AF5}"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zh-CN" altLang="en-US"/>
        </a:p>
      </dgm:t>
    </dgm:pt>
    <dgm:pt modelId="{2B060438-5B6A-472A-8E12-D59511866556}">
      <dgm:prSet phldrT="[文本]" custT="1"/>
      <dgm:spPr/>
      <dgm:t>
        <a:bodyPr/>
        <a:lstStyle/>
        <a:p>
          <a:r>
            <a:rPr lang="zh-CN" altLang="en-US" sz="2400" dirty="0" smtClean="0"/>
            <a:t>企业带动</a:t>
          </a:r>
          <a:endParaRPr lang="zh-CN" altLang="en-US" sz="2400" dirty="0"/>
        </a:p>
      </dgm:t>
    </dgm:pt>
    <dgm:pt modelId="{B77A9983-83FA-410F-9FFF-E8E8FB698B0A}" type="parTrans" cxnId="{10AA4469-248F-47AD-87CD-3876AE0EF55D}">
      <dgm:prSet/>
      <dgm:spPr/>
      <dgm:t>
        <a:bodyPr/>
        <a:lstStyle/>
        <a:p>
          <a:endParaRPr lang="zh-CN" altLang="en-US"/>
        </a:p>
      </dgm:t>
    </dgm:pt>
    <dgm:pt modelId="{373A30FF-6287-4A4F-9259-FCB74F773FE5}" type="sibTrans" cxnId="{10AA4469-248F-47AD-87CD-3876AE0EF55D}">
      <dgm:prSet/>
      <dgm:spPr/>
      <dgm:t>
        <a:bodyPr/>
        <a:lstStyle/>
        <a:p>
          <a:endParaRPr lang="zh-CN" altLang="en-US"/>
        </a:p>
      </dgm:t>
    </dgm:pt>
    <dgm:pt modelId="{43A0F59B-4051-49CA-ACCB-44737A39A857}">
      <dgm:prSet phldrT="[文本]" custT="1"/>
      <dgm:spPr/>
      <dgm:t>
        <a:bodyPr/>
        <a:lstStyle/>
        <a:p>
          <a:r>
            <a:rPr lang="zh-CN" altLang="en-US" sz="2400" dirty="0" smtClean="0"/>
            <a:t>产业带动</a:t>
          </a:r>
          <a:endParaRPr lang="zh-CN" altLang="en-US" sz="2400" dirty="0"/>
        </a:p>
      </dgm:t>
    </dgm:pt>
    <dgm:pt modelId="{C4EC2AF6-7A8B-495F-B28A-DEB1AF233641}" type="parTrans" cxnId="{C0717FCA-299D-492E-B7E1-37D5920B41AA}">
      <dgm:prSet/>
      <dgm:spPr/>
      <dgm:t>
        <a:bodyPr/>
        <a:lstStyle/>
        <a:p>
          <a:endParaRPr lang="zh-CN" altLang="en-US"/>
        </a:p>
      </dgm:t>
    </dgm:pt>
    <dgm:pt modelId="{F38AF4CB-20A2-4F47-A5FC-0BAB5B497297}" type="sibTrans" cxnId="{C0717FCA-299D-492E-B7E1-37D5920B41AA}">
      <dgm:prSet/>
      <dgm:spPr/>
      <dgm:t>
        <a:bodyPr/>
        <a:lstStyle/>
        <a:p>
          <a:endParaRPr lang="zh-CN" altLang="en-US"/>
        </a:p>
      </dgm:t>
    </dgm:pt>
    <dgm:pt modelId="{1255CF93-2713-4810-9C8C-8BE429EC9DFF}">
      <dgm:prSet phldrT="[文本]" custT="1"/>
      <dgm:spPr/>
      <dgm:t>
        <a:bodyPr/>
        <a:lstStyle/>
        <a:p>
          <a:r>
            <a:rPr lang="zh-CN" altLang="en-US" sz="2400" dirty="0" smtClean="0"/>
            <a:t>金融支持</a:t>
          </a:r>
          <a:endParaRPr lang="zh-CN" altLang="en-US" sz="2400" dirty="0"/>
        </a:p>
      </dgm:t>
    </dgm:pt>
    <dgm:pt modelId="{838B00ED-BE49-4D72-988F-7C8C341647DE}" type="parTrans" cxnId="{B71A7C48-0A51-4FE4-98E2-9CE79D6D4522}">
      <dgm:prSet/>
      <dgm:spPr/>
      <dgm:t>
        <a:bodyPr/>
        <a:lstStyle/>
        <a:p>
          <a:endParaRPr lang="zh-CN" altLang="en-US"/>
        </a:p>
      </dgm:t>
    </dgm:pt>
    <dgm:pt modelId="{79FE998F-3397-491D-9A46-4A393DA81770}" type="sibTrans" cxnId="{B71A7C48-0A51-4FE4-98E2-9CE79D6D4522}">
      <dgm:prSet/>
      <dgm:spPr/>
      <dgm:t>
        <a:bodyPr/>
        <a:lstStyle/>
        <a:p>
          <a:endParaRPr lang="zh-CN" altLang="en-US"/>
        </a:p>
      </dgm:t>
    </dgm:pt>
    <dgm:pt modelId="{342B9B7E-F64A-4016-ACBF-120D1C5B67C8}" type="pres">
      <dgm:prSet presAssocID="{84197921-DBC4-4048-A42C-944DF7489AF5}" presName="composite" presStyleCnt="0">
        <dgm:presLayoutVars>
          <dgm:chMax val="5"/>
          <dgm:dir/>
          <dgm:animLvl val="ctr"/>
          <dgm:resizeHandles val="exact"/>
        </dgm:presLayoutVars>
      </dgm:prSet>
      <dgm:spPr/>
      <dgm:t>
        <a:bodyPr/>
        <a:lstStyle/>
        <a:p>
          <a:endParaRPr lang="zh-CN" altLang="en-US"/>
        </a:p>
      </dgm:t>
    </dgm:pt>
    <dgm:pt modelId="{331465C1-625C-4EE5-ACF9-E4166B6D183F}" type="pres">
      <dgm:prSet presAssocID="{84197921-DBC4-4048-A42C-944DF7489AF5}" presName="cycle" presStyleCnt="0"/>
      <dgm:spPr/>
    </dgm:pt>
    <dgm:pt modelId="{9DC9E8FB-CDB0-46C4-B1B3-5ABE4E6C3450}" type="pres">
      <dgm:prSet presAssocID="{84197921-DBC4-4048-A42C-944DF7489AF5}" presName="centerShape" presStyleCnt="0"/>
      <dgm:spPr/>
    </dgm:pt>
    <dgm:pt modelId="{B7063C6F-9345-4565-B2BE-6283A7031A33}" type="pres">
      <dgm:prSet presAssocID="{84197921-DBC4-4048-A42C-944DF7489AF5}" presName="connSite" presStyleLbl="node1" presStyleIdx="0" presStyleCnt="4"/>
      <dgm:spPr/>
    </dgm:pt>
    <dgm:pt modelId="{B0428BEF-8D54-44DD-8663-97B1CBFD68B1}" type="pres">
      <dgm:prSet presAssocID="{84197921-DBC4-4048-A42C-944DF7489AF5}" presName="visible" presStyleLbl="node1" presStyleIdx="0" presStyleCnt="4" custScaleX="118897" custScaleY="118008"/>
      <dgm:spPr>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dgm:spPr>
    </dgm:pt>
    <dgm:pt modelId="{F632A7C5-D98D-412C-BC57-05B12398AA66}" type="pres">
      <dgm:prSet presAssocID="{B77A9983-83FA-410F-9FFF-E8E8FB698B0A}" presName="Name25" presStyleLbl="parChTrans1D1" presStyleIdx="0" presStyleCnt="3"/>
      <dgm:spPr/>
      <dgm:t>
        <a:bodyPr/>
        <a:lstStyle/>
        <a:p>
          <a:endParaRPr lang="zh-CN" altLang="en-US"/>
        </a:p>
      </dgm:t>
    </dgm:pt>
    <dgm:pt modelId="{4F1589CB-01D3-4AC4-8AB7-756A0692C387}" type="pres">
      <dgm:prSet presAssocID="{2B060438-5B6A-472A-8E12-D59511866556}" presName="node" presStyleCnt="0"/>
      <dgm:spPr/>
    </dgm:pt>
    <dgm:pt modelId="{B3DDDD31-50C6-4A4F-A3AA-73B0DEF6E380}" type="pres">
      <dgm:prSet presAssocID="{2B060438-5B6A-472A-8E12-D59511866556}" presName="parentNode" presStyleLbl="node1" presStyleIdx="1" presStyleCnt="4" custScaleX="217225" custLinFactX="14541" custLinFactNeighborX="100000" custLinFactNeighborY="-108">
        <dgm:presLayoutVars>
          <dgm:chMax val="1"/>
          <dgm:bulletEnabled val="1"/>
        </dgm:presLayoutVars>
      </dgm:prSet>
      <dgm:spPr/>
      <dgm:t>
        <a:bodyPr/>
        <a:lstStyle/>
        <a:p>
          <a:endParaRPr lang="zh-CN" altLang="en-US"/>
        </a:p>
      </dgm:t>
    </dgm:pt>
    <dgm:pt modelId="{5581C8C4-ADEE-4D91-9D44-0B2F44AF960A}" type="pres">
      <dgm:prSet presAssocID="{2B060438-5B6A-472A-8E12-D59511866556}" presName="childNode" presStyleLbl="revTx" presStyleIdx="0" presStyleCnt="0">
        <dgm:presLayoutVars>
          <dgm:bulletEnabled val="1"/>
        </dgm:presLayoutVars>
      </dgm:prSet>
      <dgm:spPr/>
      <dgm:t>
        <a:bodyPr/>
        <a:lstStyle/>
        <a:p>
          <a:endParaRPr lang="zh-CN" altLang="en-US"/>
        </a:p>
      </dgm:t>
    </dgm:pt>
    <dgm:pt modelId="{F539BA5E-77EB-44BB-BA54-D3FFABFBB3FC}" type="pres">
      <dgm:prSet presAssocID="{C4EC2AF6-7A8B-495F-B28A-DEB1AF233641}" presName="Name25" presStyleLbl="parChTrans1D1" presStyleIdx="1" presStyleCnt="3"/>
      <dgm:spPr/>
      <dgm:t>
        <a:bodyPr/>
        <a:lstStyle/>
        <a:p>
          <a:endParaRPr lang="zh-CN" altLang="en-US"/>
        </a:p>
      </dgm:t>
    </dgm:pt>
    <dgm:pt modelId="{C765137E-118A-459D-94A9-4AA3DE061BC3}" type="pres">
      <dgm:prSet presAssocID="{43A0F59B-4051-49CA-ACCB-44737A39A857}" presName="node" presStyleCnt="0"/>
      <dgm:spPr/>
    </dgm:pt>
    <dgm:pt modelId="{CA304327-C203-4E64-9B7E-7811BF531141}" type="pres">
      <dgm:prSet presAssocID="{43A0F59B-4051-49CA-ACCB-44737A39A857}" presName="parentNode" presStyleLbl="node1" presStyleIdx="2" presStyleCnt="4" custScaleX="223159" custLinFactNeighborX="81466" custLinFactNeighborY="-517">
        <dgm:presLayoutVars>
          <dgm:chMax val="1"/>
          <dgm:bulletEnabled val="1"/>
        </dgm:presLayoutVars>
      </dgm:prSet>
      <dgm:spPr/>
      <dgm:t>
        <a:bodyPr/>
        <a:lstStyle/>
        <a:p>
          <a:endParaRPr lang="zh-CN" altLang="en-US"/>
        </a:p>
      </dgm:t>
    </dgm:pt>
    <dgm:pt modelId="{0F484FDD-1B3A-4996-BFAE-A803DFF3CF92}" type="pres">
      <dgm:prSet presAssocID="{43A0F59B-4051-49CA-ACCB-44737A39A857}" presName="childNode" presStyleLbl="revTx" presStyleIdx="0" presStyleCnt="0">
        <dgm:presLayoutVars>
          <dgm:bulletEnabled val="1"/>
        </dgm:presLayoutVars>
      </dgm:prSet>
      <dgm:spPr/>
      <dgm:t>
        <a:bodyPr/>
        <a:lstStyle/>
        <a:p>
          <a:endParaRPr lang="zh-CN" altLang="en-US"/>
        </a:p>
      </dgm:t>
    </dgm:pt>
    <dgm:pt modelId="{B5CA8E5D-81CE-4379-A4B4-BE5290C9BCBC}" type="pres">
      <dgm:prSet presAssocID="{838B00ED-BE49-4D72-988F-7C8C341647DE}" presName="Name25" presStyleLbl="parChTrans1D1" presStyleIdx="2" presStyleCnt="3"/>
      <dgm:spPr/>
      <dgm:t>
        <a:bodyPr/>
        <a:lstStyle/>
        <a:p>
          <a:endParaRPr lang="zh-CN" altLang="en-US"/>
        </a:p>
      </dgm:t>
    </dgm:pt>
    <dgm:pt modelId="{459FF129-3541-405D-958D-21D54B0CE6DE}" type="pres">
      <dgm:prSet presAssocID="{1255CF93-2713-4810-9C8C-8BE429EC9DFF}" presName="node" presStyleCnt="0"/>
      <dgm:spPr/>
    </dgm:pt>
    <dgm:pt modelId="{6B9E9896-4562-4BC5-80F9-78C8C6A01346}" type="pres">
      <dgm:prSet presAssocID="{1255CF93-2713-4810-9C8C-8BE429EC9DFF}" presName="parentNode" presStyleLbl="node1" presStyleIdx="3" presStyleCnt="4" custScaleX="222799" custLinFactX="14541" custLinFactNeighborX="100000" custLinFactNeighborY="-1028">
        <dgm:presLayoutVars>
          <dgm:chMax val="1"/>
          <dgm:bulletEnabled val="1"/>
        </dgm:presLayoutVars>
      </dgm:prSet>
      <dgm:spPr/>
      <dgm:t>
        <a:bodyPr/>
        <a:lstStyle/>
        <a:p>
          <a:endParaRPr lang="zh-CN" altLang="en-US"/>
        </a:p>
      </dgm:t>
    </dgm:pt>
    <dgm:pt modelId="{FDC953A7-FF21-48A6-AD42-A1F3A92A815F}" type="pres">
      <dgm:prSet presAssocID="{1255CF93-2713-4810-9C8C-8BE429EC9DFF}" presName="childNode" presStyleLbl="revTx" presStyleIdx="0" presStyleCnt="0">
        <dgm:presLayoutVars>
          <dgm:bulletEnabled val="1"/>
        </dgm:presLayoutVars>
      </dgm:prSet>
      <dgm:spPr/>
      <dgm:t>
        <a:bodyPr/>
        <a:lstStyle/>
        <a:p>
          <a:endParaRPr lang="zh-CN" altLang="en-US"/>
        </a:p>
      </dgm:t>
    </dgm:pt>
  </dgm:ptLst>
  <dgm:cxnLst>
    <dgm:cxn modelId="{9E4DA204-C707-4987-8E89-04D8F74F7C46}" type="presOf" srcId="{838B00ED-BE49-4D72-988F-7C8C341647DE}" destId="{B5CA8E5D-81CE-4379-A4B4-BE5290C9BCBC}" srcOrd="0" destOrd="0" presId="urn:microsoft.com/office/officeart/2005/8/layout/radial2"/>
    <dgm:cxn modelId="{C0717FCA-299D-492E-B7E1-37D5920B41AA}" srcId="{84197921-DBC4-4048-A42C-944DF7489AF5}" destId="{43A0F59B-4051-49CA-ACCB-44737A39A857}" srcOrd="1" destOrd="0" parTransId="{C4EC2AF6-7A8B-495F-B28A-DEB1AF233641}" sibTransId="{F38AF4CB-20A2-4F47-A5FC-0BAB5B497297}"/>
    <dgm:cxn modelId="{10AA4469-248F-47AD-87CD-3876AE0EF55D}" srcId="{84197921-DBC4-4048-A42C-944DF7489AF5}" destId="{2B060438-5B6A-472A-8E12-D59511866556}" srcOrd="0" destOrd="0" parTransId="{B77A9983-83FA-410F-9FFF-E8E8FB698B0A}" sibTransId="{373A30FF-6287-4A4F-9259-FCB74F773FE5}"/>
    <dgm:cxn modelId="{E32A3E32-1397-419A-9B55-BE52737ABCC1}" type="presOf" srcId="{1255CF93-2713-4810-9C8C-8BE429EC9DFF}" destId="{6B9E9896-4562-4BC5-80F9-78C8C6A01346}" srcOrd="0" destOrd="0" presId="urn:microsoft.com/office/officeart/2005/8/layout/radial2"/>
    <dgm:cxn modelId="{2AF75F5F-0415-4FAE-80C3-ED17AE2F1419}" type="presOf" srcId="{84197921-DBC4-4048-A42C-944DF7489AF5}" destId="{342B9B7E-F64A-4016-ACBF-120D1C5B67C8}" srcOrd="0" destOrd="0" presId="urn:microsoft.com/office/officeart/2005/8/layout/radial2"/>
    <dgm:cxn modelId="{31F7951B-C0D0-4314-83F6-F3718E8AE164}" type="presOf" srcId="{B77A9983-83FA-410F-9FFF-E8E8FB698B0A}" destId="{F632A7C5-D98D-412C-BC57-05B12398AA66}" srcOrd="0" destOrd="0" presId="urn:microsoft.com/office/officeart/2005/8/layout/radial2"/>
    <dgm:cxn modelId="{7FE9A54F-3BE9-4EAF-8D36-142FDFF53B47}" type="presOf" srcId="{2B060438-5B6A-472A-8E12-D59511866556}" destId="{B3DDDD31-50C6-4A4F-A3AA-73B0DEF6E380}" srcOrd="0" destOrd="0" presId="urn:microsoft.com/office/officeart/2005/8/layout/radial2"/>
    <dgm:cxn modelId="{A3A48F16-DC3E-434C-830B-B0975E5C6F45}" type="presOf" srcId="{43A0F59B-4051-49CA-ACCB-44737A39A857}" destId="{CA304327-C203-4E64-9B7E-7811BF531141}" srcOrd="0" destOrd="0" presId="urn:microsoft.com/office/officeart/2005/8/layout/radial2"/>
    <dgm:cxn modelId="{E1CAC29C-5F23-457E-AFB1-79AEA5831170}" type="presOf" srcId="{C4EC2AF6-7A8B-495F-B28A-DEB1AF233641}" destId="{F539BA5E-77EB-44BB-BA54-D3FFABFBB3FC}" srcOrd="0" destOrd="0" presId="urn:microsoft.com/office/officeart/2005/8/layout/radial2"/>
    <dgm:cxn modelId="{B71A7C48-0A51-4FE4-98E2-9CE79D6D4522}" srcId="{84197921-DBC4-4048-A42C-944DF7489AF5}" destId="{1255CF93-2713-4810-9C8C-8BE429EC9DFF}" srcOrd="2" destOrd="0" parTransId="{838B00ED-BE49-4D72-988F-7C8C341647DE}" sibTransId="{79FE998F-3397-491D-9A46-4A393DA81770}"/>
    <dgm:cxn modelId="{0DF37809-E624-4334-A8F9-4DCF021E665E}" type="presParOf" srcId="{342B9B7E-F64A-4016-ACBF-120D1C5B67C8}" destId="{331465C1-625C-4EE5-ACF9-E4166B6D183F}" srcOrd="0" destOrd="0" presId="urn:microsoft.com/office/officeart/2005/8/layout/radial2"/>
    <dgm:cxn modelId="{EFF8A8DD-5CA9-4C48-BCC4-6EE27E22BEBD}" type="presParOf" srcId="{331465C1-625C-4EE5-ACF9-E4166B6D183F}" destId="{9DC9E8FB-CDB0-46C4-B1B3-5ABE4E6C3450}" srcOrd="0" destOrd="0" presId="urn:microsoft.com/office/officeart/2005/8/layout/radial2"/>
    <dgm:cxn modelId="{1533170A-EC29-4D2B-ADC9-35A79D26D032}" type="presParOf" srcId="{9DC9E8FB-CDB0-46C4-B1B3-5ABE4E6C3450}" destId="{B7063C6F-9345-4565-B2BE-6283A7031A33}" srcOrd="0" destOrd="0" presId="urn:microsoft.com/office/officeart/2005/8/layout/radial2"/>
    <dgm:cxn modelId="{C3C92C0F-DC5E-4B53-BFBA-1B3E631100D4}" type="presParOf" srcId="{9DC9E8FB-CDB0-46C4-B1B3-5ABE4E6C3450}" destId="{B0428BEF-8D54-44DD-8663-97B1CBFD68B1}" srcOrd="1" destOrd="0" presId="urn:microsoft.com/office/officeart/2005/8/layout/radial2"/>
    <dgm:cxn modelId="{553D7652-98A4-474F-94FB-5BF725A99BF6}" type="presParOf" srcId="{331465C1-625C-4EE5-ACF9-E4166B6D183F}" destId="{F632A7C5-D98D-412C-BC57-05B12398AA66}" srcOrd="1" destOrd="0" presId="urn:microsoft.com/office/officeart/2005/8/layout/radial2"/>
    <dgm:cxn modelId="{FCC5A103-0476-461B-9AFC-EC23B59CAC71}" type="presParOf" srcId="{331465C1-625C-4EE5-ACF9-E4166B6D183F}" destId="{4F1589CB-01D3-4AC4-8AB7-756A0692C387}" srcOrd="2" destOrd="0" presId="urn:microsoft.com/office/officeart/2005/8/layout/radial2"/>
    <dgm:cxn modelId="{BFDFB549-510E-41C8-84A6-B1D9301FDE8D}" type="presParOf" srcId="{4F1589CB-01D3-4AC4-8AB7-756A0692C387}" destId="{B3DDDD31-50C6-4A4F-A3AA-73B0DEF6E380}" srcOrd="0" destOrd="0" presId="urn:microsoft.com/office/officeart/2005/8/layout/radial2"/>
    <dgm:cxn modelId="{B58939A5-396C-4952-BF88-D21D0478E829}" type="presParOf" srcId="{4F1589CB-01D3-4AC4-8AB7-756A0692C387}" destId="{5581C8C4-ADEE-4D91-9D44-0B2F44AF960A}" srcOrd="1" destOrd="0" presId="urn:microsoft.com/office/officeart/2005/8/layout/radial2"/>
    <dgm:cxn modelId="{AB3EC325-9ACF-47CB-AEBD-BD3D1A11832D}" type="presParOf" srcId="{331465C1-625C-4EE5-ACF9-E4166B6D183F}" destId="{F539BA5E-77EB-44BB-BA54-D3FFABFBB3FC}" srcOrd="3" destOrd="0" presId="urn:microsoft.com/office/officeart/2005/8/layout/radial2"/>
    <dgm:cxn modelId="{6BD1B52A-968B-40B1-8D33-43F7DBDA0AD0}" type="presParOf" srcId="{331465C1-625C-4EE5-ACF9-E4166B6D183F}" destId="{C765137E-118A-459D-94A9-4AA3DE061BC3}" srcOrd="4" destOrd="0" presId="urn:microsoft.com/office/officeart/2005/8/layout/radial2"/>
    <dgm:cxn modelId="{B32B5F5A-27D8-4ED5-98A1-3CB8ED665A5F}" type="presParOf" srcId="{C765137E-118A-459D-94A9-4AA3DE061BC3}" destId="{CA304327-C203-4E64-9B7E-7811BF531141}" srcOrd="0" destOrd="0" presId="urn:microsoft.com/office/officeart/2005/8/layout/radial2"/>
    <dgm:cxn modelId="{B689F6F2-664C-4066-867D-F120E9D5DA3E}" type="presParOf" srcId="{C765137E-118A-459D-94A9-4AA3DE061BC3}" destId="{0F484FDD-1B3A-4996-BFAE-A803DFF3CF92}" srcOrd="1" destOrd="0" presId="urn:microsoft.com/office/officeart/2005/8/layout/radial2"/>
    <dgm:cxn modelId="{BDFF6DED-DA67-4FCE-92B2-C164B751BBA6}" type="presParOf" srcId="{331465C1-625C-4EE5-ACF9-E4166B6D183F}" destId="{B5CA8E5D-81CE-4379-A4B4-BE5290C9BCBC}" srcOrd="5" destOrd="0" presId="urn:microsoft.com/office/officeart/2005/8/layout/radial2"/>
    <dgm:cxn modelId="{60860D2C-26F4-447B-A5E9-8B2C63B26916}" type="presParOf" srcId="{331465C1-625C-4EE5-ACF9-E4166B6D183F}" destId="{459FF129-3541-405D-958D-21D54B0CE6DE}" srcOrd="6" destOrd="0" presId="urn:microsoft.com/office/officeart/2005/8/layout/radial2"/>
    <dgm:cxn modelId="{2CA998A1-E529-42CE-A6D5-DB80D6C934D0}" type="presParOf" srcId="{459FF129-3541-405D-958D-21D54B0CE6DE}" destId="{6B9E9896-4562-4BC5-80F9-78C8C6A01346}" srcOrd="0" destOrd="0" presId="urn:microsoft.com/office/officeart/2005/8/layout/radial2"/>
    <dgm:cxn modelId="{1A48389F-F4B0-43D3-AE73-4BDCA04912E0}" type="presParOf" srcId="{459FF129-3541-405D-958D-21D54B0CE6DE}" destId="{FDC953A7-FF21-48A6-AD42-A1F3A92A815F}"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654103-24A3-46FB-AE0C-6F9AF3764793}"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zh-CN" altLang="en-US"/>
        </a:p>
      </dgm:t>
    </dgm:pt>
    <dgm:pt modelId="{F5633C51-E7F3-4FA0-88C5-7A52FE71A56C}">
      <dgm:prSet phldrT="[文本]"/>
      <dgm:spPr/>
      <dgm:t>
        <a:bodyPr/>
        <a:lstStyle/>
        <a:p>
          <a:r>
            <a:rPr lang="zh-CN" altLang="en-US" dirty="0" smtClean="0"/>
            <a:t>一、宣传</a:t>
          </a:r>
          <a:endParaRPr lang="en-US" altLang="zh-CN" dirty="0" smtClean="0"/>
        </a:p>
        <a:p>
          <a:r>
            <a:rPr lang="zh-CN" altLang="en-US" dirty="0" smtClean="0"/>
            <a:t>引导</a:t>
          </a:r>
          <a:endParaRPr lang="zh-CN" altLang="en-US" dirty="0"/>
        </a:p>
      </dgm:t>
    </dgm:pt>
    <dgm:pt modelId="{56D62614-C38E-4643-A3FA-FB4C0B5C7317}" type="parTrans" cxnId="{B7F9B001-8AFE-4D48-B001-DD9E49BA759E}">
      <dgm:prSet/>
      <dgm:spPr/>
      <dgm:t>
        <a:bodyPr/>
        <a:lstStyle/>
        <a:p>
          <a:endParaRPr lang="zh-CN" altLang="en-US"/>
        </a:p>
      </dgm:t>
    </dgm:pt>
    <dgm:pt modelId="{D2E36AE1-61C8-4096-9196-65C6F8D257D8}" type="sibTrans" cxnId="{B7F9B001-8AFE-4D48-B001-DD9E49BA759E}">
      <dgm:prSet/>
      <dgm:spPr/>
      <dgm:t>
        <a:bodyPr/>
        <a:lstStyle/>
        <a:p>
          <a:endParaRPr lang="zh-CN" altLang="en-US"/>
        </a:p>
      </dgm:t>
    </dgm:pt>
    <dgm:pt modelId="{0F58D3E6-71BC-41FB-AEDE-50C6DD65CB1E}">
      <dgm:prSet phldrT="[文本]"/>
      <dgm:spPr/>
      <dgm:t>
        <a:bodyPr/>
        <a:lstStyle/>
        <a:p>
          <a:r>
            <a:rPr lang="zh-CN" altLang="en-US" dirty="0" smtClean="0"/>
            <a:t>二、精神</a:t>
          </a:r>
          <a:endParaRPr lang="en-US" altLang="zh-CN" dirty="0" smtClean="0"/>
        </a:p>
        <a:p>
          <a:r>
            <a:rPr lang="zh-CN" altLang="en-US" dirty="0" smtClean="0"/>
            <a:t>扶贫</a:t>
          </a:r>
          <a:endParaRPr lang="zh-CN" altLang="en-US" dirty="0"/>
        </a:p>
      </dgm:t>
    </dgm:pt>
    <dgm:pt modelId="{C060F4F2-C0AB-414F-9D33-61F06D1B3D7C}" type="parTrans" cxnId="{4F2A325B-D22C-4ECB-8802-3554FFF7833E}">
      <dgm:prSet/>
      <dgm:spPr/>
      <dgm:t>
        <a:bodyPr/>
        <a:lstStyle/>
        <a:p>
          <a:endParaRPr lang="zh-CN" altLang="en-US"/>
        </a:p>
      </dgm:t>
    </dgm:pt>
    <dgm:pt modelId="{A63761C8-7ACD-4533-AF87-EE610D6CE65E}" type="sibTrans" cxnId="{4F2A325B-D22C-4ECB-8802-3554FFF7833E}">
      <dgm:prSet/>
      <dgm:spPr/>
      <dgm:t>
        <a:bodyPr/>
        <a:lstStyle/>
        <a:p>
          <a:endParaRPr lang="zh-CN" altLang="en-US"/>
        </a:p>
      </dgm:t>
    </dgm:pt>
    <dgm:pt modelId="{84606E81-1504-4CE2-A606-02DD4455353B}">
      <dgm:prSet phldrT="[文本]"/>
      <dgm:spPr/>
      <dgm:t>
        <a:bodyPr/>
        <a:lstStyle/>
        <a:p>
          <a:r>
            <a:rPr lang="zh-CN" altLang="en-US" dirty="0" smtClean="0"/>
            <a:t>三、素质提升</a:t>
          </a:r>
          <a:endParaRPr lang="zh-CN" altLang="en-US" dirty="0"/>
        </a:p>
      </dgm:t>
    </dgm:pt>
    <dgm:pt modelId="{8DDC4C22-8C14-480B-80E1-F265EBE951C3}" type="parTrans" cxnId="{A532113B-F791-4499-B8D8-0C1E9C989546}">
      <dgm:prSet/>
      <dgm:spPr/>
      <dgm:t>
        <a:bodyPr/>
        <a:lstStyle/>
        <a:p>
          <a:endParaRPr lang="zh-CN" altLang="en-US"/>
        </a:p>
      </dgm:t>
    </dgm:pt>
    <dgm:pt modelId="{7386ED1F-E9A1-4F80-81D2-DE7039516FDB}" type="sibTrans" cxnId="{A532113B-F791-4499-B8D8-0C1E9C989546}">
      <dgm:prSet/>
      <dgm:spPr/>
      <dgm:t>
        <a:bodyPr/>
        <a:lstStyle/>
        <a:p>
          <a:endParaRPr lang="zh-CN" altLang="en-US"/>
        </a:p>
      </dgm:t>
    </dgm:pt>
    <dgm:pt modelId="{E619FEC2-5A0A-483F-ADF1-4A58CAA557C3}">
      <dgm:prSet phldrT="[文本]"/>
      <dgm:spPr/>
      <dgm:t>
        <a:bodyPr/>
        <a:lstStyle/>
        <a:p>
          <a:r>
            <a:rPr lang="zh-CN" altLang="en-US" dirty="0" smtClean="0"/>
            <a:t>四、典型示范</a:t>
          </a:r>
          <a:endParaRPr lang="zh-CN" altLang="en-US" dirty="0"/>
        </a:p>
      </dgm:t>
    </dgm:pt>
    <dgm:pt modelId="{540377FC-90BB-4C01-A831-4CE7B710A7DA}" type="parTrans" cxnId="{1387DE67-4AD4-4B57-96C3-1DE45E95567B}">
      <dgm:prSet/>
      <dgm:spPr/>
      <dgm:t>
        <a:bodyPr/>
        <a:lstStyle/>
        <a:p>
          <a:endParaRPr lang="zh-CN" altLang="en-US"/>
        </a:p>
      </dgm:t>
    </dgm:pt>
    <dgm:pt modelId="{4F69F5D9-18EC-4CAC-9E5C-A46356EDB5B7}" type="sibTrans" cxnId="{1387DE67-4AD4-4B57-96C3-1DE45E95567B}">
      <dgm:prSet/>
      <dgm:spPr/>
      <dgm:t>
        <a:bodyPr/>
        <a:lstStyle/>
        <a:p>
          <a:endParaRPr lang="zh-CN" altLang="en-US"/>
        </a:p>
      </dgm:t>
    </dgm:pt>
    <dgm:pt modelId="{29E8F2BE-6BF2-4BFB-B574-D53F217C5EDB}">
      <dgm:prSet phldrT="[文本]"/>
      <dgm:spPr/>
      <dgm:t>
        <a:bodyPr/>
        <a:lstStyle/>
        <a:p>
          <a:r>
            <a:rPr lang="zh-CN" altLang="en-US" dirty="0" smtClean="0"/>
            <a:t>五、就业扶贫</a:t>
          </a:r>
          <a:endParaRPr lang="zh-CN" altLang="en-US" dirty="0"/>
        </a:p>
      </dgm:t>
    </dgm:pt>
    <dgm:pt modelId="{B2577777-00D4-4419-A861-E454BF554B33}" type="parTrans" cxnId="{314CEE84-D13F-48C7-ADAB-DA3E43C297B6}">
      <dgm:prSet/>
      <dgm:spPr/>
      <dgm:t>
        <a:bodyPr/>
        <a:lstStyle/>
        <a:p>
          <a:endParaRPr lang="zh-CN" altLang="en-US"/>
        </a:p>
      </dgm:t>
    </dgm:pt>
    <dgm:pt modelId="{02AFA727-6FF0-4475-A19B-E2CC54313845}" type="sibTrans" cxnId="{314CEE84-D13F-48C7-ADAB-DA3E43C297B6}">
      <dgm:prSet/>
      <dgm:spPr/>
      <dgm:t>
        <a:bodyPr/>
        <a:lstStyle/>
        <a:p>
          <a:endParaRPr lang="zh-CN" altLang="en-US"/>
        </a:p>
      </dgm:t>
    </dgm:pt>
    <dgm:pt modelId="{E6430732-2BE4-4FDF-8C01-A53FEE6339DE}">
      <dgm:prSet phldrT="[文本]" phldr="1"/>
      <dgm:spPr/>
      <dgm:t>
        <a:bodyPr/>
        <a:lstStyle/>
        <a:p>
          <a:endParaRPr lang="zh-CN" altLang="en-US" dirty="0"/>
        </a:p>
      </dgm:t>
    </dgm:pt>
    <dgm:pt modelId="{A93989D1-69A5-484C-9160-A1DA58A065ED}" type="sibTrans" cxnId="{FF81F9E9-9985-478A-B3F7-8D97D87C572C}">
      <dgm:prSet/>
      <dgm:spPr/>
      <dgm:t>
        <a:bodyPr/>
        <a:lstStyle/>
        <a:p>
          <a:endParaRPr lang="zh-CN" altLang="en-US"/>
        </a:p>
      </dgm:t>
    </dgm:pt>
    <dgm:pt modelId="{78822D39-462E-4B4F-9389-8E2F2381EAC3}" type="parTrans" cxnId="{FF81F9E9-9985-478A-B3F7-8D97D87C572C}">
      <dgm:prSet/>
      <dgm:spPr/>
      <dgm:t>
        <a:bodyPr/>
        <a:lstStyle/>
        <a:p>
          <a:endParaRPr lang="zh-CN" altLang="en-US"/>
        </a:p>
      </dgm:t>
    </dgm:pt>
    <dgm:pt modelId="{B74575D0-1FD9-403D-AA6A-58DC7E851501}" type="pres">
      <dgm:prSet presAssocID="{88654103-24A3-46FB-AE0C-6F9AF3764793}" presName="Name0" presStyleCnt="0">
        <dgm:presLayoutVars>
          <dgm:chMax val="1"/>
          <dgm:dir/>
          <dgm:animLvl val="ctr"/>
          <dgm:resizeHandles val="exact"/>
        </dgm:presLayoutVars>
      </dgm:prSet>
      <dgm:spPr/>
      <dgm:t>
        <a:bodyPr/>
        <a:lstStyle/>
        <a:p>
          <a:endParaRPr lang="zh-CN" altLang="en-US"/>
        </a:p>
      </dgm:t>
    </dgm:pt>
    <dgm:pt modelId="{153EFB68-3327-4630-89A4-97C5E7529FD4}" type="pres">
      <dgm:prSet presAssocID="{E6430732-2BE4-4FDF-8C01-A53FEE6339DE}" presName="centerShape" presStyleLbl="node0" presStyleIdx="0" presStyleCnt="1"/>
      <dgm:spPr/>
      <dgm:t>
        <a:bodyPr/>
        <a:lstStyle/>
        <a:p>
          <a:endParaRPr lang="zh-CN" altLang="en-US"/>
        </a:p>
      </dgm:t>
    </dgm:pt>
    <dgm:pt modelId="{29A85520-6EFA-4DE5-8DC2-0BC0FF4EAF88}" type="pres">
      <dgm:prSet presAssocID="{F5633C51-E7F3-4FA0-88C5-7A52FE71A56C}" presName="node" presStyleLbl="node1" presStyleIdx="0" presStyleCnt="5" custScaleX="105018" custRadScaleRad="119616" custRadScaleInc="17">
        <dgm:presLayoutVars>
          <dgm:bulletEnabled val="1"/>
        </dgm:presLayoutVars>
      </dgm:prSet>
      <dgm:spPr/>
      <dgm:t>
        <a:bodyPr/>
        <a:lstStyle/>
        <a:p>
          <a:endParaRPr lang="zh-CN" altLang="en-US"/>
        </a:p>
      </dgm:t>
    </dgm:pt>
    <dgm:pt modelId="{03CBEE68-3454-45B4-B7A3-78A863D6A071}" type="pres">
      <dgm:prSet presAssocID="{F5633C51-E7F3-4FA0-88C5-7A52FE71A56C}" presName="dummy" presStyleCnt="0"/>
      <dgm:spPr/>
    </dgm:pt>
    <dgm:pt modelId="{A675BF9F-A663-4FAA-A59E-7D661434139D}" type="pres">
      <dgm:prSet presAssocID="{D2E36AE1-61C8-4096-9196-65C6F8D257D8}" presName="sibTrans" presStyleLbl="sibTrans2D1" presStyleIdx="0" presStyleCnt="5"/>
      <dgm:spPr/>
      <dgm:t>
        <a:bodyPr/>
        <a:lstStyle/>
        <a:p>
          <a:endParaRPr lang="zh-CN" altLang="en-US"/>
        </a:p>
      </dgm:t>
    </dgm:pt>
    <dgm:pt modelId="{D72AAE59-43F5-413D-A9A1-46DFA014EEEE}" type="pres">
      <dgm:prSet presAssocID="{0F58D3E6-71BC-41FB-AEDE-50C6DD65CB1E}" presName="node" presStyleLbl="node1" presStyleIdx="1" presStyleCnt="5" custScaleX="100041" custRadScaleRad="137249" custRadScaleInc="-35661">
        <dgm:presLayoutVars>
          <dgm:bulletEnabled val="1"/>
        </dgm:presLayoutVars>
      </dgm:prSet>
      <dgm:spPr/>
      <dgm:t>
        <a:bodyPr/>
        <a:lstStyle/>
        <a:p>
          <a:endParaRPr lang="zh-CN" altLang="en-US"/>
        </a:p>
      </dgm:t>
    </dgm:pt>
    <dgm:pt modelId="{C5BA3302-2275-4647-8663-509D6B14E611}" type="pres">
      <dgm:prSet presAssocID="{0F58D3E6-71BC-41FB-AEDE-50C6DD65CB1E}" presName="dummy" presStyleCnt="0"/>
      <dgm:spPr/>
    </dgm:pt>
    <dgm:pt modelId="{32753F5B-9EF7-4F51-AC37-FF2D9946B18E}" type="pres">
      <dgm:prSet presAssocID="{A63761C8-7ACD-4533-AF87-EE610D6CE65E}" presName="sibTrans" presStyleLbl="sibTrans2D1" presStyleIdx="1" presStyleCnt="5"/>
      <dgm:spPr/>
      <dgm:t>
        <a:bodyPr/>
        <a:lstStyle/>
        <a:p>
          <a:endParaRPr lang="zh-CN" altLang="en-US"/>
        </a:p>
      </dgm:t>
    </dgm:pt>
    <dgm:pt modelId="{25A74577-8274-4D83-829E-E5535E5E5218}" type="pres">
      <dgm:prSet presAssocID="{84606E81-1504-4CE2-A606-02DD4455353B}" presName="node" presStyleLbl="node1" presStyleIdx="2" presStyleCnt="5" custScaleX="112602" custRadScaleRad="104820" custRadScaleInc="-14346">
        <dgm:presLayoutVars>
          <dgm:bulletEnabled val="1"/>
        </dgm:presLayoutVars>
      </dgm:prSet>
      <dgm:spPr/>
      <dgm:t>
        <a:bodyPr/>
        <a:lstStyle/>
        <a:p>
          <a:endParaRPr lang="zh-CN" altLang="en-US"/>
        </a:p>
      </dgm:t>
    </dgm:pt>
    <dgm:pt modelId="{1F8D7F3C-0CC1-4710-96D5-CA704EC537B0}" type="pres">
      <dgm:prSet presAssocID="{84606E81-1504-4CE2-A606-02DD4455353B}" presName="dummy" presStyleCnt="0"/>
      <dgm:spPr/>
    </dgm:pt>
    <dgm:pt modelId="{7161BF07-DD49-46C1-A345-01AE460BB697}" type="pres">
      <dgm:prSet presAssocID="{7386ED1F-E9A1-4F80-81D2-DE7039516FDB}" presName="sibTrans" presStyleLbl="sibTrans2D1" presStyleIdx="2" presStyleCnt="5"/>
      <dgm:spPr/>
      <dgm:t>
        <a:bodyPr/>
        <a:lstStyle/>
        <a:p>
          <a:endParaRPr lang="zh-CN" altLang="en-US"/>
        </a:p>
      </dgm:t>
    </dgm:pt>
    <dgm:pt modelId="{85FDC0F7-40AA-4A24-B3FA-BD7E6D8968E6}" type="pres">
      <dgm:prSet presAssocID="{E619FEC2-5A0A-483F-ADF1-4A58CAA557C3}" presName="node" presStyleLbl="node1" presStyleIdx="3" presStyleCnt="5" custScaleX="113942" custRadScaleRad="110625" custRadScaleInc="32766">
        <dgm:presLayoutVars>
          <dgm:bulletEnabled val="1"/>
        </dgm:presLayoutVars>
      </dgm:prSet>
      <dgm:spPr/>
      <dgm:t>
        <a:bodyPr/>
        <a:lstStyle/>
        <a:p>
          <a:endParaRPr lang="zh-CN" altLang="en-US"/>
        </a:p>
      </dgm:t>
    </dgm:pt>
    <dgm:pt modelId="{31541B14-919C-4DCE-8BA1-18412606DEAF}" type="pres">
      <dgm:prSet presAssocID="{E619FEC2-5A0A-483F-ADF1-4A58CAA557C3}" presName="dummy" presStyleCnt="0"/>
      <dgm:spPr/>
    </dgm:pt>
    <dgm:pt modelId="{2A540291-F520-46E5-98A4-CCF8997BAE19}" type="pres">
      <dgm:prSet presAssocID="{4F69F5D9-18EC-4CAC-9E5C-A46356EDB5B7}" presName="sibTrans" presStyleLbl="sibTrans2D1" presStyleIdx="3" presStyleCnt="5"/>
      <dgm:spPr/>
      <dgm:t>
        <a:bodyPr/>
        <a:lstStyle/>
        <a:p>
          <a:endParaRPr lang="zh-CN" altLang="en-US"/>
        </a:p>
      </dgm:t>
    </dgm:pt>
    <dgm:pt modelId="{AAADA807-3CB4-494C-8E8B-BBBCC4AE9EC6}" type="pres">
      <dgm:prSet presAssocID="{29E8F2BE-6BF2-4BFB-B574-D53F217C5EDB}" presName="node" presStyleLbl="node1" presStyleIdx="4" presStyleCnt="5" custScaleX="111642" custRadScaleRad="132453" custRadScaleInc="42982">
        <dgm:presLayoutVars>
          <dgm:bulletEnabled val="1"/>
        </dgm:presLayoutVars>
      </dgm:prSet>
      <dgm:spPr/>
      <dgm:t>
        <a:bodyPr/>
        <a:lstStyle/>
        <a:p>
          <a:endParaRPr lang="zh-CN" altLang="en-US"/>
        </a:p>
      </dgm:t>
    </dgm:pt>
    <dgm:pt modelId="{8301363C-943B-4A11-8903-0B7AFB8F1DBB}" type="pres">
      <dgm:prSet presAssocID="{29E8F2BE-6BF2-4BFB-B574-D53F217C5EDB}" presName="dummy" presStyleCnt="0"/>
      <dgm:spPr/>
    </dgm:pt>
    <dgm:pt modelId="{74DF4D63-09B7-489F-9BB1-865FF1849C5D}" type="pres">
      <dgm:prSet presAssocID="{02AFA727-6FF0-4475-A19B-E2CC54313845}" presName="sibTrans" presStyleLbl="sibTrans2D1" presStyleIdx="4" presStyleCnt="5"/>
      <dgm:spPr/>
      <dgm:t>
        <a:bodyPr/>
        <a:lstStyle/>
        <a:p>
          <a:endParaRPr lang="zh-CN" altLang="en-US"/>
        </a:p>
      </dgm:t>
    </dgm:pt>
  </dgm:ptLst>
  <dgm:cxnLst>
    <dgm:cxn modelId="{4F2A325B-D22C-4ECB-8802-3554FFF7833E}" srcId="{E6430732-2BE4-4FDF-8C01-A53FEE6339DE}" destId="{0F58D3E6-71BC-41FB-AEDE-50C6DD65CB1E}" srcOrd="1" destOrd="0" parTransId="{C060F4F2-C0AB-414F-9D33-61F06D1B3D7C}" sibTransId="{A63761C8-7ACD-4533-AF87-EE610D6CE65E}"/>
    <dgm:cxn modelId="{15BFCF24-9221-4FE2-9B8E-EE437BB9DA59}" type="presOf" srcId="{88654103-24A3-46FB-AE0C-6F9AF3764793}" destId="{B74575D0-1FD9-403D-AA6A-58DC7E851501}" srcOrd="0" destOrd="0" presId="urn:microsoft.com/office/officeart/2005/8/layout/radial6"/>
    <dgm:cxn modelId="{1387DE67-4AD4-4B57-96C3-1DE45E95567B}" srcId="{E6430732-2BE4-4FDF-8C01-A53FEE6339DE}" destId="{E619FEC2-5A0A-483F-ADF1-4A58CAA557C3}" srcOrd="3" destOrd="0" parTransId="{540377FC-90BB-4C01-A831-4CE7B710A7DA}" sibTransId="{4F69F5D9-18EC-4CAC-9E5C-A46356EDB5B7}"/>
    <dgm:cxn modelId="{267E0952-FCF4-4063-B1E0-8C5DE1A4B9E8}" type="presOf" srcId="{02AFA727-6FF0-4475-A19B-E2CC54313845}" destId="{74DF4D63-09B7-489F-9BB1-865FF1849C5D}" srcOrd="0" destOrd="0" presId="urn:microsoft.com/office/officeart/2005/8/layout/radial6"/>
    <dgm:cxn modelId="{78C03A0F-3AEF-4D78-8FD2-FA84CBCA544A}" type="presOf" srcId="{29E8F2BE-6BF2-4BFB-B574-D53F217C5EDB}" destId="{AAADA807-3CB4-494C-8E8B-BBBCC4AE9EC6}" srcOrd="0" destOrd="0" presId="urn:microsoft.com/office/officeart/2005/8/layout/radial6"/>
    <dgm:cxn modelId="{A8480E97-E4D4-4489-908C-BB951DA79C5A}" type="presOf" srcId="{D2E36AE1-61C8-4096-9196-65C6F8D257D8}" destId="{A675BF9F-A663-4FAA-A59E-7D661434139D}" srcOrd="0" destOrd="0" presId="urn:microsoft.com/office/officeart/2005/8/layout/radial6"/>
    <dgm:cxn modelId="{FF24F1F4-C813-483C-BB9D-2E44350B3400}" type="presOf" srcId="{7386ED1F-E9A1-4F80-81D2-DE7039516FDB}" destId="{7161BF07-DD49-46C1-A345-01AE460BB697}" srcOrd="0" destOrd="0" presId="urn:microsoft.com/office/officeart/2005/8/layout/radial6"/>
    <dgm:cxn modelId="{FF81F9E9-9985-478A-B3F7-8D97D87C572C}" srcId="{88654103-24A3-46FB-AE0C-6F9AF3764793}" destId="{E6430732-2BE4-4FDF-8C01-A53FEE6339DE}" srcOrd="0" destOrd="0" parTransId="{78822D39-462E-4B4F-9389-8E2F2381EAC3}" sibTransId="{A93989D1-69A5-484C-9160-A1DA58A065ED}"/>
    <dgm:cxn modelId="{A532113B-F791-4499-B8D8-0C1E9C989546}" srcId="{E6430732-2BE4-4FDF-8C01-A53FEE6339DE}" destId="{84606E81-1504-4CE2-A606-02DD4455353B}" srcOrd="2" destOrd="0" parTransId="{8DDC4C22-8C14-480B-80E1-F265EBE951C3}" sibTransId="{7386ED1F-E9A1-4F80-81D2-DE7039516FDB}"/>
    <dgm:cxn modelId="{0F084F62-DCD7-453A-AAF7-D0CFB53BF3A7}" type="presOf" srcId="{A63761C8-7ACD-4533-AF87-EE610D6CE65E}" destId="{32753F5B-9EF7-4F51-AC37-FF2D9946B18E}" srcOrd="0" destOrd="0" presId="urn:microsoft.com/office/officeart/2005/8/layout/radial6"/>
    <dgm:cxn modelId="{289A03A7-CF0E-462A-9642-DCB8397C47AF}" type="presOf" srcId="{F5633C51-E7F3-4FA0-88C5-7A52FE71A56C}" destId="{29A85520-6EFA-4DE5-8DC2-0BC0FF4EAF88}" srcOrd="0" destOrd="0" presId="urn:microsoft.com/office/officeart/2005/8/layout/radial6"/>
    <dgm:cxn modelId="{BB9A5FEE-28C3-4463-B1CC-1A952AD5BBE9}" type="presOf" srcId="{0F58D3E6-71BC-41FB-AEDE-50C6DD65CB1E}" destId="{D72AAE59-43F5-413D-A9A1-46DFA014EEEE}" srcOrd="0" destOrd="0" presId="urn:microsoft.com/office/officeart/2005/8/layout/radial6"/>
    <dgm:cxn modelId="{7E088647-78C1-4FF2-A602-7619E81F6CCA}" type="presOf" srcId="{4F69F5D9-18EC-4CAC-9E5C-A46356EDB5B7}" destId="{2A540291-F520-46E5-98A4-CCF8997BAE19}" srcOrd="0" destOrd="0" presId="urn:microsoft.com/office/officeart/2005/8/layout/radial6"/>
    <dgm:cxn modelId="{AD7E50AA-5D3E-4157-9A03-CFC5474606F0}" type="presOf" srcId="{E6430732-2BE4-4FDF-8C01-A53FEE6339DE}" destId="{153EFB68-3327-4630-89A4-97C5E7529FD4}" srcOrd="0" destOrd="0" presId="urn:microsoft.com/office/officeart/2005/8/layout/radial6"/>
    <dgm:cxn modelId="{C5ADFE60-D095-450A-9176-476401E06392}" type="presOf" srcId="{84606E81-1504-4CE2-A606-02DD4455353B}" destId="{25A74577-8274-4D83-829E-E5535E5E5218}" srcOrd="0" destOrd="0" presId="urn:microsoft.com/office/officeart/2005/8/layout/radial6"/>
    <dgm:cxn modelId="{BB77A057-E1D5-4961-A28D-6C0D9D1AC4BD}" type="presOf" srcId="{E619FEC2-5A0A-483F-ADF1-4A58CAA557C3}" destId="{85FDC0F7-40AA-4A24-B3FA-BD7E6D8968E6}" srcOrd="0" destOrd="0" presId="urn:microsoft.com/office/officeart/2005/8/layout/radial6"/>
    <dgm:cxn modelId="{B7F9B001-8AFE-4D48-B001-DD9E49BA759E}" srcId="{E6430732-2BE4-4FDF-8C01-A53FEE6339DE}" destId="{F5633C51-E7F3-4FA0-88C5-7A52FE71A56C}" srcOrd="0" destOrd="0" parTransId="{56D62614-C38E-4643-A3FA-FB4C0B5C7317}" sibTransId="{D2E36AE1-61C8-4096-9196-65C6F8D257D8}"/>
    <dgm:cxn modelId="{314CEE84-D13F-48C7-ADAB-DA3E43C297B6}" srcId="{E6430732-2BE4-4FDF-8C01-A53FEE6339DE}" destId="{29E8F2BE-6BF2-4BFB-B574-D53F217C5EDB}" srcOrd="4" destOrd="0" parTransId="{B2577777-00D4-4419-A861-E454BF554B33}" sibTransId="{02AFA727-6FF0-4475-A19B-E2CC54313845}"/>
    <dgm:cxn modelId="{C76214C7-506B-401A-A9DF-EB680F43D09F}" type="presParOf" srcId="{B74575D0-1FD9-403D-AA6A-58DC7E851501}" destId="{153EFB68-3327-4630-89A4-97C5E7529FD4}" srcOrd="0" destOrd="0" presId="urn:microsoft.com/office/officeart/2005/8/layout/radial6"/>
    <dgm:cxn modelId="{3ED50591-9C3E-44B8-987E-97E63EA03E6D}" type="presParOf" srcId="{B74575D0-1FD9-403D-AA6A-58DC7E851501}" destId="{29A85520-6EFA-4DE5-8DC2-0BC0FF4EAF88}" srcOrd="1" destOrd="0" presId="urn:microsoft.com/office/officeart/2005/8/layout/radial6"/>
    <dgm:cxn modelId="{D50EFFCC-9882-409A-854D-B2D118174BF1}" type="presParOf" srcId="{B74575D0-1FD9-403D-AA6A-58DC7E851501}" destId="{03CBEE68-3454-45B4-B7A3-78A863D6A071}" srcOrd="2" destOrd="0" presId="urn:microsoft.com/office/officeart/2005/8/layout/radial6"/>
    <dgm:cxn modelId="{966706B2-9EA2-4418-94F5-779AEAA46726}" type="presParOf" srcId="{B74575D0-1FD9-403D-AA6A-58DC7E851501}" destId="{A675BF9F-A663-4FAA-A59E-7D661434139D}" srcOrd="3" destOrd="0" presId="urn:microsoft.com/office/officeart/2005/8/layout/radial6"/>
    <dgm:cxn modelId="{83AA611F-3F8E-460D-B12F-7F429247CCA8}" type="presParOf" srcId="{B74575D0-1FD9-403D-AA6A-58DC7E851501}" destId="{D72AAE59-43F5-413D-A9A1-46DFA014EEEE}" srcOrd="4" destOrd="0" presId="urn:microsoft.com/office/officeart/2005/8/layout/radial6"/>
    <dgm:cxn modelId="{372B260D-A8BB-410E-8D53-63C85F137251}" type="presParOf" srcId="{B74575D0-1FD9-403D-AA6A-58DC7E851501}" destId="{C5BA3302-2275-4647-8663-509D6B14E611}" srcOrd="5" destOrd="0" presId="urn:microsoft.com/office/officeart/2005/8/layout/radial6"/>
    <dgm:cxn modelId="{0A5ACCF1-608C-4B85-A82F-718492D51138}" type="presParOf" srcId="{B74575D0-1FD9-403D-AA6A-58DC7E851501}" destId="{32753F5B-9EF7-4F51-AC37-FF2D9946B18E}" srcOrd="6" destOrd="0" presId="urn:microsoft.com/office/officeart/2005/8/layout/radial6"/>
    <dgm:cxn modelId="{4004AF5B-4CF4-4945-9713-236708CBC4C8}" type="presParOf" srcId="{B74575D0-1FD9-403D-AA6A-58DC7E851501}" destId="{25A74577-8274-4D83-829E-E5535E5E5218}" srcOrd="7" destOrd="0" presId="urn:microsoft.com/office/officeart/2005/8/layout/radial6"/>
    <dgm:cxn modelId="{12F95816-E6E1-4A99-A264-01B540E5A626}" type="presParOf" srcId="{B74575D0-1FD9-403D-AA6A-58DC7E851501}" destId="{1F8D7F3C-0CC1-4710-96D5-CA704EC537B0}" srcOrd="8" destOrd="0" presId="urn:microsoft.com/office/officeart/2005/8/layout/radial6"/>
    <dgm:cxn modelId="{6497BD24-34E9-49A8-9475-F1B2E7CD08C6}" type="presParOf" srcId="{B74575D0-1FD9-403D-AA6A-58DC7E851501}" destId="{7161BF07-DD49-46C1-A345-01AE460BB697}" srcOrd="9" destOrd="0" presId="urn:microsoft.com/office/officeart/2005/8/layout/radial6"/>
    <dgm:cxn modelId="{2D4C36B4-6754-4633-972B-7F0B1A09E18C}" type="presParOf" srcId="{B74575D0-1FD9-403D-AA6A-58DC7E851501}" destId="{85FDC0F7-40AA-4A24-B3FA-BD7E6D8968E6}" srcOrd="10" destOrd="0" presId="urn:microsoft.com/office/officeart/2005/8/layout/radial6"/>
    <dgm:cxn modelId="{A6FC0CA6-E4CD-4D43-A31B-2CD5A36564D7}" type="presParOf" srcId="{B74575D0-1FD9-403D-AA6A-58DC7E851501}" destId="{31541B14-919C-4DCE-8BA1-18412606DEAF}" srcOrd="11" destOrd="0" presId="urn:microsoft.com/office/officeart/2005/8/layout/radial6"/>
    <dgm:cxn modelId="{0621E9E2-7163-43EC-9980-23DCADDCDC6B}" type="presParOf" srcId="{B74575D0-1FD9-403D-AA6A-58DC7E851501}" destId="{2A540291-F520-46E5-98A4-CCF8997BAE19}" srcOrd="12" destOrd="0" presId="urn:microsoft.com/office/officeart/2005/8/layout/radial6"/>
    <dgm:cxn modelId="{2091D7E4-A9D6-40EF-BB80-039D5228A536}" type="presParOf" srcId="{B74575D0-1FD9-403D-AA6A-58DC7E851501}" destId="{AAADA807-3CB4-494C-8E8B-BBBCC4AE9EC6}" srcOrd="13" destOrd="0" presId="urn:microsoft.com/office/officeart/2005/8/layout/radial6"/>
    <dgm:cxn modelId="{103C1951-0437-43B6-9C69-73BBFCE0BF96}" type="presParOf" srcId="{B74575D0-1FD9-403D-AA6A-58DC7E851501}" destId="{8301363C-943B-4A11-8903-0B7AFB8F1DBB}" srcOrd="14" destOrd="0" presId="urn:microsoft.com/office/officeart/2005/8/layout/radial6"/>
    <dgm:cxn modelId="{66E7C4C6-C534-4FE7-BDE6-9EE2113046C9}" type="presParOf" srcId="{B74575D0-1FD9-403D-AA6A-58DC7E851501}" destId="{74DF4D63-09B7-489F-9BB1-865FF1849C5D}" srcOrd="1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C1F7906C-0864-441C-A6B1-DBC30195E80F}" type="datetimeFigureOut">
              <a:rPr lang="zh-CN" altLang="en-US" smtClean="0"/>
              <a:t>2019/3/26</a:t>
            </a:fld>
            <a:endParaRPr lang="zh-CN" altLang="en-US"/>
          </a:p>
        </p:txBody>
      </p:sp>
      <p:sp>
        <p:nvSpPr>
          <p:cNvPr id="4" name="页脚占位符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9B64D887-F5E1-467D-8B63-2FB0C872F08C}" type="slidenum">
              <a:rPr lang="zh-CN" altLang="en-US" smtClean="0"/>
              <a:t>‹#›</a:t>
            </a:fld>
            <a:endParaRPr lang="zh-CN" altLang="en-US"/>
          </a:p>
        </p:txBody>
      </p:sp>
    </p:spTree>
    <p:extLst>
      <p:ext uri="{BB962C8B-B14F-4D97-AF65-F5344CB8AC3E}">
        <p14:creationId xmlns:p14="http://schemas.microsoft.com/office/powerpoint/2010/main" val="279050219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1953023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1387069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794823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373859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2717006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1945052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3684738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18978359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2133893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2737216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4E0517-928E-4BC2-A185-FFF1F0D8184E}" type="datetimeFigureOut">
              <a:rPr lang="zh-CN" altLang="en-US" smtClean="0"/>
              <a:t>2019/3/26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BF89A5-94A5-469E-A90F-FDF4089E598C}" type="slidenum">
              <a:rPr lang="zh-CN" altLang="en-US" smtClean="0"/>
              <a:t>‹#›</a:t>
            </a:fld>
            <a:endParaRPr lang="zh-CN" altLang="en-US"/>
          </a:p>
        </p:txBody>
      </p:sp>
    </p:spTree>
    <p:extLst>
      <p:ext uri="{BB962C8B-B14F-4D97-AF65-F5344CB8AC3E}">
        <p14:creationId xmlns:p14="http://schemas.microsoft.com/office/powerpoint/2010/main" val="1127151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4E0517-928E-4BC2-A185-FFF1F0D8184E}" type="datetimeFigureOut">
              <a:rPr lang="zh-CN" altLang="en-US" smtClean="0"/>
              <a:t>2019/3/26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BF89A5-94A5-469E-A90F-FDF4089E598C}" type="slidenum">
              <a:rPr lang="zh-CN" altLang="en-US" smtClean="0"/>
              <a:t>‹#›</a:t>
            </a:fld>
            <a:endParaRPr lang="zh-CN" altLang="en-US"/>
          </a:p>
        </p:txBody>
      </p:sp>
      <p:pic>
        <p:nvPicPr>
          <p:cNvPr id="7"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83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55442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2.jp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29300\素材中国 sccnn.com副本.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13618"/>
            <a:ext cx="9144001" cy="4566959"/>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15"/>
          <p:cNvSpPr>
            <a:spLocks noChangeArrowheads="1"/>
          </p:cNvSpPr>
          <p:nvPr/>
        </p:nvSpPr>
        <p:spPr bwMode="auto">
          <a:xfrm>
            <a:off x="-20712" y="4581128"/>
            <a:ext cx="914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b="1" dirty="0">
                <a:solidFill>
                  <a:srgbClr val="C00000"/>
                </a:solidFill>
                <a:effectLst>
                  <a:glow rad="101600">
                    <a:schemeClr val="bg1"/>
                  </a:glow>
                </a:effectLst>
                <a:latin typeface="微软雅黑" pitchFamily="34" charset="-122"/>
                <a:ea typeface="微软雅黑" pitchFamily="34" charset="-122"/>
              </a:rPr>
              <a:t>主讲：重庆市扶贫开发</a:t>
            </a:r>
            <a:r>
              <a:rPr lang="zh-CN" altLang="en-US" b="1" dirty="0" smtClean="0">
                <a:solidFill>
                  <a:srgbClr val="C00000"/>
                </a:solidFill>
                <a:effectLst>
                  <a:glow rad="101600">
                    <a:schemeClr val="bg1"/>
                  </a:glow>
                </a:effectLst>
                <a:latin typeface="微软雅黑" pitchFamily="34" charset="-122"/>
                <a:ea typeface="微软雅黑" pitchFamily="34" charset="-122"/>
              </a:rPr>
              <a:t>办公室</a:t>
            </a:r>
            <a:endParaRPr lang="zh-CN" altLang="en-US" b="1" dirty="0">
              <a:solidFill>
                <a:srgbClr val="C00000"/>
              </a:solidFill>
              <a:effectLst>
                <a:glow rad="101600">
                  <a:schemeClr val="bg1"/>
                </a:glow>
              </a:effectLst>
              <a:latin typeface="微软雅黑" pitchFamily="34" charset="-122"/>
              <a:ea typeface="微软雅黑" pitchFamily="34" charset="-122"/>
            </a:endParaRPr>
          </a:p>
        </p:txBody>
      </p:sp>
      <p:sp>
        <p:nvSpPr>
          <p:cNvPr id="4" name="矩形 3"/>
          <p:cNvSpPr/>
          <p:nvPr/>
        </p:nvSpPr>
        <p:spPr>
          <a:xfrm>
            <a:off x="1" y="1352982"/>
            <a:ext cx="9144000" cy="2004010"/>
          </a:xfrm>
          <a:prstGeom prst="rect">
            <a:avLst/>
          </a:prstGeom>
          <a:scene3d>
            <a:camera prst="orthographicFront"/>
            <a:lightRig rig="threePt" dir="t"/>
          </a:scene3d>
          <a:sp3d>
            <a:bevelT/>
          </a:sp3d>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pPr>
            <a:r>
              <a:rPr lang="zh-CN" altLang="zh-CN"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学习贯彻党的十九大精神</a:t>
            </a:r>
          </a:p>
          <a:p>
            <a:pPr algn="ctr">
              <a:lnSpc>
                <a:spcPct val="150000"/>
              </a:lnSpc>
            </a:pPr>
            <a:r>
              <a:rPr lang="zh-CN" altLang="zh-CN"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重庆扶贫在行动</a:t>
            </a:r>
            <a:endParaRPr lang="zh-CN" altLang="zh-CN"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pic>
        <p:nvPicPr>
          <p:cNvPr id="5" name="图片 4" descr="黄光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687855">
            <a:off x="-45081" y="5203326"/>
            <a:ext cx="1884499" cy="1365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黄光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895350">
            <a:off x="7613524" y="5527211"/>
            <a:ext cx="942249" cy="68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107602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6" presetClass="emph" presetSubtype="0" repeatCount="indefinite" fill="hold" nodeType="afterEffect">
                                  <p:stCondLst>
                                    <p:cond delay="0"/>
                                  </p:stCondLst>
                                  <p:childTnLst>
                                    <p:animScale>
                                      <p:cBhvr>
                                        <p:cTn id="10" dur="2000" fill="hold"/>
                                        <p:tgtEl>
                                          <p:spTgt spid="5"/>
                                        </p:tgtEl>
                                      </p:cBhvr>
                                      <p:by x="150000" y="150000"/>
                                    </p:animScale>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2500"/>
                            </p:stCondLst>
                            <p:childTnLst>
                              <p:par>
                                <p:cTn id="15" presetID="6" presetClass="emph" presetSubtype="0" repeatCount="indefinite" fill="hold" nodeType="afterEffect">
                                  <p:stCondLst>
                                    <p:cond delay="0"/>
                                  </p:stCondLst>
                                  <p:childTnLst>
                                    <p:animScale>
                                      <p:cBhvr>
                                        <p:cTn id="16"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3567" y="764704"/>
            <a:ext cx="8038961" cy="585546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9144000" cy="769441"/>
          </a:xfrm>
          <a:prstGeom prst="rect">
            <a:avLst/>
          </a:prstGeom>
          <a:solidFill>
            <a:srgbClr val="C00000"/>
          </a:solidFill>
        </p:spPr>
        <p:txBody>
          <a:bodyPr wrap="square">
            <a:spAutoFit/>
          </a:bodyPr>
          <a:lstStyle/>
          <a:p>
            <a:pPr algn="ctr"/>
            <a:r>
              <a:rPr lang="zh-TW" altLang="zh-CN" sz="4400" b="1" dirty="0" smtClean="0">
                <a:solidFill>
                  <a:schemeClr val="bg1"/>
                </a:solidFill>
                <a:latin typeface="微软雅黑" pitchFamily="34" charset="-122"/>
                <a:ea typeface="微软雅黑" pitchFamily="34" charset="-122"/>
              </a:rPr>
              <a:t>三</a:t>
            </a:r>
            <a:r>
              <a:rPr lang="zh-CN" altLang="en-US" sz="4400" b="1" dirty="0" smtClean="0">
                <a:solidFill>
                  <a:schemeClr val="bg1"/>
                </a:solidFill>
                <a:latin typeface="微软雅黑" pitchFamily="34" charset="-122"/>
                <a:ea typeface="微软雅黑" pitchFamily="34" charset="-122"/>
              </a:rPr>
              <a:t>是</a:t>
            </a:r>
            <a:r>
              <a:rPr lang="zh-CN" altLang="zh-CN" sz="4400" b="1" dirty="0">
                <a:solidFill>
                  <a:schemeClr val="bg1"/>
                </a:solidFill>
                <a:latin typeface="微软雅黑" pitchFamily="34" charset="-122"/>
                <a:ea typeface="微软雅黑" pitchFamily="34" charset="-122"/>
              </a:rPr>
              <a:t>坚决打赢三年脱贫攻坚战</a:t>
            </a:r>
          </a:p>
        </p:txBody>
      </p:sp>
      <p:sp>
        <p:nvSpPr>
          <p:cNvPr id="6" name="矩形 5"/>
          <p:cNvSpPr/>
          <p:nvPr/>
        </p:nvSpPr>
        <p:spPr>
          <a:xfrm>
            <a:off x="971600" y="1196752"/>
            <a:ext cx="7344816" cy="4066883"/>
          </a:xfrm>
          <a:prstGeom prst="rect">
            <a:avLst/>
          </a:prstGeom>
        </p:spPr>
        <p:txBody>
          <a:bodyPr wrap="square">
            <a:spAutoFit/>
          </a:bodyPr>
          <a:lstStyle/>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1.</a:t>
            </a:r>
            <a:r>
              <a:rPr lang="zh-CN" altLang="en-US" sz="2400" b="1" dirty="0">
                <a:solidFill>
                  <a:srgbClr val="0070C0"/>
                </a:solidFill>
                <a:latin typeface="方正楷体_GBK" pitchFamily="65" charset="-122"/>
                <a:ea typeface="方正楷体_GBK" pitchFamily="65" charset="-122"/>
              </a:rPr>
              <a:t>交通扶贫提升行动计划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2.</a:t>
            </a:r>
            <a:r>
              <a:rPr lang="zh-CN" altLang="en-US" sz="2400" b="1" dirty="0">
                <a:solidFill>
                  <a:srgbClr val="0070C0"/>
                </a:solidFill>
                <a:latin typeface="方正楷体_GBK" pitchFamily="65" charset="-122"/>
                <a:ea typeface="方正楷体_GBK" pitchFamily="65" charset="-122"/>
              </a:rPr>
              <a:t>特色产业扶贫行动计划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3.</a:t>
            </a:r>
            <a:r>
              <a:rPr lang="zh-CN" altLang="en-US" sz="2400" b="1" dirty="0">
                <a:solidFill>
                  <a:srgbClr val="0070C0"/>
                </a:solidFill>
                <a:latin typeface="方正楷体_GBK" pitchFamily="65" charset="-122"/>
                <a:ea typeface="方正楷体_GBK" pitchFamily="65" charset="-122"/>
              </a:rPr>
              <a:t>生态旅游扶贫行动计划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4.</a:t>
            </a:r>
            <a:r>
              <a:rPr lang="zh-CN" altLang="en-US" sz="2400" b="1" dirty="0">
                <a:solidFill>
                  <a:srgbClr val="0070C0"/>
                </a:solidFill>
                <a:latin typeface="方正楷体_GBK" pitchFamily="65" charset="-122"/>
                <a:ea typeface="方正楷体_GBK" pitchFamily="65" charset="-122"/>
              </a:rPr>
              <a:t>电子商务扶贫行动计划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5.</a:t>
            </a:r>
            <a:r>
              <a:rPr lang="zh-CN" altLang="en-US" sz="2400" b="1" dirty="0">
                <a:solidFill>
                  <a:srgbClr val="0070C0"/>
                </a:solidFill>
                <a:latin typeface="方正楷体_GBK" pitchFamily="65" charset="-122"/>
                <a:ea typeface="方正楷体_GBK" pitchFamily="65" charset="-122"/>
              </a:rPr>
              <a:t>就业创业扶贫行动计划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6.</a:t>
            </a:r>
            <a:r>
              <a:rPr lang="zh-CN" altLang="en-US" sz="2400" b="1" dirty="0">
                <a:solidFill>
                  <a:srgbClr val="0070C0"/>
                </a:solidFill>
                <a:latin typeface="方正楷体_GBK" pitchFamily="65" charset="-122"/>
                <a:ea typeface="方正楷体_GBK" pitchFamily="65" charset="-122"/>
              </a:rPr>
              <a:t>易地扶贫搬迁行动计划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7.</a:t>
            </a:r>
            <a:r>
              <a:rPr lang="zh-CN" altLang="en-US" sz="2400" b="1" dirty="0">
                <a:solidFill>
                  <a:srgbClr val="0070C0"/>
                </a:solidFill>
                <a:latin typeface="方正楷体_GBK" pitchFamily="65" charset="-122"/>
                <a:ea typeface="方正楷体_GBK" pitchFamily="65" charset="-122"/>
              </a:rPr>
              <a:t>健康医疗保障行动计划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8.</a:t>
            </a:r>
            <a:r>
              <a:rPr lang="zh-CN" altLang="en-US" sz="2400" b="1" dirty="0">
                <a:solidFill>
                  <a:srgbClr val="0070C0"/>
                </a:solidFill>
                <a:latin typeface="方正楷体_GBK" pitchFamily="65" charset="-122"/>
                <a:ea typeface="方正楷体_GBK" pitchFamily="65" charset="-122"/>
              </a:rPr>
              <a:t>教育文化扶智行动计划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9.</a:t>
            </a:r>
            <a:r>
              <a:rPr lang="zh-CN" altLang="en-US" sz="2400" b="1" dirty="0">
                <a:solidFill>
                  <a:srgbClr val="0070C0"/>
                </a:solidFill>
                <a:latin typeface="方正楷体_GBK" pitchFamily="65" charset="-122"/>
                <a:ea typeface="方正楷体_GBK" pitchFamily="65" charset="-122"/>
              </a:rPr>
              <a:t>集体经济壮大行动计划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10.</a:t>
            </a:r>
            <a:r>
              <a:rPr lang="zh-CN" altLang="en-US" sz="2400" b="1" dirty="0">
                <a:solidFill>
                  <a:srgbClr val="0070C0"/>
                </a:solidFill>
                <a:latin typeface="方正楷体_GBK" pitchFamily="65" charset="-122"/>
                <a:ea typeface="方正楷体_GBK" pitchFamily="65" charset="-122"/>
              </a:rPr>
              <a:t>美丽乡村建设行动计划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11.</a:t>
            </a:r>
            <a:r>
              <a:rPr lang="zh-CN" altLang="en-US" sz="2400" b="1" dirty="0">
                <a:solidFill>
                  <a:srgbClr val="0070C0"/>
                </a:solidFill>
                <a:latin typeface="方正楷体_GBK" pitchFamily="65" charset="-122"/>
                <a:ea typeface="方正楷体_GBK" pitchFamily="65" charset="-122"/>
              </a:rPr>
              <a:t>金融精准扶贫行动计划</a:t>
            </a:r>
          </a:p>
          <a:p>
            <a:pPr indent="457200" algn="just" hangingPunct="0">
              <a:lnSpc>
                <a:spcPts val="2600"/>
              </a:lnSpc>
            </a:pPr>
            <a:r>
              <a:rPr lang="en-US" altLang="zh-CN" sz="2400" b="1" dirty="0">
                <a:solidFill>
                  <a:srgbClr val="0070C0"/>
                </a:solidFill>
                <a:latin typeface="方正楷体_GBK" pitchFamily="65" charset="-122"/>
                <a:ea typeface="方正楷体_GBK" pitchFamily="65" charset="-122"/>
              </a:rPr>
              <a:t>12.</a:t>
            </a:r>
            <a:r>
              <a:rPr lang="zh-CN" altLang="en-US" sz="2400" b="1" dirty="0">
                <a:solidFill>
                  <a:srgbClr val="0070C0"/>
                </a:solidFill>
                <a:latin typeface="方正楷体_GBK" pitchFamily="65" charset="-122"/>
                <a:ea typeface="方正楷体_GBK" pitchFamily="65" charset="-122"/>
              </a:rPr>
              <a:t>社会协作动员行动计划</a:t>
            </a:r>
          </a:p>
        </p:txBody>
      </p:sp>
      <p:pic>
        <p:nvPicPr>
          <p:cNvPr id="7" name="Picture 2" descr="http://i3.cqnews.net/cqtoday/attachement/jpg/site82/20171114/142d277f33f91b74fa9c0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1243" y="1279106"/>
            <a:ext cx="3293816" cy="198196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5041625" y="3646269"/>
            <a:ext cx="3293816" cy="1719212"/>
            <a:chOff x="5203091" y="3429000"/>
            <a:chExt cx="2948918" cy="1539192"/>
          </a:xfrm>
        </p:grpSpPr>
        <p:sp>
          <p:nvSpPr>
            <p:cNvPr id="10" name="矩形 9"/>
            <p:cNvSpPr/>
            <p:nvPr/>
          </p:nvSpPr>
          <p:spPr>
            <a:xfrm>
              <a:off x="5203091" y="4149080"/>
              <a:ext cx="2948918" cy="819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t="20856" r="64136" b="29231"/>
            <a:stretch>
              <a:fillRect/>
            </a:stretch>
          </p:blipFill>
          <p:spPr bwMode="auto">
            <a:xfrm>
              <a:off x="5868144" y="3429000"/>
              <a:ext cx="1512168" cy="116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5203091" y="4444972"/>
              <a:ext cx="2948918" cy="468433"/>
            </a:xfrm>
            <a:prstGeom prst="rect">
              <a:avLst/>
            </a:prstGeom>
          </p:spPr>
          <p:txBody>
            <a:bodyPr wrap="square">
              <a:spAutoFit/>
            </a:bodyPr>
            <a:lstStyle/>
            <a:p>
              <a:pPr algn="ctr"/>
              <a:r>
                <a:rPr lang="zh-CN" altLang="en-US" sz="2800" b="1" dirty="0">
                  <a:solidFill>
                    <a:schemeClr val="bg1"/>
                  </a:solidFill>
                  <a:latin typeface="微软雅黑" pitchFamily="34" charset="-122"/>
                  <a:ea typeface="微软雅黑" pitchFamily="34" charset="-122"/>
                </a:rPr>
                <a:t>市委五届三次全会</a:t>
              </a:r>
            </a:p>
          </p:txBody>
        </p:sp>
      </p:grpSp>
    </p:spTree>
    <p:extLst>
      <p:ext uri="{BB962C8B-B14F-4D97-AF65-F5344CB8AC3E}">
        <p14:creationId xmlns:p14="http://schemas.microsoft.com/office/powerpoint/2010/main" val="187370157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19410" y="692696"/>
            <a:ext cx="8038961" cy="49685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043608" y="1124744"/>
            <a:ext cx="6984776" cy="3785652"/>
          </a:xfrm>
          <a:prstGeom prst="rect">
            <a:avLst/>
          </a:prstGeom>
        </p:spPr>
        <p:txBody>
          <a:bodyPr wrap="square">
            <a:spAutoFit/>
          </a:bodyPr>
          <a:lstStyle/>
          <a:p>
            <a:pPr algn="just" hangingPunct="0"/>
            <a:r>
              <a:rPr lang="zh-CN" altLang="zh-CN" sz="2400" b="1" dirty="0">
                <a:solidFill>
                  <a:srgbClr val="0070C0"/>
                </a:solidFill>
                <a:latin typeface="微软雅黑" pitchFamily="34" charset="-122"/>
                <a:ea typeface="微软雅黑" pitchFamily="34" charset="-122"/>
              </a:rPr>
              <a:t>确保到</a:t>
            </a:r>
            <a:r>
              <a:rPr lang="en-US" altLang="zh-CN" sz="2400" b="1" dirty="0">
                <a:solidFill>
                  <a:srgbClr val="0070C0"/>
                </a:solidFill>
                <a:latin typeface="微软雅黑" pitchFamily="34" charset="-122"/>
                <a:ea typeface="微软雅黑" pitchFamily="34" charset="-122"/>
              </a:rPr>
              <a:t>2020</a:t>
            </a:r>
            <a:r>
              <a:rPr lang="zh-CN" altLang="zh-CN" sz="2400" b="1" dirty="0">
                <a:solidFill>
                  <a:srgbClr val="0070C0"/>
                </a:solidFill>
                <a:latin typeface="微软雅黑" pitchFamily="34" charset="-122"/>
                <a:ea typeface="微软雅黑" pitchFamily="34" charset="-122"/>
              </a:rPr>
              <a:t>年，目前剩下的开州、云阳、巫山、石柱、奉节、城口、彭水、酉阳、巫溪等</a:t>
            </a:r>
            <a:r>
              <a:rPr lang="en-US" altLang="zh-CN" sz="2400" b="1" dirty="0">
                <a:solidFill>
                  <a:srgbClr val="0070C0"/>
                </a:solidFill>
                <a:latin typeface="微软雅黑" pitchFamily="34" charset="-122"/>
                <a:ea typeface="微软雅黑" pitchFamily="34" charset="-122"/>
              </a:rPr>
              <a:t>9</a:t>
            </a:r>
            <a:r>
              <a:rPr lang="zh-CN" altLang="zh-CN" sz="2400" b="1" dirty="0">
                <a:solidFill>
                  <a:srgbClr val="0070C0"/>
                </a:solidFill>
                <a:latin typeface="微软雅黑" pitchFamily="34" charset="-122"/>
                <a:ea typeface="微软雅黑" pitchFamily="34" charset="-122"/>
              </a:rPr>
              <a:t>个贫困区县全部脱贫摘帽，</a:t>
            </a:r>
            <a:r>
              <a:rPr lang="en-US" altLang="zh-CN" sz="2400" b="1" dirty="0">
                <a:solidFill>
                  <a:srgbClr val="0070C0"/>
                </a:solidFill>
                <a:latin typeface="微软雅黑" pitchFamily="34" charset="-122"/>
                <a:ea typeface="微软雅黑" pitchFamily="34" charset="-122"/>
              </a:rPr>
              <a:t>18</a:t>
            </a:r>
            <a:r>
              <a:rPr lang="zh-CN" altLang="zh-CN" sz="2400" b="1" dirty="0">
                <a:solidFill>
                  <a:srgbClr val="0070C0"/>
                </a:solidFill>
                <a:latin typeface="微软雅黑" pitchFamily="34" charset="-122"/>
                <a:ea typeface="微软雅黑" pitchFamily="34" charset="-122"/>
              </a:rPr>
              <a:t>个深度贫困乡镇实现高质量脱贫，</a:t>
            </a:r>
            <a:r>
              <a:rPr lang="en-US" altLang="zh-CN" sz="2400" b="1" dirty="0">
                <a:solidFill>
                  <a:srgbClr val="0070C0"/>
                </a:solidFill>
                <a:latin typeface="微软雅黑" pitchFamily="34" charset="-122"/>
                <a:ea typeface="微软雅黑" pitchFamily="34" charset="-122"/>
              </a:rPr>
              <a:t>1919</a:t>
            </a:r>
            <a:r>
              <a:rPr lang="zh-CN" altLang="zh-CN" sz="2400" b="1" dirty="0">
                <a:solidFill>
                  <a:srgbClr val="0070C0"/>
                </a:solidFill>
                <a:latin typeface="微软雅黑" pitchFamily="34" charset="-122"/>
                <a:ea typeface="微软雅黑" pitchFamily="34" charset="-122"/>
              </a:rPr>
              <a:t>个贫困村全面实现整村脱贫，现行标准下全口径</a:t>
            </a:r>
            <a:r>
              <a:rPr lang="en-US" altLang="zh-CN" sz="2400" b="1" dirty="0">
                <a:solidFill>
                  <a:srgbClr val="0070C0"/>
                </a:solidFill>
                <a:latin typeface="微软雅黑" pitchFamily="34" charset="-122"/>
                <a:ea typeface="微软雅黑" pitchFamily="34" charset="-122"/>
              </a:rPr>
              <a:t>172</a:t>
            </a:r>
            <a:r>
              <a:rPr lang="zh-CN" altLang="zh-CN" sz="2400" b="1" dirty="0">
                <a:solidFill>
                  <a:srgbClr val="0070C0"/>
                </a:solidFill>
                <a:latin typeface="微软雅黑" pitchFamily="34" charset="-122"/>
                <a:ea typeface="微软雅黑" pitchFamily="34" charset="-122"/>
              </a:rPr>
              <a:t>万农村贫困人口全部稳定实现“一达标、两不愁、三保障”，贫困人口可支配收入年均增幅高于全市平均水平，贫困户危房全面改造，高寒、偏远山区贫困群众实现应搬愿搬尽搬，贫困人口教育资助、医疗救助体系全面建立，贫困地区和贫困群众自我发展能力明显增强</a:t>
            </a:r>
            <a:endParaRPr lang="zh-CN" altLang="en-US" sz="2400" b="1" dirty="0">
              <a:solidFill>
                <a:srgbClr val="0070C0"/>
              </a:solidFill>
              <a:latin typeface="微软雅黑" pitchFamily="34" charset="-122"/>
              <a:ea typeface="微软雅黑" pitchFamily="34" charset="-122"/>
            </a:endParaRPr>
          </a:p>
        </p:txBody>
      </p:sp>
      <p:sp>
        <p:nvSpPr>
          <p:cNvPr id="6" name="矩形 5"/>
          <p:cNvSpPr/>
          <p:nvPr/>
        </p:nvSpPr>
        <p:spPr>
          <a:xfrm>
            <a:off x="3779912" y="5128650"/>
            <a:ext cx="4525876" cy="461665"/>
          </a:xfrm>
          <a:prstGeom prst="rect">
            <a:avLst/>
          </a:prstGeom>
        </p:spPr>
        <p:txBody>
          <a:bodyPr wrap="square">
            <a:spAutoFit/>
          </a:bodyPr>
          <a:lstStyle/>
          <a:p>
            <a:pPr algn="r" hangingPunct="0"/>
            <a:r>
              <a:rPr lang="en-US" altLang="zh-CN" sz="2400" b="1" dirty="0">
                <a:solidFill>
                  <a:srgbClr val="0070C0"/>
                </a:solidFill>
                <a:latin typeface="微软雅黑" pitchFamily="34" charset="-122"/>
                <a:ea typeface="微软雅黑" pitchFamily="34" charset="-122"/>
              </a:rPr>
              <a:t>——</a:t>
            </a:r>
            <a:r>
              <a:rPr lang="zh-CN" altLang="en-US" sz="2400" b="1" dirty="0">
                <a:solidFill>
                  <a:srgbClr val="0070C0"/>
                </a:solidFill>
                <a:latin typeface="微软雅黑" pitchFamily="34" charset="-122"/>
                <a:ea typeface="微软雅黑" pitchFamily="34" charset="-122"/>
              </a:rPr>
              <a:t>脱贫攻坚战三年行动计划</a:t>
            </a:r>
            <a:endParaRPr lang="zh-CN" altLang="zh-CN" sz="24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866034644"/>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246" y="1241778"/>
            <a:ext cx="8310643" cy="3875193"/>
          </a:xfrm>
          <a:prstGeom prst="rect">
            <a:avLst/>
          </a:prstGeom>
          <a:noFill/>
          <a:ln w="38100">
            <a:solidFill>
              <a:srgbClr val="C00000"/>
            </a:solidFill>
            <a:miter lim="800000"/>
            <a:headEnd/>
            <a:tailEnd/>
          </a:ln>
          <a:effectLst>
            <a:reflection blurRad="6350" stA="50000" endA="300" endPos="55000" dir="5400000" sy="-100000" algn="bl" rotWithShape="0"/>
            <a:softEdge rad="0"/>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044887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48880"/>
            <a:ext cx="9144000" cy="19442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0776" y="2924944"/>
            <a:ext cx="6923224" cy="830997"/>
          </a:xfrm>
          <a:prstGeom prst="rect">
            <a:avLst/>
          </a:prstGeom>
        </p:spPr>
        <p:txBody>
          <a:bodyPr wrap="square">
            <a:spAutoFit/>
          </a:bodyPr>
          <a:lstStyle/>
          <a:p>
            <a:pPr algn="ctr"/>
            <a:r>
              <a:rPr lang="zh-CN" altLang="en-US" sz="2400" b="1" dirty="0" smtClean="0">
                <a:solidFill>
                  <a:schemeClr val="bg1"/>
                </a:solidFill>
                <a:latin typeface="微软雅黑" pitchFamily="34" charset="-122"/>
                <a:ea typeface="微软雅黑" pitchFamily="34" charset="-122"/>
              </a:rPr>
              <a:t>二、坚持把聚焦深度贫困地区脱贫攻坚作为</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重中之重</a:t>
            </a:r>
            <a:endParaRPr lang="zh-CN" altLang="zh-CN" sz="2400" b="1" dirty="0">
              <a:solidFill>
                <a:schemeClr val="bg1"/>
              </a:solidFill>
              <a:latin typeface="微软雅黑" pitchFamily="34" charset="-122"/>
              <a:ea typeface="微软雅黑" pitchFamily="34" charset="-122"/>
            </a:endParaRPr>
          </a:p>
        </p:txBody>
      </p:sp>
      <p:grpSp>
        <p:nvGrpSpPr>
          <p:cNvPr id="6" name="组合 5"/>
          <p:cNvGrpSpPr/>
          <p:nvPr/>
        </p:nvGrpSpPr>
        <p:grpSpPr>
          <a:xfrm>
            <a:off x="121508" y="1196752"/>
            <a:ext cx="3292520" cy="3512481"/>
            <a:chOff x="121508" y="1196752"/>
            <a:chExt cx="3292520" cy="3512481"/>
          </a:xfrm>
        </p:grpSpPr>
        <p:grpSp>
          <p:nvGrpSpPr>
            <p:cNvPr id="7" name="组合 6"/>
            <p:cNvGrpSpPr/>
            <p:nvPr/>
          </p:nvGrpSpPr>
          <p:grpSpPr>
            <a:xfrm>
              <a:off x="121508" y="1196752"/>
              <a:ext cx="3292520" cy="3512481"/>
              <a:chOff x="121508" y="1196752"/>
              <a:chExt cx="3292520" cy="3512481"/>
            </a:xfrm>
          </p:grpSpPr>
          <p:sp>
            <p:nvSpPr>
              <p:cNvPr id="10" name="Freeform 26"/>
              <p:cNvSpPr>
                <a:spLocks/>
              </p:cNvSpPr>
              <p:nvPr/>
            </p:nvSpPr>
            <p:spPr bwMode="auto">
              <a:xfrm>
                <a:off x="121508" y="1196752"/>
                <a:ext cx="3292520" cy="3512481"/>
              </a:xfrm>
              <a:custGeom>
                <a:avLst/>
                <a:gdLst>
                  <a:gd name="T0" fmla="*/ 2839 w 3791"/>
                  <a:gd name="T1" fmla="*/ 214 h 3582"/>
                  <a:gd name="T2" fmla="*/ 2559 w 3791"/>
                  <a:gd name="T3" fmla="*/ 65 h 3582"/>
                  <a:gd name="T4" fmla="*/ 2346 w 3791"/>
                  <a:gd name="T5" fmla="*/ 181 h 3582"/>
                  <a:gd name="T6" fmla="*/ 2485 w 3791"/>
                  <a:gd name="T7" fmla="*/ 502 h 3582"/>
                  <a:gd name="T8" fmla="*/ 2280 w 3791"/>
                  <a:gd name="T9" fmla="*/ 707 h 3582"/>
                  <a:gd name="T10" fmla="*/ 2148 w 3791"/>
                  <a:gd name="T11" fmla="*/ 905 h 3582"/>
                  <a:gd name="T12" fmla="*/ 2156 w 3791"/>
                  <a:gd name="T13" fmla="*/ 1028 h 3582"/>
                  <a:gd name="T14" fmla="*/ 2033 w 3791"/>
                  <a:gd name="T15" fmla="*/ 1226 h 3582"/>
                  <a:gd name="T16" fmla="*/ 1876 w 3791"/>
                  <a:gd name="T17" fmla="*/ 1201 h 3582"/>
                  <a:gd name="T18" fmla="*/ 1704 w 3791"/>
                  <a:gd name="T19" fmla="*/ 1291 h 3582"/>
                  <a:gd name="T20" fmla="*/ 1720 w 3791"/>
                  <a:gd name="T21" fmla="*/ 1464 h 3582"/>
                  <a:gd name="T22" fmla="*/ 1597 w 3791"/>
                  <a:gd name="T23" fmla="*/ 1629 h 3582"/>
                  <a:gd name="T24" fmla="*/ 1399 w 3791"/>
                  <a:gd name="T25" fmla="*/ 1925 h 3582"/>
                  <a:gd name="T26" fmla="*/ 1070 w 3791"/>
                  <a:gd name="T27" fmla="*/ 1835 h 3582"/>
                  <a:gd name="T28" fmla="*/ 873 w 3791"/>
                  <a:gd name="T29" fmla="*/ 1769 h 3582"/>
                  <a:gd name="T30" fmla="*/ 700 w 3791"/>
                  <a:gd name="T31" fmla="*/ 1777 h 3582"/>
                  <a:gd name="T32" fmla="*/ 568 w 3791"/>
                  <a:gd name="T33" fmla="*/ 1662 h 3582"/>
                  <a:gd name="T34" fmla="*/ 264 w 3791"/>
                  <a:gd name="T35" fmla="*/ 1752 h 3582"/>
                  <a:gd name="T36" fmla="*/ 190 w 3791"/>
                  <a:gd name="T37" fmla="*/ 1843 h 3582"/>
                  <a:gd name="T38" fmla="*/ 247 w 3791"/>
                  <a:gd name="T39" fmla="*/ 2139 h 3582"/>
                  <a:gd name="T40" fmla="*/ 42 w 3791"/>
                  <a:gd name="T41" fmla="*/ 2328 h 3582"/>
                  <a:gd name="T42" fmla="*/ 83 w 3791"/>
                  <a:gd name="T43" fmla="*/ 2608 h 3582"/>
                  <a:gd name="T44" fmla="*/ 371 w 3791"/>
                  <a:gd name="T45" fmla="*/ 2880 h 3582"/>
                  <a:gd name="T46" fmla="*/ 782 w 3791"/>
                  <a:gd name="T47" fmla="*/ 3085 h 3582"/>
                  <a:gd name="T48" fmla="*/ 980 w 3791"/>
                  <a:gd name="T49" fmla="*/ 3299 h 3582"/>
                  <a:gd name="T50" fmla="*/ 1194 w 3791"/>
                  <a:gd name="T51" fmla="*/ 3250 h 3582"/>
                  <a:gd name="T52" fmla="*/ 1383 w 3791"/>
                  <a:gd name="T53" fmla="*/ 2995 h 3582"/>
                  <a:gd name="T54" fmla="*/ 1654 w 3791"/>
                  <a:gd name="T55" fmla="*/ 3044 h 3582"/>
                  <a:gd name="T56" fmla="*/ 1654 w 3791"/>
                  <a:gd name="T57" fmla="*/ 2880 h 3582"/>
                  <a:gd name="T58" fmla="*/ 1786 w 3791"/>
                  <a:gd name="T59" fmla="*/ 2723 h 3582"/>
                  <a:gd name="T60" fmla="*/ 2099 w 3791"/>
                  <a:gd name="T61" fmla="*/ 2871 h 3582"/>
                  <a:gd name="T62" fmla="*/ 2271 w 3791"/>
                  <a:gd name="T63" fmla="*/ 2822 h 3582"/>
                  <a:gd name="T64" fmla="*/ 2485 w 3791"/>
                  <a:gd name="T65" fmla="*/ 3200 h 3582"/>
                  <a:gd name="T66" fmla="*/ 2584 w 3791"/>
                  <a:gd name="T67" fmla="*/ 3299 h 3582"/>
                  <a:gd name="T68" fmla="*/ 2724 w 3791"/>
                  <a:gd name="T69" fmla="*/ 3365 h 3582"/>
                  <a:gd name="T70" fmla="*/ 2815 w 3791"/>
                  <a:gd name="T71" fmla="*/ 3530 h 3582"/>
                  <a:gd name="T72" fmla="*/ 3004 w 3791"/>
                  <a:gd name="T73" fmla="*/ 3521 h 3582"/>
                  <a:gd name="T74" fmla="*/ 3177 w 3791"/>
                  <a:gd name="T75" fmla="*/ 3176 h 3582"/>
                  <a:gd name="T76" fmla="*/ 3152 w 3791"/>
                  <a:gd name="T77" fmla="*/ 2880 h 3582"/>
                  <a:gd name="T78" fmla="*/ 3144 w 3791"/>
                  <a:gd name="T79" fmla="*/ 2773 h 3582"/>
                  <a:gd name="T80" fmla="*/ 2938 w 3791"/>
                  <a:gd name="T81" fmla="*/ 2518 h 3582"/>
                  <a:gd name="T82" fmla="*/ 2806 w 3791"/>
                  <a:gd name="T83" fmla="*/ 2452 h 3582"/>
                  <a:gd name="T84" fmla="*/ 2716 w 3791"/>
                  <a:gd name="T85" fmla="*/ 2254 h 3582"/>
                  <a:gd name="T86" fmla="*/ 2551 w 3791"/>
                  <a:gd name="T87" fmla="*/ 2147 h 3582"/>
                  <a:gd name="T88" fmla="*/ 2436 w 3791"/>
                  <a:gd name="T89" fmla="*/ 2139 h 3582"/>
                  <a:gd name="T90" fmla="*/ 2527 w 3791"/>
                  <a:gd name="T91" fmla="*/ 1909 h 3582"/>
                  <a:gd name="T92" fmla="*/ 2527 w 3791"/>
                  <a:gd name="T93" fmla="*/ 1703 h 3582"/>
                  <a:gd name="T94" fmla="*/ 2642 w 3791"/>
                  <a:gd name="T95" fmla="*/ 1489 h 3582"/>
                  <a:gd name="T96" fmla="*/ 2806 w 3791"/>
                  <a:gd name="T97" fmla="*/ 1522 h 3582"/>
                  <a:gd name="T98" fmla="*/ 3012 w 3791"/>
                  <a:gd name="T99" fmla="*/ 1489 h 3582"/>
                  <a:gd name="T100" fmla="*/ 3177 w 3791"/>
                  <a:gd name="T101" fmla="*/ 1505 h 3582"/>
                  <a:gd name="T102" fmla="*/ 3325 w 3791"/>
                  <a:gd name="T103" fmla="*/ 1374 h 3582"/>
                  <a:gd name="T104" fmla="*/ 3481 w 3791"/>
                  <a:gd name="T105" fmla="*/ 1184 h 3582"/>
                  <a:gd name="T106" fmla="*/ 3777 w 3791"/>
                  <a:gd name="T107" fmla="*/ 1102 h 3582"/>
                  <a:gd name="T108" fmla="*/ 3744 w 3791"/>
                  <a:gd name="T109" fmla="*/ 707 h 3582"/>
                  <a:gd name="T110" fmla="*/ 3448 w 3791"/>
                  <a:gd name="T111" fmla="*/ 551 h 3582"/>
                  <a:gd name="T112" fmla="*/ 3037 w 3791"/>
                  <a:gd name="T113" fmla="*/ 362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solidFill>
                <a:srgbClr val="92D050"/>
              </a:solidFill>
              <a:ln w="38100">
                <a:noFill/>
                <a:round/>
                <a:headEnd/>
                <a:tailEnd/>
              </a:ln>
              <a:effectLst/>
            </p:spPr>
            <p:txBody>
              <a:bodyPr/>
              <a:lstStyle/>
              <a:p>
                <a:pPr>
                  <a:defRPr/>
                </a:pPr>
                <a:endParaRPr lang="zh-CN" altLang="en-US" kern="0">
                  <a:solidFill>
                    <a:prstClr val="black"/>
                  </a:solidFill>
                </a:endParaRPr>
              </a:p>
            </p:txBody>
          </p:sp>
          <p:sp>
            <p:nvSpPr>
              <p:cNvPr id="11" name="矩形 10"/>
              <p:cNvSpPr/>
              <p:nvPr/>
            </p:nvSpPr>
            <p:spPr>
              <a:xfrm>
                <a:off x="1314759" y="2850466"/>
                <a:ext cx="906017" cy="954107"/>
              </a:xfrm>
              <a:prstGeom prst="rect">
                <a:avLst/>
              </a:prstGeom>
            </p:spPr>
            <p:txBody>
              <a:bodyPr wrap="none">
                <a:spAutoFit/>
              </a:bodyPr>
              <a:lstStyle/>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脱贫</a:t>
                </a:r>
                <a:endParaRPr lang="en-US" altLang="zh-CN"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攻坚</a:t>
                </a:r>
                <a:endParaRPr lang="zh-CN" altLang="zh-CN" sz="2800" dirty="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p:txBody>
          </p:sp>
        </p:grpSp>
        <p:sp>
          <p:nvSpPr>
            <p:cNvPr id="8" name="椭圆 7"/>
            <p:cNvSpPr/>
            <p:nvPr/>
          </p:nvSpPr>
          <p:spPr>
            <a:xfrm>
              <a:off x="1187624" y="2708920"/>
              <a:ext cx="1152128" cy="115212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0575" y="3635375"/>
              <a:ext cx="647700" cy="669925"/>
            </a:xfrm>
            <a:custGeom>
              <a:avLst/>
              <a:gdLst>
                <a:gd name="connsiteX0" fmla="*/ 0 w 647700"/>
                <a:gd name="connsiteY0" fmla="*/ 149225 h 669925"/>
                <a:gd name="connsiteX1" fmla="*/ 168275 w 647700"/>
                <a:gd name="connsiteY1" fmla="*/ 0 h 669925"/>
                <a:gd name="connsiteX2" fmla="*/ 647700 w 647700"/>
                <a:gd name="connsiteY2" fmla="*/ 542925 h 669925"/>
                <a:gd name="connsiteX3" fmla="*/ 492125 w 647700"/>
                <a:gd name="connsiteY3" fmla="*/ 669925 h 669925"/>
                <a:gd name="connsiteX4" fmla="*/ 0 w 647700"/>
                <a:gd name="connsiteY4" fmla="*/ 149225 h 66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69925">
                  <a:moveTo>
                    <a:pt x="0" y="149225"/>
                  </a:moveTo>
                  <a:lnTo>
                    <a:pt x="168275" y="0"/>
                  </a:lnTo>
                  <a:lnTo>
                    <a:pt x="647700" y="542925"/>
                  </a:lnTo>
                  <a:lnTo>
                    <a:pt x="492125" y="669925"/>
                  </a:lnTo>
                  <a:lnTo>
                    <a:pt x="0" y="149225"/>
                  </a:lnTo>
                  <a:close/>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525311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19410" y="900370"/>
            <a:ext cx="8038961" cy="49685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043608" y="1124744"/>
            <a:ext cx="6984776" cy="4524315"/>
          </a:xfrm>
          <a:prstGeom prst="rect">
            <a:avLst/>
          </a:prstGeom>
        </p:spPr>
        <p:txBody>
          <a:bodyPr wrap="square">
            <a:spAutoFit/>
          </a:bodyPr>
          <a:lstStyle/>
          <a:p>
            <a:pPr algn="just" hangingPunct="0"/>
            <a:r>
              <a:rPr lang="en-US" altLang="zh-CN" sz="3200" dirty="0" smtClean="0">
                <a:latin typeface="方正仿宋_GBK" panose="03000509000000000000" pitchFamily="65" charset="-122"/>
                <a:ea typeface="方正仿宋_GBK" panose="03000509000000000000" pitchFamily="65" charset="-122"/>
              </a:rPr>
              <a:t>    </a:t>
            </a:r>
            <a:r>
              <a:rPr lang="zh-CN" altLang="zh-CN" sz="3200" b="1" dirty="0" smtClean="0">
                <a:solidFill>
                  <a:srgbClr val="0070C0"/>
                </a:solidFill>
                <a:latin typeface="微软雅黑" pitchFamily="34" charset="-122"/>
                <a:ea typeface="微软雅黑" pitchFamily="34" charset="-122"/>
              </a:rPr>
              <a:t>全市</a:t>
            </a:r>
            <a:r>
              <a:rPr lang="zh-CN" altLang="zh-CN" sz="3200" b="1" dirty="0">
                <a:solidFill>
                  <a:srgbClr val="0070C0"/>
                </a:solidFill>
                <a:latin typeface="微软雅黑" pitchFamily="34" charset="-122"/>
                <a:ea typeface="微软雅黑" pitchFamily="34" charset="-122"/>
              </a:rPr>
              <a:t>上下深入贯彻落实习近平总书记在深度贫困地区脱贫攻坚座谈会上的重要讲话精神和全国深度贫困地区脱贫攻坚电视电话会议精神，认真落实中央办公厅、国务院办公厅印发的《关于支持深度贫困地区脱贫攻坚的实施意见》要求，把深度贫困地区脱贫攻坚作为重中之重、坚中之坚、硬仗中的硬仗。</a:t>
            </a:r>
            <a:endParaRPr lang="zh-CN" altLang="en-US" sz="3200" b="1" dirty="0">
              <a:solidFill>
                <a:srgbClr val="0070C0"/>
              </a:solidFill>
              <a:latin typeface="微软雅黑" pitchFamily="34" charset="-122"/>
              <a:ea typeface="微软雅黑" pitchFamily="34" charset="-122"/>
            </a:endParaRPr>
          </a:p>
        </p:txBody>
      </p:sp>
      <p:sp>
        <p:nvSpPr>
          <p:cNvPr id="5" name="矩形 4"/>
          <p:cNvSpPr/>
          <p:nvPr/>
        </p:nvSpPr>
        <p:spPr>
          <a:xfrm>
            <a:off x="719411" y="254039"/>
            <a:ext cx="8038960" cy="646331"/>
          </a:xfrm>
          <a:prstGeom prst="rect">
            <a:avLst/>
          </a:prstGeom>
          <a:solidFill>
            <a:srgbClr val="C00000"/>
          </a:solidFill>
        </p:spPr>
        <p:txBody>
          <a:bodyPr wrap="square">
            <a:spAutoFit/>
          </a:bodyPr>
          <a:lstStyle/>
          <a:p>
            <a:pPr algn="ctr"/>
            <a:r>
              <a:rPr lang="zh-CN" altLang="en-US" sz="3600" b="1" dirty="0" smtClean="0">
                <a:solidFill>
                  <a:schemeClr val="bg1"/>
                </a:solidFill>
                <a:latin typeface="微软雅黑" pitchFamily="34" charset="-122"/>
                <a:ea typeface="微软雅黑" pitchFamily="34" charset="-122"/>
              </a:rPr>
              <a:t>聚焦深度贫困</a:t>
            </a:r>
            <a:endParaRPr lang="zh-CN" altLang="zh-CN"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23115832"/>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83567" y="764704"/>
            <a:ext cx="8038961" cy="54006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14624" y="759410"/>
            <a:ext cx="3707904" cy="523220"/>
          </a:xfrm>
          <a:prstGeom prst="rect">
            <a:avLst/>
          </a:prstGeom>
          <a:solidFill>
            <a:srgbClr val="0070C0"/>
          </a:solidFill>
        </p:spPr>
        <p:txBody>
          <a:bodyPr wrap="square">
            <a:spAutoFit/>
          </a:bodyPr>
          <a:lstStyle/>
          <a:p>
            <a:pPr algn="ctr"/>
            <a:r>
              <a:rPr lang="zh-CN" altLang="en-US" sz="2800" b="1" dirty="0">
                <a:solidFill>
                  <a:schemeClr val="bg1"/>
                </a:solidFill>
                <a:latin typeface="微软雅黑" pitchFamily="34" charset="-122"/>
                <a:ea typeface="微软雅黑" pitchFamily="34" charset="-122"/>
              </a:rPr>
              <a:t>深度贫困</a:t>
            </a:r>
            <a:r>
              <a:rPr lang="zh-CN" altLang="en-US" sz="2800" b="1" dirty="0" smtClean="0">
                <a:solidFill>
                  <a:schemeClr val="bg1"/>
                </a:solidFill>
                <a:latin typeface="微软雅黑" pitchFamily="34" charset="-122"/>
                <a:ea typeface="微软雅黑" pitchFamily="34" charset="-122"/>
              </a:rPr>
              <a:t>区县标准</a:t>
            </a:r>
            <a:endParaRPr lang="zh-CN" altLang="en-US" sz="2800" b="1" dirty="0">
              <a:solidFill>
                <a:schemeClr val="bg1"/>
              </a:solidFill>
              <a:latin typeface="微软雅黑" pitchFamily="34" charset="-122"/>
              <a:ea typeface="微软雅黑" pitchFamily="34" charset="-122"/>
            </a:endParaRPr>
          </a:p>
        </p:txBody>
      </p:sp>
      <p:sp>
        <p:nvSpPr>
          <p:cNvPr id="6" name="任意多边形 5"/>
          <p:cNvSpPr/>
          <p:nvPr/>
        </p:nvSpPr>
        <p:spPr>
          <a:xfrm>
            <a:off x="14514" y="-101599"/>
            <a:ext cx="9187543" cy="6974314"/>
          </a:xfrm>
          <a:custGeom>
            <a:avLst/>
            <a:gdLst>
              <a:gd name="connsiteX0" fmla="*/ 0 w 9202057"/>
              <a:gd name="connsiteY0" fmla="*/ 6981371 h 7141029"/>
              <a:gd name="connsiteX1" fmla="*/ 1959429 w 9202057"/>
              <a:gd name="connsiteY1" fmla="*/ 4717143 h 7141029"/>
              <a:gd name="connsiteX2" fmla="*/ 3323771 w 9202057"/>
              <a:gd name="connsiteY2" fmla="*/ 6023429 h 7141029"/>
              <a:gd name="connsiteX3" fmla="*/ 4630057 w 9202057"/>
              <a:gd name="connsiteY3" fmla="*/ 3294743 h 7141029"/>
              <a:gd name="connsiteX4" fmla="*/ 6183086 w 9202057"/>
              <a:gd name="connsiteY4" fmla="*/ 5820229 h 7141029"/>
              <a:gd name="connsiteX5" fmla="*/ 8984343 w 9202057"/>
              <a:gd name="connsiteY5" fmla="*/ 130629 h 7141029"/>
              <a:gd name="connsiteX6" fmla="*/ 9202057 w 9202057"/>
              <a:gd name="connsiteY6" fmla="*/ 0 h 7141029"/>
              <a:gd name="connsiteX7" fmla="*/ 9202057 w 9202057"/>
              <a:gd name="connsiteY7" fmla="*/ 7141029 h 7141029"/>
              <a:gd name="connsiteX8" fmla="*/ 14514 w 9202057"/>
              <a:gd name="connsiteY8" fmla="*/ 7097486 h 7141029"/>
              <a:gd name="connsiteX9" fmla="*/ 0 w 9202057"/>
              <a:gd name="connsiteY9" fmla="*/ 6981371 h 7141029"/>
              <a:gd name="connsiteX0" fmla="*/ 0 w 9202057"/>
              <a:gd name="connsiteY0" fmla="*/ 6981371 h 7141029"/>
              <a:gd name="connsiteX1" fmla="*/ 1959429 w 9202057"/>
              <a:gd name="connsiteY1" fmla="*/ 4717143 h 7141029"/>
              <a:gd name="connsiteX2" fmla="*/ 3323771 w 9202057"/>
              <a:gd name="connsiteY2" fmla="*/ 6023429 h 7141029"/>
              <a:gd name="connsiteX3" fmla="*/ 4630057 w 9202057"/>
              <a:gd name="connsiteY3" fmla="*/ 3294743 h 7141029"/>
              <a:gd name="connsiteX4" fmla="*/ 6183086 w 9202057"/>
              <a:gd name="connsiteY4" fmla="*/ 5820229 h 7141029"/>
              <a:gd name="connsiteX5" fmla="*/ 9202057 w 9202057"/>
              <a:gd name="connsiteY5" fmla="*/ 0 h 7141029"/>
              <a:gd name="connsiteX6" fmla="*/ 9202057 w 9202057"/>
              <a:gd name="connsiteY6" fmla="*/ 7141029 h 7141029"/>
              <a:gd name="connsiteX7" fmla="*/ 14514 w 9202057"/>
              <a:gd name="connsiteY7" fmla="*/ 7097486 h 7141029"/>
              <a:gd name="connsiteX8" fmla="*/ 0 w 9202057"/>
              <a:gd name="connsiteY8" fmla="*/ 6981371 h 7141029"/>
              <a:gd name="connsiteX0" fmla="*/ 0 w 9187543"/>
              <a:gd name="connsiteY0" fmla="*/ 7097486 h 7141029"/>
              <a:gd name="connsiteX1" fmla="*/ 1944915 w 9187543"/>
              <a:gd name="connsiteY1" fmla="*/ 4717143 h 7141029"/>
              <a:gd name="connsiteX2" fmla="*/ 3309257 w 9187543"/>
              <a:gd name="connsiteY2" fmla="*/ 6023429 h 7141029"/>
              <a:gd name="connsiteX3" fmla="*/ 4615543 w 9187543"/>
              <a:gd name="connsiteY3" fmla="*/ 3294743 h 7141029"/>
              <a:gd name="connsiteX4" fmla="*/ 6168572 w 9187543"/>
              <a:gd name="connsiteY4" fmla="*/ 5820229 h 7141029"/>
              <a:gd name="connsiteX5" fmla="*/ 9187543 w 9187543"/>
              <a:gd name="connsiteY5" fmla="*/ 0 h 7141029"/>
              <a:gd name="connsiteX6" fmla="*/ 9187543 w 9187543"/>
              <a:gd name="connsiteY6" fmla="*/ 7141029 h 7141029"/>
              <a:gd name="connsiteX7" fmla="*/ 0 w 9187543"/>
              <a:gd name="connsiteY7" fmla="*/ 7097486 h 7141029"/>
              <a:gd name="connsiteX0" fmla="*/ 0 w 9187543"/>
              <a:gd name="connsiteY0" fmla="*/ 7156127 h 7156127"/>
              <a:gd name="connsiteX1" fmla="*/ 1944915 w 9187543"/>
              <a:gd name="connsiteY1" fmla="*/ 4717143 h 7156127"/>
              <a:gd name="connsiteX2" fmla="*/ 3309257 w 9187543"/>
              <a:gd name="connsiteY2" fmla="*/ 6023429 h 7156127"/>
              <a:gd name="connsiteX3" fmla="*/ 4615543 w 9187543"/>
              <a:gd name="connsiteY3" fmla="*/ 3294743 h 7156127"/>
              <a:gd name="connsiteX4" fmla="*/ 6168572 w 9187543"/>
              <a:gd name="connsiteY4" fmla="*/ 5820229 h 7156127"/>
              <a:gd name="connsiteX5" fmla="*/ 9187543 w 9187543"/>
              <a:gd name="connsiteY5" fmla="*/ 0 h 7156127"/>
              <a:gd name="connsiteX6" fmla="*/ 9187543 w 9187543"/>
              <a:gd name="connsiteY6" fmla="*/ 7141029 h 7156127"/>
              <a:gd name="connsiteX7" fmla="*/ 0 w 9187543"/>
              <a:gd name="connsiteY7" fmla="*/ 7156127 h 715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7543" h="7156127">
                <a:moveTo>
                  <a:pt x="0" y="7156127"/>
                </a:moveTo>
                <a:lnTo>
                  <a:pt x="1944915" y="4717143"/>
                </a:lnTo>
                <a:lnTo>
                  <a:pt x="3309257" y="6023429"/>
                </a:lnTo>
                <a:lnTo>
                  <a:pt x="4615543" y="3294743"/>
                </a:lnTo>
                <a:lnTo>
                  <a:pt x="6168572" y="5820229"/>
                </a:lnTo>
                <a:lnTo>
                  <a:pt x="9187543" y="0"/>
                </a:lnTo>
                <a:lnTo>
                  <a:pt x="9187543" y="7141029"/>
                </a:lnTo>
                <a:lnTo>
                  <a:pt x="0" y="7156127"/>
                </a:lnTo>
                <a:close/>
              </a:path>
            </a:pathLst>
          </a:custGeom>
          <a:solidFill>
            <a:schemeClr val="bg1">
              <a:lumMod val="6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71600" y="1313120"/>
            <a:ext cx="7632848" cy="4426853"/>
          </a:xfrm>
          <a:prstGeom prst="rect">
            <a:avLst/>
          </a:prstGeom>
        </p:spPr>
        <p:txBody>
          <a:bodyPr wrap="square">
            <a:spAutoFit/>
          </a:bodyPr>
          <a:lstStyle/>
          <a:p>
            <a:pPr indent="457200" algn="just" hangingPunct="0">
              <a:lnSpc>
                <a:spcPts val="2600"/>
              </a:lnSpc>
            </a:pPr>
            <a:r>
              <a:rPr lang="zh-CN" altLang="en-US" sz="3200" dirty="0" smtClean="0">
                <a:solidFill>
                  <a:srgbClr val="C00000"/>
                </a:solidFill>
                <a:latin typeface="方正黑体_GBK" pitchFamily="65" charset="-122"/>
                <a:ea typeface="方正黑体_GBK" pitchFamily="65" charset="-122"/>
              </a:rPr>
              <a:t>两大 两高 三低</a:t>
            </a:r>
            <a:endParaRPr lang="en-US" altLang="zh-CN" sz="2400" dirty="0" smtClean="0">
              <a:latin typeface="方正仿宋_GBK" pitchFamily="65" charset="-122"/>
              <a:ea typeface="方正仿宋_GBK" pitchFamily="65" charset="-122"/>
            </a:endParaRPr>
          </a:p>
          <a:p>
            <a:pPr indent="457200" algn="just" hangingPunct="0">
              <a:lnSpc>
                <a:spcPts val="2600"/>
              </a:lnSpc>
            </a:pPr>
            <a:r>
              <a:rPr lang="zh-CN" altLang="en-US" sz="2400" b="1" dirty="0">
                <a:solidFill>
                  <a:srgbClr val="0070C0"/>
                </a:solidFill>
                <a:latin typeface="微软雅黑" pitchFamily="34" charset="-122"/>
                <a:ea typeface="微软雅黑" pitchFamily="34" charset="-122"/>
              </a:rPr>
              <a:t>“两大”，即大山区（地形崎岖，平均海拔在</a:t>
            </a:r>
            <a:r>
              <a:rPr lang="en-US" altLang="zh-CN" sz="2400" b="1" dirty="0">
                <a:solidFill>
                  <a:srgbClr val="0070C0"/>
                </a:solidFill>
                <a:latin typeface="微软雅黑" pitchFamily="34" charset="-122"/>
                <a:ea typeface="微软雅黑" pitchFamily="34" charset="-122"/>
              </a:rPr>
              <a:t>1000</a:t>
            </a:r>
            <a:r>
              <a:rPr lang="zh-CN" altLang="en-US" sz="2400" b="1" dirty="0">
                <a:solidFill>
                  <a:srgbClr val="0070C0"/>
                </a:solidFill>
                <a:latin typeface="微软雅黑" pitchFamily="34" charset="-122"/>
                <a:ea typeface="微软雅黑" pitchFamily="34" charset="-122"/>
              </a:rPr>
              <a:t>米以上；地貌起伏大，耕地狭窄、资源不足；基础设施建设难度大，相对闭塞落后）、大农村（乡村人口占全区县总人口总数的</a:t>
            </a:r>
            <a:r>
              <a:rPr lang="en-US" altLang="zh-CN" sz="2400" b="1" dirty="0">
                <a:solidFill>
                  <a:srgbClr val="0070C0"/>
                </a:solidFill>
                <a:latin typeface="微软雅黑" pitchFamily="34" charset="-122"/>
                <a:ea typeface="微软雅黑" pitchFamily="34" charset="-122"/>
              </a:rPr>
              <a:t>70%</a:t>
            </a:r>
            <a:r>
              <a:rPr lang="zh-CN" altLang="en-US" sz="2400" b="1" dirty="0">
                <a:solidFill>
                  <a:srgbClr val="0070C0"/>
                </a:solidFill>
                <a:latin typeface="微软雅黑" pitchFamily="34" charset="-122"/>
                <a:ea typeface="微软雅黑" pitchFamily="34" charset="-122"/>
              </a:rPr>
              <a:t>以上）；“两高”，即贫困发生率高（</a:t>
            </a:r>
            <a:r>
              <a:rPr lang="en-US" altLang="zh-CN" sz="2400" b="1" dirty="0">
                <a:solidFill>
                  <a:srgbClr val="0070C0"/>
                </a:solidFill>
                <a:latin typeface="微软雅黑" pitchFamily="34" charset="-122"/>
                <a:ea typeface="微软雅黑" pitchFamily="34" charset="-122"/>
              </a:rPr>
              <a:t>2014</a:t>
            </a:r>
            <a:r>
              <a:rPr lang="zh-CN" altLang="en-US" sz="2400" b="1" dirty="0">
                <a:solidFill>
                  <a:srgbClr val="0070C0"/>
                </a:solidFill>
                <a:latin typeface="微软雅黑" pitchFamily="34" charset="-122"/>
                <a:ea typeface="微软雅黑" pitchFamily="34" charset="-122"/>
              </a:rPr>
              <a:t>年区县建档立卡贫困发生率高于</a:t>
            </a:r>
            <a:r>
              <a:rPr lang="en-US" altLang="zh-CN" sz="2400" b="1" dirty="0">
                <a:solidFill>
                  <a:srgbClr val="0070C0"/>
                </a:solidFill>
                <a:latin typeface="微软雅黑" pitchFamily="34" charset="-122"/>
                <a:ea typeface="微软雅黑" pitchFamily="34" charset="-122"/>
              </a:rPr>
              <a:t>15%</a:t>
            </a:r>
            <a:r>
              <a:rPr lang="zh-CN" altLang="en-US" sz="2400" b="1" dirty="0">
                <a:solidFill>
                  <a:srgbClr val="0070C0"/>
                </a:solidFill>
                <a:latin typeface="微软雅黑" pitchFamily="34" charset="-122"/>
                <a:ea typeface="微软雅黑" pitchFamily="34" charset="-122"/>
              </a:rPr>
              <a:t>且当前贫困发生率高为全市平均贫困发生率的</a:t>
            </a:r>
            <a:r>
              <a:rPr lang="en-US" altLang="zh-CN" sz="2400" b="1" dirty="0">
                <a:solidFill>
                  <a:srgbClr val="0070C0"/>
                </a:solidFill>
                <a:latin typeface="微软雅黑" pitchFamily="34" charset="-122"/>
                <a:ea typeface="微软雅黑" pitchFamily="34" charset="-122"/>
              </a:rPr>
              <a:t>2</a:t>
            </a:r>
            <a:r>
              <a:rPr lang="zh-CN" altLang="en-US" sz="2400" b="1" dirty="0">
                <a:solidFill>
                  <a:srgbClr val="0070C0"/>
                </a:solidFill>
                <a:latin typeface="微软雅黑" pitchFamily="34" charset="-122"/>
                <a:ea typeface="微软雅黑" pitchFamily="34" charset="-122"/>
              </a:rPr>
              <a:t>倍以上）、贫困人口占比高（贫困人口占全县贫困人口总数的比例较高）；“三低”，即人均一般预算收入低（</a:t>
            </a:r>
            <a:r>
              <a:rPr lang="en-US" altLang="zh-CN" sz="2400" b="1" dirty="0">
                <a:solidFill>
                  <a:srgbClr val="0070C0"/>
                </a:solidFill>
                <a:latin typeface="微软雅黑" pitchFamily="34" charset="-122"/>
                <a:ea typeface="微软雅黑" pitchFamily="34" charset="-122"/>
              </a:rPr>
              <a:t>2016</a:t>
            </a:r>
            <a:r>
              <a:rPr lang="zh-CN" altLang="en-US" sz="2400" b="1" dirty="0">
                <a:solidFill>
                  <a:srgbClr val="0070C0"/>
                </a:solidFill>
                <a:latin typeface="微软雅黑" pitchFamily="34" charset="-122"/>
                <a:ea typeface="微软雅黑" pitchFamily="34" charset="-122"/>
              </a:rPr>
              <a:t>年区县人均一般预算收入低于全市平均水平的</a:t>
            </a:r>
            <a:r>
              <a:rPr lang="en-US" altLang="zh-CN" sz="2400" b="1" dirty="0">
                <a:solidFill>
                  <a:srgbClr val="0070C0"/>
                </a:solidFill>
                <a:latin typeface="微软雅黑" pitchFamily="34" charset="-122"/>
                <a:ea typeface="微软雅黑" pitchFamily="34" charset="-122"/>
              </a:rPr>
              <a:t>40%</a:t>
            </a:r>
            <a:r>
              <a:rPr lang="zh-CN" altLang="en-US" sz="2400" b="1" dirty="0">
                <a:solidFill>
                  <a:srgbClr val="0070C0"/>
                </a:solidFill>
                <a:latin typeface="微软雅黑" pitchFamily="34" charset="-122"/>
                <a:ea typeface="微软雅黑" pitchFamily="34" charset="-122"/>
              </a:rPr>
              <a:t>）、人均</a:t>
            </a:r>
            <a:r>
              <a:rPr lang="en-US" altLang="zh-CN" sz="2400" b="1" dirty="0">
                <a:solidFill>
                  <a:srgbClr val="0070C0"/>
                </a:solidFill>
                <a:latin typeface="微软雅黑" pitchFamily="34" charset="-122"/>
                <a:ea typeface="微软雅黑" pitchFamily="34" charset="-122"/>
              </a:rPr>
              <a:t>GDP</a:t>
            </a:r>
            <a:r>
              <a:rPr lang="zh-CN" altLang="en-US" sz="2400" b="1" dirty="0">
                <a:solidFill>
                  <a:srgbClr val="0070C0"/>
                </a:solidFill>
                <a:latin typeface="微软雅黑" pitchFamily="34" charset="-122"/>
                <a:ea typeface="微软雅黑" pitchFamily="34" charset="-122"/>
              </a:rPr>
              <a:t>低（</a:t>
            </a:r>
            <a:r>
              <a:rPr lang="en-US" altLang="zh-CN" sz="2400" b="1" dirty="0">
                <a:solidFill>
                  <a:srgbClr val="0070C0"/>
                </a:solidFill>
                <a:latin typeface="微软雅黑" pitchFamily="34" charset="-122"/>
                <a:ea typeface="微软雅黑" pitchFamily="34" charset="-122"/>
              </a:rPr>
              <a:t>2016</a:t>
            </a:r>
            <a:r>
              <a:rPr lang="zh-CN" altLang="en-US" sz="2400" b="1" dirty="0">
                <a:solidFill>
                  <a:srgbClr val="0070C0"/>
                </a:solidFill>
                <a:latin typeface="微软雅黑" pitchFamily="34" charset="-122"/>
                <a:ea typeface="微软雅黑" pitchFamily="34" charset="-122"/>
              </a:rPr>
              <a:t>年区县人均</a:t>
            </a:r>
            <a:r>
              <a:rPr lang="en-US" altLang="zh-CN" sz="2400" b="1" dirty="0">
                <a:solidFill>
                  <a:srgbClr val="0070C0"/>
                </a:solidFill>
                <a:latin typeface="微软雅黑" pitchFamily="34" charset="-122"/>
                <a:ea typeface="微软雅黑" pitchFamily="34" charset="-122"/>
              </a:rPr>
              <a:t>GDP</a:t>
            </a:r>
            <a:r>
              <a:rPr lang="zh-CN" altLang="en-US" sz="2400" b="1" dirty="0">
                <a:solidFill>
                  <a:srgbClr val="0070C0"/>
                </a:solidFill>
                <a:latin typeface="微软雅黑" pitchFamily="34" charset="-122"/>
                <a:ea typeface="微软雅黑" pitchFamily="34" charset="-122"/>
              </a:rPr>
              <a:t>低于全市平均水平的</a:t>
            </a:r>
            <a:r>
              <a:rPr lang="en-US" altLang="zh-CN" sz="2400" b="1" dirty="0">
                <a:solidFill>
                  <a:srgbClr val="0070C0"/>
                </a:solidFill>
                <a:latin typeface="微软雅黑" pitchFamily="34" charset="-122"/>
                <a:ea typeface="微软雅黑" pitchFamily="34" charset="-122"/>
              </a:rPr>
              <a:t>50%</a:t>
            </a:r>
            <a:r>
              <a:rPr lang="zh-CN" altLang="en-US" sz="2400" b="1" dirty="0">
                <a:solidFill>
                  <a:srgbClr val="0070C0"/>
                </a:solidFill>
                <a:latin typeface="微软雅黑" pitchFamily="34" charset="-122"/>
                <a:ea typeface="微软雅黑" pitchFamily="34" charset="-122"/>
              </a:rPr>
              <a:t>）、人均可支配收入低（</a:t>
            </a:r>
            <a:r>
              <a:rPr lang="en-US" altLang="zh-CN" sz="2400" b="1" dirty="0">
                <a:solidFill>
                  <a:srgbClr val="0070C0"/>
                </a:solidFill>
                <a:latin typeface="微软雅黑" pitchFamily="34" charset="-122"/>
                <a:ea typeface="微软雅黑" pitchFamily="34" charset="-122"/>
              </a:rPr>
              <a:t>2016</a:t>
            </a:r>
            <a:r>
              <a:rPr lang="zh-CN" altLang="en-US" sz="2400" b="1" dirty="0">
                <a:solidFill>
                  <a:srgbClr val="0070C0"/>
                </a:solidFill>
                <a:latin typeface="微软雅黑" pitchFamily="34" charset="-122"/>
                <a:ea typeface="微软雅黑" pitchFamily="34" charset="-122"/>
              </a:rPr>
              <a:t>年区县人均可支配收入水平低于全市平均水平的</a:t>
            </a:r>
            <a:r>
              <a:rPr lang="en-US" altLang="zh-CN" sz="2400" b="1" dirty="0">
                <a:solidFill>
                  <a:srgbClr val="0070C0"/>
                </a:solidFill>
                <a:latin typeface="微软雅黑" pitchFamily="34" charset="-122"/>
                <a:ea typeface="微软雅黑" pitchFamily="34" charset="-122"/>
              </a:rPr>
              <a:t>80%</a:t>
            </a:r>
            <a:r>
              <a:rPr lang="zh-CN" altLang="en-US" sz="2400" b="1" dirty="0">
                <a:solidFill>
                  <a:srgbClr val="0070C0"/>
                </a:solidFill>
                <a:latin typeface="微软雅黑" pitchFamily="34" charset="-122"/>
                <a:ea typeface="微软雅黑" pitchFamily="34" charset="-122"/>
              </a:rPr>
              <a:t>）。</a:t>
            </a:r>
          </a:p>
        </p:txBody>
      </p:sp>
      <p:grpSp>
        <p:nvGrpSpPr>
          <p:cNvPr id="7" name="组合 6"/>
          <p:cNvGrpSpPr/>
          <p:nvPr/>
        </p:nvGrpSpPr>
        <p:grpSpPr>
          <a:xfrm rot="20452009">
            <a:off x="4607281" y="3121952"/>
            <a:ext cx="3595911" cy="3774989"/>
            <a:chOff x="1187624" y="2708920"/>
            <a:chExt cx="1520651" cy="1596380"/>
          </a:xfrm>
        </p:grpSpPr>
        <p:sp>
          <p:nvSpPr>
            <p:cNvPr id="8" name="矩形 7"/>
            <p:cNvSpPr/>
            <p:nvPr/>
          </p:nvSpPr>
          <p:spPr>
            <a:xfrm rot="1147991">
              <a:off x="1394095" y="2873201"/>
              <a:ext cx="731572" cy="819967"/>
            </a:xfrm>
            <a:prstGeom prst="rect">
              <a:avLst/>
            </a:prstGeom>
            <a:ln>
              <a:noFill/>
            </a:ln>
          </p:spPr>
          <p:txBody>
            <a:bodyPr wrap="none">
              <a:spAutoFit/>
            </a:bodyPr>
            <a:lstStyle/>
            <a:p>
              <a:pPr algn="ctr"/>
              <a:r>
                <a:rPr lang="zh-CN" altLang="en-US" sz="6000" b="1" dirty="0" smtClean="0">
                  <a:solidFill>
                    <a:srgbClr val="92D050">
                      <a:alpha val="40000"/>
                    </a:srgbClr>
                  </a:solidFill>
                  <a:latin typeface="方正黑体_GBK" panose="03000509000000000000" pitchFamily="65" charset="-122"/>
                  <a:ea typeface="方正黑体_GBK" panose="03000509000000000000" pitchFamily="65" charset="-122"/>
                </a:rPr>
                <a:t>深度</a:t>
              </a:r>
              <a:endParaRPr lang="en-US" altLang="zh-CN" sz="6000" b="1" dirty="0" smtClean="0">
                <a:solidFill>
                  <a:srgbClr val="92D050">
                    <a:alpha val="40000"/>
                  </a:srgbClr>
                </a:solidFill>
                <a:latin typeface="方正黑体_GBK" panose="03000509000000000000" pitchFamily="65" charset="-122"/>
                <a:ea typeface="方正黑体_GBK" panose="03000509000000000000" pitchFamily="65" charset="-122"/>
              </a:endParaRPr>
            </a:p>
            <a:p>
              <a:pPr algn="ctr"/>
              <a:r>
                <a:rPr lang="zh-CN" altLang="en-US" sz="6000" b="1" dirty="0" smtClean="0">
                  <a:solidFill>
                    <a:srgbClr val="92D050">
                      <a:alpha val="40000"/>
                    </a:srgbClr>
                  </a:solidFill>
                  <a:latin typeface="方正黑体_GBK" panose="03000509000000000000" pitchFamily="65" charset="-122"/>
                  <a:ea typeface="方正黑体_GBK" panose="03000509000000000000" pitchFamily="65" charset="-122"/>
                </a:rPr>
                <a:t>贫困</a:t>
              </a:r>
              <a:endParaRPr lang="zh-CN" altLang="en-US" sz="6000" b="1" dirty="0">
                <a:solidFill>
                  <a:srgbClr val="92D050">
                    <a:alpha val="40000"/>
                  </a:srgbClr>
                </a:solidFill>
                <a:latin typeface="方正黑体_GBK" panose="03000509000000000000" pitchFamily="65" charset="-122"/>
                <a:ea typeface="方正黑体_GBK" panose="03000509000000000000" pitchFamily="65" charset="-122"/>
              </a:endParaRPr>
            </a:p>
          </p:txBody>
        </p:sp>
        <p:sp>
          <p:nvSpPr>
            <p:cNvPr id="9" name="椭圆 8"/>
            <p:cNvSpPr/>
            <p:nvPr/>
          </p:nvSpPr>
          <p:spPr>
            <a:xfrm>
              <a:off x="1187624" y="2708920"/>
              <a:ext cx="1152128" cy="1152128"/>
            </a:xfrm>
            <a:prstGeom prst="ellipse">
              <a:avLst/>
            </a:prstGeom>
            <a:noFill/>
            <a:ln w="76200">
              <a:solidFill>
                <a:srgbClr val="92D050">
                  <a:alpha val="5803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060575" y="3635375"/>
              <a:ext cx="647700" cy="669925"/>
            </a:xfrm>
            <a:custGeom>
              <a:avLst/>
              <a:gdLst>
                <a:gd name="connsiteX0" fmla="*/ 0 w 647700"/>
                <a:gd name="connsiteY0" fmla="*/ 149225 h 669925"/>
                <a:gd name="connsiteX1" fmla="*/ 168275 w 647700"/>
                <a:gd name="connsiteY1" fmla="*/ 0 h 669925"/>
                <a:gd name="connsiteX2" fmla="*/ 647700 w 647700"/>
                <a:gd name="connsiteY2" fmla="*/ 542925 h 669925"/>
                <a:gd name="connsiteX3" fmla="*/ 492125 w 647700"/>
                <a:gd name="connsiteY3" fmla="*/ 669925 h 669925"/>
                <a:gd name="connsiteX4" fmla="*/ 0 w 647700"/>
                <a:gd name="connsiteY4" fmla="*/ 149225 h 66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69925">
                  <a:moveTo>
                    <a:pt x="0" y="149225"/>
                  </a:moveTo>
                  <a:lnTo>
                    <a:pt x="168275" y="0"/>
                  </a:lnTo>
                  <a:lnTo>
                    <a:pt x="647700" y="542925"/>
                  </a:lnTo>
                  <a:lnTo>
                    <a:pt x="492125" y="669925"/>
                  </a:lnTo>
                  <a:lnTo>
                    <a:pt x="0" y="149225"/>
                  </a:lnTo>
                  <a:close/>
                </a:path>
              </a:pathLst>
            </a:custGeom>
            <a:noFill/>
            <a:ln w="76200">
              <a:solidFill>
                <a:srgbClr val="92D050">
                  <a:alpha val="5411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683567" y="87664"/>
            <a:ext cx="8038961" cy="646331"/>
          </a:xfrm>
          <a:prstGeom prst="rect">
            <a:avLst/>
          </a:prstGeom>
          <a:solidFill>
            <a:srgbClr val="C00000"/>
          </a:solidFill>
        </p:spPr>
        <p:txBody>
          <a:bodyPr wrap="square">
            <a:spAutoFit/>
          </a:bodyPr>
          <a:lstStyle/>
          <a:p>
            <a:pPr algn="ctr"/>
            <a:r>
              <a:rPr lang="zh-CN" altLang="en-US" sz="3600" b="1" dirty="0">
                <a:solidFill>
                  <a:schemeClr val="bg1"/>
                </a:solidFill>
                <a:latin typeface="微软雅黑" pitchFamily="34" charset="-122"/>
                <a:ea typeface="微软雅黑" pitchFamily="34" charset="-122"/>
              </a:rPr>
              <a:t>一</a:t>
            </a:r>
            <a:r>
              <a:rPr lang="zh-CN" altLang="en-US" sz="3600" b="1" dirty="0" smtClean="0">
                <a:solidFill>
                  <a:schemeClr val="bg1"/>
                </a:solidFill>
                <a:latin typeface="微软雅黑" pitchFamily="34" charset="-122"/>
                <a:ea typeface="微软雅黑" pitchFamily="34" charset="-122"/>
              </a:rPr>
              <a:t>是把深度贫困地区作为攻坚主战场</a:t>
            </a:r>
            <a:endParaRPr lang="zh-CN" altLang="zh-CN"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0344995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83567" y="764704"/>
            <a:ext cx="8038961" cy="525658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26704" y="734010"/>
            <a:ext cx="3707904" cy="523220"/>
          </a:xfrm>
          <a:prstGeom prst="rect">
            <a:avLst/>
          </a:prstGeom>
          <a:solidFill>
            <a:srgbClr val="0070C0"/>
          </a:solidFill>
        </p:spPr>
        <p:txBody>
          <a:bodyPr wrap="square">
            <a:spAutoFit/>
          </a:bodyPr>
          <a:lstStyle/>
          <a:p>
            <a:pPr algn="ctr"/>
            <a:r>
              <a:rPr lang="zh-CN" altLang="en-US" sz="2800" b="1" dirty="0">
                <a:solidFill>
                  <a:schemeClr val="bg1"/>
                </a:solidFill>
                <a:latin typeface="微软雅黑" pitchFamily="34" charset="-122"/>
                <a:ea typeface="微软雅黑" pitchFamily="34" charset="-122"/>
              </a:rPr>
              <a:t>深度</a:t>
            </a:r>
            <a:r>
              <a:rPr lang="zh-CN" altLang="en-US" sz="2800" b="1" dirty="0" smtClean="0">
                <a:solidFill>
                  <a:schemeClr val="bg1"/>
                </a:solidFill>
                <a:latin typeface="微软雅黑" pitchFamily="34" charset="-122"/>
                <a:ea typeface="微软雅黑" pitchFamily="34" charset="-122"/>
              </a:rPr>
              <a:t>贫困乡镇标准</a:t>
            </a:r>
            <a:endParaRPr lang="zh-CN" altLang="en-US" sz="2800" b="1" dirty="0">
              <a:solidFill>
                <a:schemeClr val="bg1"/>
              </a:solidFill>
              <a:latin typeface="微软雅黑" pitchFamily="34" charset="-122"/>
              <a:ea typeface="微软雅黑" pitchFamily="34" charset="-122"/>
            </a:endParaRPr>
          </a:p>
        </p:txBody>
      </p:sp>
      <p:sp>
        <p:nvSpPr>
          <p:cNvPr id="7" name="任意多边形 6"/>
          <p:cNvSpPr/>
          <p:nvPr/>
        </p:nvSpPr>
        <p:spPr>
          <a:xfrm>
            <a:off x="14514" y="-101599"/>
            <a:ext cx="9187543" cy="6974314"/>
          </a:xfrm>
          <a:custGeom>
            <a:avLst/>
            <a:gdLst>
              <a:gd name="connsiteX0" fmla="*/ 0 w 9202057"/>
              <a:gd name="connsiteY0" fmla="*/ 6981371 h 7141029"/>
              <a:gd name="connsiteX1" fmla="*/ 1959429 w 9202057"/>
              <a:gd name="connsiteY1" fmla="*/ 4717143 h 7141029"/>
              <a:gd name="connsiteX2" fmla="*/ 3323771 w 9202057"/>
              <a:gd name="connsiteY2" fmla="*/ 6023429 h 7141029"/>
              <a:gd name="connsiteX3" fmla="*/ 4630057 w 9202057"/>
              <a:gd name="connsiteY3" fmla="*/ 3294743 h 7141029"/>
              <a:gd name="connsiteX4" fmla="*/ 6183086 w 9202057"/>
              <a:gd name="connsiteY4" fmla="*/ 5820229 h 7141029"/>
              <a:gd name="connsiteX5" fmla="*/ 8984343 w 9202057"/>
              <a:gd name="connsiteY5" fmla="*/ 130629 h 7141029"/>
              <a:gd name="connsiteX6" fmla="*/ 9202057 w 9202057"/>
              <a:gd name="connsiteY6" fmla="*/ 0 h 7141029"/>
              <a:gd name="connsiteX7" fmla="*/ 9202057 w 9202057"/>
              <a:gd name="connsiteY7" fmla="*/ 7141029 h 7141029"/>
              <a:gd name="connsiteX8" fmla="*/ 14514 w 9202057"/>
              <a:gd name="connsiteY8" fmla="*/ 7097486 h 7141029"/>
              <a:gd name="connsiteX9" fmla="*/ 0 w 9202057"/>
              <a:gd name="connsiteY9" fmla="*/ 6981371 h 7141029"/>
              <a:gd name="connsiteX0" fmla="*/ 0 w 9202057"/>
              <a:gd name="connsiteY0" fmla="*/ 6981371 h 7141029"/>
              <a:gd name="connsiteX1" fmla="*/ 1959429 w 9202057"/>
              <a:gd name="connsiteY1" fmla="*/ 4717143 h 7141029"/>
              <a:gd name="connsiteX2" fmla="*/ 3323771 w 9202057"/>
              <a:gd name="connsiteY2" fmla="*/ 6023429 h 7141029"/>
              <a:gd name="connsiteX3" fmla="*/ 4630057 w 9202057"/>
              <a:gd name="connsiteY3" fmla="*/ 3294743 h 7141029"/>
              <a:gd name="connsiteX4" fmla="*/ 6183086 w 9202057"/>
              <a:gd name="connsiteY4" fmla="*/ 5820229 h 7141029"/>
              <a:gd name="connsiteX5" fmla="*/ 9202057 w 9202057"/>
              <a:gd name="connsiteY5" fmla="*/ 0 h 7141029"/>
              <a:gd name="connsiteX6" fmla="*/ 9202057 w 9202057"/>
              <a:gd name="connsiteY6" fmla="*/ 7141029 h 7141029"/>
              <a:gd name="connsiteX7" fmla="*/ 14514 w 9202057"/>
              <a:gd name="connsiteY7" fmla="*/ 7097486 h 7141029"/>
              <a:gd name="connsiteX8" fmla="*/ 0 w 9202057"/>
              <a:gd name="connsiteY8" fmla="*/ 6981371 h 7141029"/>
              <a:gd name="connsiteX0" fmla="*/ 0 w 9187543"/>
              <a:gd name="connsiteY0" fmla="*/ 7097486 h 7141029"/>
              <a:gd name="connsiteX1" fmla="*/ 1944915 w 9187543"/>
              <a:gd name="connsiteY1" fmla="*/ 4717143 h 7141029"/>
              <a:gd name="connsiteX2" fmla="*/ 3309257 w 9187543"/>
              <a:gd name="connsiteY2" fmla="*/ 6023429 h 7141029"/>
              <a:gd name="connsiteX3" fmla="*/ 4615543 w 9187543"/>
              <a:gd name="connsiteY3" fmla="*/ 3294743 h 7141029"/>
              <a:gd name="connsiteX4" fmla="*/ 6168572 w 9187543"/>
              <a:gd name="connsiteY4" fmla="*/ 5820229 h 7141029"/>
              <a:gd name="connsiteX5" fmla="*/ 9187543 w 9187543"/>
              <a:gd name="connsiteY5" fmla="*/ 0 h 7141029"/>
              <a:gd name="connsiteX6" fmla="*/ 9187543 w 9187543"/>
              <a:gd name="connsiteY6" fmla="*/ 7141029 h 7141029"/>
              <a:gd name="connsiteX7" fmla="*/ 0 w 9187543"/>
              <a:gd name="connsiteY7" fmla="*/ 7097486 h 7141029"/>
              <a:gd name="connsiteX0" fmla="*/ 0 w 9187543"/>
              <a:gd name="connsiteY0" fmla="*/ 7156127 h 7156127"/>
              <a:gd name="connsiteX1" fmla="*/ 1944915 w 9187543"/>
              <a:gd name="connsiteY1" fmla="*/ 4717143 h 7156127"/>
              <a:gd name="connsiteX2" fmla="*/ 3309257 w 9187543"/>
              <a:gd name="connsiteY2" fmla="*/ 6023429 h 7156127"/>
              <a:gd name="connsiteX3" fmla="*/ 4615543 w 9187543"/>
              <a:gd name="connsiteY3" fmla="*/ 3294743 h 7156127"/>
              <a:gd name="connsiteX4" fmla="*/ 6168572 w 9187543"/>
              <a:gd name="connsiteY4" fmla="*/ 5820229 h 7156127"/>
              <a:gd name="connsiteX5" fmla="*/ 9187543 w 9187543"/>
              <a:gd name="connsiteY5" fmla="*/ 0 h 7156127"/>
              <a:gd name="connsiteX6" fmla="*/ 9187543 w 9187543"/>
              <a:gd name="connsiteY6" fmla="*/ 7141029 h 7156127"/>
              <a:gd name="connsiteX7" fmla="*/ 0 w 9187543"/>
              <a:gd name="connsiteY7" fmla="*/ 7156127 h 715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7543" h="7156127">
                <a:moveTo>
                  <a:pt x="0" y="7156127"/>
                </a:moveTo>
                <a:lnTo>
                  <a:pt x="1944915" y="4717143"/>
                </a:lnTo>
                <a:lnTo>
                  <a:pt x="3309257" y="6023429"/>
                </a:lnTo>
                <a:lnTo>
                  <a:pt x="4615543" y="3294743"/>
                </a:lnTo>
                <a:lnTo>
                  <a:pt x="6168572" y="5820229"/>
                </a:lnTo>
                <a:lnTo>
                  <a:pt x="9187543" y="0"/>
                </a:lnTo>
                <a:lnTo>
                  <a:pt x="9187543" y="7141029"/>
                </a:lnTo>
                <a:lnTo>
                  <a:pt x="0" y="7156127"/>
                </a:lnTo>
                <a:close/>
              </a:path>
            </a:pathLst>
          </a:custGeom>
          <a:solidFill>
            <a:schemeClr val="bg1">
              <a:lumMod val="6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71600" y="1313120"/>
            <a:ext cx="7632848" cy="4760278"/>
          </a:xfrm>
          <a:prstGeom prst="rect">
            <a:avLst/>
          </a:prstGeom>
        </p:spPr>
        <p:txBody>
          <a:bodyPr wrap="square">
            <a:spAutoFit/>
          </a:bodyPr>
          <a:lstStyle/>
          <a:p>
            <a:pPr indent="457200" algn="just" hangingPunct="0">
              <a:lnSpc>
                <a:spcPts val="2600"/>
              </a:lnSpc>
            </a:pPr>
            <a:r>
              <a:rPr lang="zh-CN" altLang="en-US" sz="2400" dirty="0" smtClean="0">
                <a:solidFill>
                  <a:srgbClr val="C00000"/>
                </a:solidFill>
                <a:latin typeface="方正黑体_GBK" pitchFamily="65" charset="-122"/>
                <a:ea typeface="方正黑体_GBK" pitchFamily="65" charset="-122"/>
              </a:rPr>
              <a:t>三高  一低  三差  三重</a:t>
            </a:r>
            <a:endParaRPr lang="en-US" altLang="zh-CN" sz="2400" dirty="0" smtClean="0">
              <a:solidFill>
                <a:srgbClr val="C00000"/>
              </a:solidFill>
              <a:latin typeface="方正黑体_GBK" pitchFamily="65" charset="-122"/>
              <a:ea typeface="方正黑体_GBK" pitchFamily="65" charset="-122"/>
            </a:endParaRPr>
          </a:p>
          <a:p>
            <a:pPr indent="457200" algn="just" hangingPunct="0">
              <a:lnSpc>
                <a:spcPts val="2600"/>
              </a:lnSpc>
            </a:pPr>
            <a:r>
              <a:rPr lang="zh-CN" altLang="en-US" sz="2000" b="1" dirty="0">
                <a:solidFill>
                  <a:srgbClr val="0070C0"/>
                </a:solidFill>
                <a:latin typeface="微软雅黑" pitchFamily="34" charset="-122"/>
                <a:ea typeface="微软雅黑" pitchFamily="34" charset="-122"/>
              </a:rPr>
              <a:t>“三高”，即贫困发生率高（</a:t>
            </a:r>
            <a:r>
              <a:rPr lang="en-US" altLang="zh-CN" sz="2000" b="1" dirty="0">
                <a:solidFill>
                  <a:srgbClr val="0070C0"/>
                </a:solidFill>
                <a:latin typeface="微软雅黑" pitchFamily="34" charset="-122"/>
                <a:ea typeface="微软雅黑" pitchFamily="34" charset="-122"/>
              </a:rPr>
              <a:t>2014</a:t>
            </a:r>
            <a:r>
              <a:rPr lang="zh-CN" altLang="en-US" sz="2000" b="1" dirty="0">
                <a:solidFill>
                  <a:srgbClr val="0070C0"/>
                </a:solidFill>
                <a:latin typeface="微软雅黑" pitchFamily="34" charset="-122"/>
                <a:ea typeface="微软雅黑" pitchFamily="34" charset="-122"/>
              </a:rPr>
              <a:t>年乡镇建档立卡贫困发生率高于</a:t>
            </a:r>
            <a:r>
              <a:rPr lang="en-US" altLang="zh-CN" sz="2000" b="1" dirty="0">
                <a:solidFill>
                  <a:srgbClr val="0070C0"/>
                </a:solidFill>
                <a:latin typeface="微软雅黑" pitchFamily="34" charset="-122"/>
                <a:ea typeface="微软雅黑" pitchFamily="34" charset="-122"/>
              </a:rPr>
              <a:t>10%</a:t>
            </a:r>
            <a:r>
              <a:rPr lang="zh-CN" altLang="en-US" sz="2000" b="1" dirty="0">
                <a:solidFill>
                  <a:srgbClr val="0070C0"/>
                </a:solidFill>
                <a:latin typeface="微软雅黑" pitchFamily="34" charset="-122"/>
                <a:ea typeface="微软雅黑" pitchFamily="34" charset="-122"/>
              </a:rPr>
              <a:t>）、贫困人口占比高（乡镇贫困人口占全县贫困人口总数的比例较高）、贫困村占比高（乡镇范围内贫困村占行政村总数比例高于</a:t>
            </a:r>
            <a:r>
              <a:rPr lang="en-US" altLang="zh-CN" sz="2000" b="1" dirty="0">
                <a:solidFill>
                  <a:srgbClr val="0070C0"/>
                </a:solidFill>
                <a:latin typeface="微软雅黑" pitchFamily="34" charset="-122"/>
                <a:ea typeface="微软雅黑" pitchFamily="34" charset="-122"/>
              </a:rPr>
              <a:t>50%</a:t>
            </a:r>
            <a:r>
              <a:rPr lang="zh-CN" altLang="en-US" sz="2000" b="1" dirty="0">
                <a:solidFill>
                  <a:srgbClr val="0070C0"/>
                </a:solidFill>
                <a:latin typeface="微软雅黑" pitchFamily="34" charset="-122"/>
                <a:ea typeface="微软雅黑" pitchFamily="34" charset="-122"/>
              </a:rPr>
              <a:t>）；“一低”，即人均可支配收入低（</a:t>
            </a:r>
            <a:r>
              <a:rPr lang="en-US" altLang="zh-CN" sz="2000" b="1" dirty="0">
                <a:solidFill>
                  <a:srgbClr val="0070C0"/>
                </a:solidFill>
                <a:latin typeface="微软雅黑" pitchFamily="34" charset="-122"/>
                <a:ea typeface="微软雅黑" pitchFamily="34" charset="-122"/>
              </a:rPr>
              <a:t>2016</a:t>
            </a:r>
            <a:r>
              <a:rPr lang="zh-CN" altLang="en-US" sz="2000" b="1" dirty="0">
                <a:solidFill>
                  <a:srgbClr val="0070C0"/>
                </a:solidFill>
                <a:latin typeface="微软雅黑" pitchFamily="34" charset="-122"/>
                <a:ea typeface="微软雅黑" pitchFamily="34" charset="-122"/>
              </a:rPr>
              <a:t>年乡镇人均可支配收入水平低于</a:t>
            </a:r>
            <a:r>
              <a:rPr lang="en-US" altLang="zh-CN" sz="2000" b="1" dirty="0">
                <a:solidFill>
                  <a:srgbClr val="0070C0"/>
                </a:solidFill>
                <a:latin typeface="微软雅黑" pitchFamily="34" charset="-122"/>
                <a:ea typeface="微软雅黑" pitchFamily="34" charset="-122"/>
              </a:rPr>
              <a:t>14</a:t>
            </a:r>
            <a:r>
              <a:rPr lang="zh-CN" altLang="en-US" sz="2000" b="1" dirty="0">
                <a:solidFill>
                  <a:srgbClr val="0070C0"/>
                </a:solidFill>
                <a:latin typeface="微软雅黑" pitchFamily="34" charset="-122"/>
                <a:ea typeface="微软雅黑" pitchFamily="34" charset="-122"/>
              </a:rPr>
              <a:t>个国家重点县农村居民人均可支配收入</a:t>
            </a:r>
            <a:r>
              <a:rPr lang="en-US" altLang="zh-CN" sz="2000" b="1" dirty="0">
                <a:solidFill>
                  <a:srgbClr val="0070C0"/>
                </a:solidFill>
                <a:latin typeface="微软雅黑" pitchFamily="34" charset="-122"/>
                <a:ea typeface="微软雅黑" pitchFamily="34" charset="-122"/>
              </a:rPr>
              <a:t>10244</a:t>
            </a:r>
            <a:r>
              <a:rPr lang="zh-CN" altLang="en-US" sz="2000" b="1" dirty="0">
                <a:solidFill>
                  <a:srgbClr val="0070C0"/>
                </a:solidFill>
                <a:latin typeface="微软雅黑" pitchFamily="34" charset="-122"/>
                <a:ea typeface="微软雅黑" pitchFamily="34" charset="-122"/>
              </a:rPr>
              <a:t>元的标准）</a:t>
            </a:r>
            <a:r>
              <a:rPr lang="en-US" altLang="zh-CN" sz="2000" b="1" dirty="0">
                <a:solidFill>
                  <a:srgbClr val="0070C0"/>
                </a:solidFill>
                <a:latin typeface="微软雅黑" pitchFamily="34" charset="-122"/>
                <a:ea typeface="微软雅黑" pitchFamily="34" charset="-122"/>
              </a:rPr>
              <a:t>;“</a:t>
            </a:r>
            <a:r>
              <a:rPr lang="zh-CN" altLang="en-US" sz="2000" b="1" dirty="0">
                <a:solidFill>
                  <a:srgbClr val="0070C0"/>
                </a:solidFill>
                <a:latin typeface="微软雅黑" pitchFamily="34" charset="-122"/>
                <a:ea typeface="微软雅黑" pitchFamily="34" charset="-122"/>
              </a:rPr>
              <a:t>三差”，即基础设施差（乡镇范围内村道通畅、社道通达、入户便道以及安全饮水保障仍未完全解决）、生存环境差（处于高海拔偏远地区，困难群体安全稳固住房未完全解决）、主导产业带动能力差（乡镇贫困人口参与主导产业发展的比例不高）；“三重”，即低保五保残疾等贫困人口脱贫任务重（乡镇贫困人口中低保五保残疾人口等占比较高）、因病致贫人口脱贫任务重（乡镇贫困人口中因致贫的占比较高）、贫困老人脱贫任务重（乡镇</a:t>
            </a:r>
            <a:r>
              <a:rPr lang="en-US" altLang="zh-CN" sz="2000" b="1" dirty="0">
                <a:solidFill>
                  <a:srgbClr val="0070C0"/>
                </a:solidFill>
                <a:latin typeface="微软雅黑" pitchFamily="34" charset="-122"/>
                <a:ea typeface="微软雅黑" pitchFamily="34" charset="-122"/>
              </a:rPr>
              <a:t>60</a:t>
            </a:r>
            <a:r>
              <a:rPr lang="zh-CN" altLang="en-US" sz="2000" b="1" dirty="0">
                <a:solidFill>
                  <a:srgbClr val="0070C0"/>
                </a:solidFill>
                <a:latin typeface="微软雅黑" pitchFamily="34" charset="-122"/>
                <a:ea typeface="微软雅黑" pitchFamily="34" charset="-122"/>
              </a:rPr>
              <a:t>岁以上贫困人口的占比较高）。</a:t>
            </a:r>
          </a:p>
        </p:txBody>
      </p:sp>
      <p:grpSp>
        <p:nvGrpSpPr>
          <p:cNvPr id="6" name="组合 5"/>
          <p:cNvGrpSpPr/>
          <p:nvPr/>
        </p:nvGrpSpPr>
        <p:grpSpPr>
          <a:xfrm rot="20452009">
            <a:off x="4607281" y="3121952"/>
            <a:ext cx="3595911" cy="3774989"/>
            <a:chOff x="1187624" y="2708920"/>
            <a:chExt cx="1520651" cy="1596380"/>
          </a:xfrm>
        </p:grpSpPr>
        <p:sp>
          <p:nvSpPr>
            <p:cNvPr id="8" name="矩形 7"/>
            <p:cNvSpPr/>
            <p:nvPr/>
          </p:nvSpPr>
          <p:spPr>
            <a:xfrm rot="1147991">
              <a:off x="1394095" y="2873201"/>
              <a:ext cx="731572" cy="819967"/>
            </a:xfrm>
            <a:prstGeom prst="rect">
              <a:avLst/>
            </a:prstGeom>
            <a:ln>
              <a:noFill/>
            </a:ln>
          </p:spPr>
          <p:txBody>
            <a:bodyPr wrap="none">
              <a:spAutoFit/>
            </a:bodyPr>
            <a:lstStyle/>
            <a:p>
              <a:pPr algn="ctr"/>
              <a:r>
                <a:rPr lang="zh-CN" altLang="en-US" sz="6000" b="1" dirty="0" smtClean="0">
                  <a:solidFill>
                    <a:srgbClr val="92D050">
                      <a:alpha val="40000"/>
                    </a:srgbClr>
                  </a:solidFill>
                  <a:latin typeface="方正黑体_GBK" panose="03000509000000000000" pitchFamily="65" charset="-122"/>
                  <a:ea typeface="方正黑体_GBK" panose="03000509000000000000" pitchFamily="65" charset="-122"/>
                </a:rPr>
                <a:t>深度</a:t>
              </a:r>
              <a:endParaRPr lang="en-US" altLang="zh-CN" sz="6000" b="1" dirty="0" smtClean="0">
                <a:solidFill>
                  <a:srgbClr val="92D050">
                    <a:alpha val="40000"/>
                  </a:srgbClr>
                </a:solidFill>
                <a:latin typeface="方正黑体_GBK" panose="03000509000000000000" pitchFamily="65" charset="-122"/>
                <a:ea typeface="方正黑体_GBK" panose="03000509000000000000" pitchFamily="65" charset="-122"/>
              </a:endParaRPr>
            </a:p>
            <a:p>
              <a:pPr algn="ctr"/>
              <a:r>
                <a:rPr lang="zh-CN" altLang="en-US" sz="6000" b="1" dirty="0" smtClean="0">
                  <a:solidFill>
                    <a:srgbClr val="92D050">
                      <a:alpha val="40000"/>
                    </a:srgbClr>
                  </a:solidFill>
                  <a:latin typeface="方正黑体_GBK" panose="03000509000000000000" pitchFamily="65" charset="-122"/>
                  <a:ea typeface="方正黑体_GBK" panose="03000509000000000000" pitchFamily="65" charset="-122"/>
                </a:rPr>
                <a:t>贫困</a:t>
              </a:r>
              <a:endParaRPr lang="zh-CN" altLang="en-US" sz="6000" b="1" dirty="0">
                <a:solidFill>
                  <a:srgbClr val="92D050">
                    <a:alpha val="40000"/>
                  </a:srgbClr>
                </a:solidFill>
                <a:latin typeface="方正黑体_GBK" panose="03000509000000000000" pitchFamily="65" charset="-122"/>
                <a:ea typeface="方正黑体_GBK" panose="03000509000000000000" pitchFamily="65" charset="-122"/>
              </a:endParaRPr>
            </a:p>
          </p:txBody>
        </p:sp>
        <p:sp>
          <p:nvSpPr>
            <p:cNvPr id="9" name="椭圆 8"/>
            <p:cNvSpPr/>
            <p:nvPr/>
          </p:nvSpPr>
          <p:spPr>
            <a:xfrm>
              <a:off x="1187624" y="2708920"/>
              <a:ext cx="1152128" cy="1152128"/>
            </a:xfrm>
            <a:prstGeom prst="ellipse">
              <a:avLst/>
            </a:prstGeom>
            <a:noFill/>
            <a:ln w="76200">
              <a:solidFill>
                <a:srgbClr val="92D050">
                  <a:alpha val="5803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060575" y="3635375"/>
              <a:ext cx="647700" cy="669925"/>
            </a:xfrm>
            <a:custGeom>
              <a:avLst/>
              <a:gdLst>
                <a:gd name="connsiteX0" fmla="*/ 0 w 647700"/>
                <a:gd name="connsiteY0" fmla="*/ 149225 h 669925"/>
                <a:gd name="connsiteX1" fmla="*/ 168275 w 647700"/>
                <a:gd name="connsiteY1" fmla="*/ 0 h 669925"/>
                <a:gd name="connsiteX2" fmla="*/ 647700 w 647700"/>
                <a:gd name="connsiteY2" fmla="*/ 542925 h 669925"/>
                <a:gd name="connsiteX3" fmla="*/ 492125 w 647700"/>
                <a:gd name="connsiteY3" fmla="*/ 669925 h 669925"/>
                <a:gd name="connsiteX4" fmla="*/ 0 w 647700"/>
                <a:gd name="connsiteY4" fmla="*/ 149225 h 66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69925">
                  <a:moveTo>
                    <a:pt x="0" y="149225"/>
                  </a:moveTo>
                  <a:lnTo>
                    <a:pt x="168275" y="0"/>
                  </a:lnTo>
                  <a:lnTo>
                    <a:pt x="647700" y="542925"/>
                  </a:lnTo>
                  <a:lnTo>
                    <a:pt x="492125" y="669925"/>
                  </a:lnTo>
                  <a:lnTo>
                    <a:pt x="0" y="149225"/>
                  </a:lnTo>
                  <a:close/>
                </a:path>
              </a:pathLst>
            </a:custGeom>
            <a:noFill/>
            <a:ln w="76200">
              <a:solidFill>
                <a:srgbClr val="92D050">
                  <a:alpha val="5411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4520229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5576" y="1925543"/>
            <a:ext cx="7848872" cy="3375665"/>
          </a:xfrm>
          <a:prstGeom prst="rect">
            <a:avLst/>
          </a:prstGeom>
          <a:solidFill>
            <a:schemeClr val="bg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5342" y="1340768"/>
            <a:ext cx="7819106" cy="584775"/>
          </a:xfrm>
          <a:prstGeom prst="rect">
            <a:avLst/>
          </a:prstGeom>
          <a:solidFill>
            <a:srgbClr val="C00000"/>
          </a:solidFill>
        </p:spPr>
        <p:txBody>
          <a:bodyPr wrap="square">
            <a:spAutoFit/>
          </a:bodyPr>
          <a:lstStyle/>
          <a:p>
            <a:pPr algn="ctr"/>
            <a:r>
              <a:rPr lang="zh-CN" altLang="en-US" sz="3200" b="1" dirty="0" smtClean="0">
                <a:solidFill>
                  <a:schemeClr val="bg1"/>
                </a:solidFill>
                <a:latin typeface="微软雅黑" pitchFamily="34" charset="-122"/>
                <a:ea typeface="微软雅黑" pitchFamily="34" charset="-122"/>
              </a:rPr>
              <a:t>二是全面落实“定点包干帮扶制度”</a:t>
            </a:r>
            <a:endParaRPr lang="zh-CN" altLang="zh-CN" sz="3200" b="1" dirty="0">
              <a:solidFill>
                <a:schemeClr val="bg1"/>
              </a:solidFill>
              <a:latin typeface="微软雅黑" pitchFamily="34" charset="-122"/>
              <a:ea typeface="微软雅黑" pitchFamily="34" charset="-122"/>
            </a:endParaRPr>
          </a:p>
        </p:txBody>
      </p:sp>
      <p:sp>
        <p:nvSpPr>
          <p:cNvPr id="7" name="矩形 6"/>
          <p:cNvSpPr/>
          <p:nvPr/>
        </p:nvSpPr>
        <p:spPr>
          <a:xfrm>
            <a:off x="1187624" y="2263512"/>
            <a:ext cx="7056784" cy="2677656"/>
          </a:xfrm>
          <a:prstGeom prst="rect">
            <a:avLst/>
          </a:prstGeom>
        </p:spPr>
        <p:txBody>
          <a:bodyPr wrap="square">
            <a:spAutoFit/>
          </a:bodyPr>
          <a:lstStyle/>
          <a:p>
            <a:pPr algn="just"/>
            <a:r>
              <a:rPr lang="en-US" altLang="zh-CN" sz="2400" dirty="0" smtClean="0">
                <a:solidFill>
                  <a:schemeClr val="tx2"/>
                </a:solidFill>
                <a:latin typeface="方正仿宋_GBK" panose="03000509000000000000" pitchFamily="65" charset="-122"/>
                <a:ea typeface="方正仿宋_GBK" panose="03000509000000000000" pitchFamily="65" charset="-122"/>
              </a:rPr>
              <a:t>    </a:t>
            </a:r>
            <a:r>
              <a:rPr lang="zh-CN" altLang="zh-CN" sz="2400" b="1" dirty="0">
                <a:solidFill>
                  <a:srgbClr val="0070C0"/>
                </a:solidFill>
                <a:latin typeface="微软雅黑" pitchFamily="34" charset="-122"/>
                <a:ea typeface="微软雅黑" pitchFamily="34" charset="-122"/>
              </a:rPr>
              <a:t>实行“包干制”和“指挥长制”，由</a:t>
            </a:r>
            <a:r>
              <a:rPr lang="en-US" altLang="zh-CN" sz="2400" b="1" dirty="0">
                <a:solidFill>
                  <a:srgbClr val="0070C0"/>
                </a:solidFill>
                <a:latin typeface="微软雅黑" pitchFamily="34" charset="-122"/>
                <a:ea typeface="微软雅黑" pitchFamily="34" charset="-122"/>
              </a:rPr>
              <a:t>18</a:t>
            </a:r>
            <a:r>
              <a:rPr lang="zh-CN" altLang="zh-CN" sz="2400" b="1" dirty="0">
                <a:solidFill>
                  <a:srgbClr val="0070C0"/>
                </a:solidFill>
                <a:latin typeface="微软雅黑" pitchFamily="34" charset="-122"/>
                <a:ea typeface="微软雅黑" pitchFamily="34" charset="-122"/>
              </a:rPr>
              <a:t>位市领导“一对一”定点包干</a:t>
            </a:r>
            <a:r>
              <a:rPr lang="en-US" altLang="zh-CN" sz="2400" b="1" dirty="0">
                <a:solidFill>
                  <a:srgbClr val="0070C0"/>
                </a:solidFill>
                <a:latin typeface="微软雅黑" pitchFamily="34" charset="-122"/>
                <a:ea typeface="微软雅黑" pitchFamily="34" charset="-122"/>
              </a:rPr>
              <a:t>18</a:t>
            </a:r>
            <a:r>
              <a:rPr lang="zh-CN" altLang="zh-CN" sz="2400" b="1" dirty="0">
                <a:solidFill>
                  <a:srgbClr val="0070C0"/>
                </a:solidFill>
                <a:latin typeface="微软雅黑" pitchFamily="34" charset="-122"/>
                <a:ea typeface="微软雅黑" pitchFamily="34" charset="-122"/>
              </a:rPr>
              <a:t>个深度贫困乡镇。</a:t>
            </a:r>
            <a:endParaRPr lang="en-US" altLang="zh-CN" sz="2400" b="1" dirty="0">
              <a:solidFill>
                <a:srgbClr val="0070C0"/>
              </a:solidFill>
              <a:latin typeface="微软雅黑" pitchFamily="34" charset="-122"/>
              <a:ea typeface="微软雅黑" pitchFamily="34" charset="-122"/>
            </a:endParaRPr>
          </a:p>
          <a:p>
            <a:pPr algn="just"/>
            <a:r>
              <a:rPr lang="en-US" altLang="zh-CN" sz="2400" b="1" dirty="0">
                <a:solidFill>
                  <a:srgbClr val="0070C0"/>
                </a:solidFill>
                <a:latin typeface="微软雅黑" pitchFamily="34" charset="-122"/>
                <a:ea typeface="微软雅黑" pitchFamily="34" charset="-122"/>
              </a:rPr>
              <a:t>    </a:t>
            </a:r>
            <a:r>
              <a:rPr lang="zh-CN" altLang="zh-CN" sz="2400" b="1" dirty="0">
                <a:solidFill>
                  <a:srgbClr val="0070C0"/>
                </a:solidFill>
                <a:latin typeface="微软雅黑" pitchFamily="34" charset="-122"/>
                <a:ea typeface="微软雅黑" pitchFamily="34" charset="-122"/>
              </a:rPr>
              <a:t>组建</a:t>
            </a:r>
            <a:r>
              <a:rPr lang="en-US" altLang="zh-CN" sz="2400" b="1" dirty="0">
                <a:solidFill>
                  <a:srgbClr val="0070C0"/>
                </a:solidFill>
                <a:latin typeface="微软雅黑" pitchFamily="34" charset="-122"/>
                <a:ea typeface="微软雅黑" pitchFamily="34" charset="-122"/>
              </a:rPr>
              <a:t>18</a:t>
            </a:r>
            <a:r>
              <a:rPr lang="zh-CN" altLang="zh-CN" sz="2400" b="1" dirty="0">
                <a:solidFill>
                  <a:srgbClr val="0070C0"/>
                </a:solidFill>
                <a:latin typeface="微软雅黑" pitchFamily="34" charset="-122"/>
                <a:ea typeface="微软雅黑" pitchFamily="34" charset="-122"/>
              </a:rPr>
              <a:t>个深度贫困乡镇脱贫攻坚工作指挥部</a:t>
            </a:r>
            <a:r>
              <a:rPr lang="zh-CN" altLang="en-US" sz="2400" b="1" dirty="0">
                <a:solidFill>
                  <a:srgbClr val="0070C0"/>
                </a:solidFill>
                <a:latin typeface="微软雅黑" pitchFamily="34" charset="-122"/>
                <a:ea typeface="微软雅黑" pitchFamily="34" charset="-122"/>
              </a:rPr>
              <a:t>。</a:t>
            </a:r>
            <a:endParaRPr lang="en-US" altLang="zh-CN" sz="2400" b="1" dirty="0">
              <a:solidFill>
                <a:srgbClr val="0070C0"/>
              </a:solidFill>
              <a:latin typeface="微软雅黑" pitchFamily="34" charset="-122"/>
              <a:ea typeface="微软雅黑" pitchFamily="34" charset="-122"/>
            </a:endParaRPr>
          </a:p>
          <a:p>
            <a:pPr algn="just"/>
            <a:r>
              <a:rPr lang="en-US" altLang="zh-CN" sz="2400" b="1" dirty="0">
                <a:solidFill>
                  <a:srgbClr val="0070C0"/>
                </a:solidFill>
                <a:latin typeface="微软雅黑" pitchFamily="34" charset="-122"/>
                <a:ea typeface="微软雅黑" pitchFamily="34" charset="-122"/>
              </a:rPr>
              <a:t>    </a:t>
            </a:r>
            <a:r>
              <a:rPr lang="zh-CN" altLang="zh-CN" sz="2400" b="1" dirty="0">
                <a:solidFill>
                  <a:srgbClr val="0070C0"/>
                </a:solidFill>
                <a:latin typeface="微软雅黑" pitchFamily="34" charset="-122"/>
                <a:ea typeface="微软雅黑" pitchFamily="34" charset="-122"/>
              </a:rPr>
              <a:t>明确</a:t>
            </a:r>
            <a:r>
              <a:rPr lang="en-US" altLang="zh-CN" sz="2400" b="1" dirty="0">
                <a:solidFill>
                  <a:srgbClr val="0070C0"/>
                </a:solidFill>
                <a:latin typeface="微软雅黑" pitchFamily="34" charset="-122"/>
                <a:ea typeface="微软雅黑" pitchFamily="34" charset="-122"/>
              </a:rPr>
              <a:t>18</a:t>
            </a:r>
            <a:r>
              <a:rPr lang="zh-CN" altLang="zh-CN" sz="2400" b="1" dirty="0">
                <a:solidFill>
                  <a:srgbClr val="0070C0"/>
                </a:solidFill>
                <a:latin typeface="微软雅黑" pitchFamily="34" charset="-122"/>
                <a:ea typeface="微软雅黑" pitchFamily="34" charset="-122"/>
              </a:rPr>
              <a:t>名副厅级领导干部作为驻乡工作队长</a:t>
            </a:r>
            <a:r>
              <a:rPr lang="zh-CN" altLang="en-US" sz="2400" b="1" dirty="0">
                <a:solidFill>
                  <a:srgbClr val="0070C0"/>
                </a:solidFill>
                <a:latin typeface="微软雅黑" pitchFamily="34" charset="-122"/>
                <a:ea typeface="微软雅黑" pitchFamily="34" charset="-122"/>
              </a:rPr>
              <a:t>。</a:t>
            </a:r>
            <a:endParaRPr lang="en-US" altLang="zh-CN" sz="2400" b="1" dirty="0">
              <a:solidFill>
                <a:srgbClr val="0070C0"/>
              </a:solidFill>
              <a:latin typeface="微软雅黑" pitchFamily="34" charset="-122"/>
              <a:ea typeface="微软雅黑" pitchFamily="34" charset="-122"/>
            </a:endParaRPr>
          </a:p>
          <a:p>
            <a:pPr algn="just"/>
            <a:r>
              <a:rPr lang="zh-CN" altLang="en-US" sz="2400" b="1" dirty="0">
                <a:solidFill>
                  <a:srgbClr val="0070C0"/>
                </a:solidFill>
                <a:latin typeface="微软雅黑" pitchFamily="34" charset="-122"/>
                <a:ea typeface="微软雅黑" pitchFamily="34" charset="-122"/>
              </a:rPr>
              <a:t>    </a:t>
            </a:r>
            <a:r>
              <a:rPr lang="zh-CN" altLang="zh-CN" sz="2400" b="1" dirty="0">
                <a:solidFill>
                  <a:srgbClr val="0070C0"/>
                </a:solidFill>
                <a:latin typeface="微软雅黑" pitchFamily="34" charset="-122"/>
                <a:ea typeface="微软雅黑" pitchFamily="34" charset="-122"/>
              </a:rPr>
              <a:t>新选派</a:t>
            </a:r>
            <a:r>
              <a:rPr lang="en-US" altLang="zh-CN" sz="2400" b="1" dirty="0">
                <a:solidFill>
                  <a:srgbClr val="0070C0"/>
                </a:solidFill>
                <a:latin typeface="微软雅黑" pitchFamily="34" charset="-122"/>
                <a:ea typeface="微软雅黑" pitchFamily="34" charset="-122"/>
              </a:rPr>
              <a:t>68</a:t>
            </a:r>
            <a:r>
              <a:rPr lang="zh-CN" altLang="zh-CN" sz="2400" b="1" dirty="0">
                <a:solidFill>
                  <a:srgbClr val="0070C0"/>
                </a:solidFill>
                <a:latin typeface="微软雅黑" pitchFamily="34" charset="-122"/>
                <a:ea typeface="微软雅黑" pitchFamily="34" charset="-122"/>
              </a:rPr>
              <a:t>名市级部门干部到深度贫困乡镇驻乡扶贫</a:t>
            </a:r>
            <a:r>
              <a:rPr lang="zh-CN" altLang="en-US" sz="2400" b="1" dirty="0">
                <a:solidFill>
                  <a:srgbClr val="0070C0"/>
                </a:solidFill>
                <a:latin typeface="微软雅黑" pitchFamily="34" charset="-122"/>
                <a:ea typeface="微软雅黑" pitchFamily="34" charset="-122"/>
              </a:rPr>
              <a:t>。</a:t>
            </a:r>
            <a:endParaRPr lang="en-US" altLang="zh-CN" sz="2400" b="1" dirty="0">
              <a:solidFill>
                <a:srgbClr val="0070C0"/>
              </a:solidFill>
              <a:latin typeface="微软雅黑" pitchFamily="34" charset="-122"/>
              <a:ea typeface="微软雅黑" pitchFamily="34" charset="-122"/>
            </a:endParaRPr>
          </a:p>
          <a:p>
            <a:pPr algn="just"/>
            <a:r>
              <a:rPr lang="en-US" altLang="zh-CN" sz="2400" b="1" dirty="0">
                <a:solidFill>
                  <a:srgbClr val="0070C0"/>
                </a:solidFill>
                <a:latin typeface="微软雅黑" pitchFamily="34" charset="-122"/>
                <a:ea typeface="微软雅黑" pitchFamily="34" charset="-122"/>
              </a:rPr>
              <a:t>    </a:t>
            </a:r>
            <a:r>
              <a:rPr lang="zh-CN" altLang="zh-CN" sz="2400" b="1" dirty="0">
                <a:solidFill>
                  <a:srgbClr val="0070C0"/>
                </a:solidFill>
                <a:latin typeface="微软雅黑" pitchFamily="34" charset="-122"/>
                <a:ea typeface="微软雅黑" pitchFamily="34" charset="-122"/>
              </a:rPr>
              <a:t>新选派</a:t>
            </a:r>
            <a:r>
              <a:rPr lang="en-US" altLang="zh-CN" sz="2400" b="1" dirty="0">
                <a:solidFill>
                  <a:srgbClr val="0070C0"/>
                </a:solidFill>
                <a:latin typeface="微软雅黑" pitchFamily="34" charset="-122"/>
                <a:ea typeface="微软雅黑" pitchFamily="34" charset="-122"/>
              </a:rPr>
              <a:t>88</a:t>
            </a:r>
            <a:r>
              <a:rPr lang="zh-CN" altLang="zh-CN" sz="2400" b="1" dirty="0">
                <a:solidFill>
                  <a:srgbClr val="0070C0"/>
                </a:solidFill>
                <a:latin typeface="微软雅黑" pitchFamily="34" charset="-122"/>
                <a:ea typeface="微软雅黑" pitchFamily="34" charset="-122"/>
              </a:rPr>
              <a:t>名干部到贫困村担任驻村第一书记。</a:t>
            </a:r>
            <a:endParaRPr lang="zh-CN" altLang="en-US" sz="24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092507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1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14414" y="428604"/>
            <a:ext cx="6715172" cy="6072230"/>
            <a:chOff x="1214414" y="428604"/>
            <a:chExt cx="6715172" cy="6072230"/>
          </a:xfrm>
        </p:grpSpPr>
        <p:sp>
          <p:nvSpPr>
            <p:cNvPr id="5" name="下箭头 4"/>
            <p:cNvSpPr/>
            <p:nvPr/>
          </p:nvSpPr>
          <p:spPr>
            <a:xfrm>
              <a:off x="2267744" y="476672"/>
              <a:ext cx="4608512" cy="5904656"/>
            </a:xfrm>
            <a:prstGeom prst="downArrow">
              <a:avLst>
                <a:gd name="adj1" fmla="val 67362"/>
                <a:gd name="adj2" fmla="val 50000"/>
              </a:avLst>
            </a:prstGeom>
            <a:solidFill>
              <a:srgbClr val="CCFF33">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14414" y="428604"/>
              <a:ext cx="6715172" cy="6072230"/>
            </a:xfrm>
            <a:prstGeom prst="rect">
              <a:avLst/>
            </a:prstGeom>
            <a:noFill/>
            <a:ln w="762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38"/>
            <p:cNvGrpSpPr/>
            <p:nvPr/>
          </p:nvGrpSpPr>
          <p:grpSpPr>
            <a:xfrm>
              <a:off x="1589463" y="1278450"/>
              <a:ext cx="5929354" cy="1214446"/>
              <a:chOff x="3286116" y="2071678"/>
              <a:chExt cx="3451844" cy="1214446"/>
            </a:xfrm>
          </p:grpSpPr>
          <p:sp>
            <p:nvSpPr>
              <p:cNvPr id="12" name="矩形 11"/>
              <p:cNvSpPr/>
              <p:nvPr/>
            </p:nvSpPr>
            <p:spPr>
              <a:xfrm>
                <a:off x="3309939" y="2143116"/>
                <a:ext cx="3344844" cy="923330"/>
              </a:xfrm>
              <a:prstGeom prst="rect">
                <a:avLst/>
              </a:prstGeom>
            </p:spPr>
            <p:txBody>
              <a:bodyPr wrap="square">
                <a:spAutoFit/>
              </a:bodyPr>
              <a:lstStyle/>
              <a:p>
                <a:pPr algn="ctr"/>
                <a:r>
                  <a:rPr lang="en-US" altLang="en-US" sz="5400" b="1" dirty="0" smtClean="0">
                    <a:solidFill>
                      <a:srgbClr val="C00000"/>
                    </a:solidFill>
                    <a:latin typeface="微软雅黑" panose="020B0503020204020204" pitchFamily="34" charset="-122"/>
                    <a:ea typeface="微软雅黑" panose="020B0503020204020204" pitchFamily="34" charset="-122"/>
                  </a:rPr>
                  <a:t>18</a:t>
                </a:r>
                <a:r>
                  <a:rPr lang="zh-CN" altLang="en-US" sz="5400" b="1" dirty="0" smtClean="0">
                    <a:solidFill>
                      <a:srgbClr val="C00000"/>
                    </a:solidFill>
                    <a:latin typeface="微软雅黑" panose="020B0503020204020204" pitchFamily="34" charset="-122"/>
                    <a:ea typeface="微软雅黑" panose="020B0503020204020204" pitchFamily="34" charset="-122"/>
                  </a:rPr>
                  <a:t>位市领导挂帅</a:t>
                </a:r>
              </a:p>
            </p:txBody>
          </p:sp>
          <p:sp>
            <p:nvSpPr>
              <p:cNvPr id="13" name="圆角矩形 12"/>
              <p:cNvSpPr/>
              <p:nvPr/>
            </p:nvSpPr>
            <p:spPr>
              <a:xfrm>
                <a:off x="3286116" y="2071678"/>
                <a:ext cx="3451844" cy="1214446"/>
              </a:xfrm>
              <a:prstGeom prst="roundRect">
                <a:avLst>
                  <a:gd name="adj" fmla="val 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8" name="组合 7"/>
            <p:cNvGrpSpPr/>
            <p:nvPr/>
          </p:nvGrpSpPr>
          <p:grpSpPr>
            <a:xfrm>
              <a:off x="1589463" y="4005064"/>
              <a:ext cx="5929354" cy="1285884"/>
              <a:chOff x="1589463" y="4005064"/>
              <a:chExt cx="5929354" cy="1285884"/>
            </a:xfrm>
          </p:grpSpPr>
          <p:sp>
            <p:nvSpPr>
              <p:cNvPr id="10" name="矩形 9"/>
              <p:cNvSpPr/>
              <p:nvPr/>
            </p:nvSpPr>
            <p:spPr>
              <a:xfrm>
                <a:off x="1630385" y="4254187"/>
                <a:ext cx="5745556" cy="830997"/>
              </a:xfrm>
              <a:prstGeom prst="rect">
                <a:avLst/>
              </a:prstGeom>
            </p:spPr>
            <p:txBody>
              <a:bodyPr wrap="square">
                <a:spAutoFit/>
              </a:bodyPr>
              <a:lstStyle/>
              <a:p>
                <a:pPr algn="ctr"/>
                <a:r>
                  <a:rPr lang="en-US" altLang="en-US" sz="4800" b="1" dirty="0" smtClean="0">
                    <a:solidFill>
                      <a:srgbClr val="0070C0"/>
                    </a:solidFill>
                    <a:latin typeface="微软雅黑" panose="020B0503020204020204" pitchFamily="34" charset="-122"/>
                    <a:ea typeface="微软雅黑" panose="020B0503020204020204" pitchFamily="34" charset="-122"/>
                  </a:rPr>
                  <a:t>18</a:t>
                </a:r>
                <a:r>
                  <a:rPr lang="zh-CN" altLang="en-US" sz="4800" b="1" dirty="0" smtClean="0">
                    <a:solidFill>
                      <a:srgbClr val="0070C0"/>
                    </a:solidFill>
                    <a:latin typeface="微软雅黑" panose="020B0503020204020204" pitchFamily="34" charset="-122"/>
                    <a:ea typeface="微软雅黑" panose="020B0503020204020204" pitchFamily="34" charset="-122"/>
                  </a:rPr>
                  <a:t>个深度贫困乡镇</a:t>
                </a:r>
              </a:p>
            </p:txBody>
          </p:sp>
          <p:sp>
            <p:nvSpPr>
              <p:cNvPr id="11" name="圆角矩形 10"/>
              <p:cNvSpPr/>
              <p:nvPr/>
            </p:nvSpPr>
            <p:spPr>
              <a:xfrm>
                <a:off x="1589463" y="4005064"/>
                <a:ext cx="5929354" cy="1285884"/>
              </a:xfrm>
              <a:prstGeom prst="roundRect">
                <a:avLst>
                  <a:gd name="adj" fmla="val 0"/>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9" name="矩形 8"/>
            <p:cNvSpPr/>
            <p:nvPr/>
          </p:nvSpPr>
          <p:spPr>
            <a:xfrm>
              <a:off x="1619673" y="2636912"/>
              <a:ext cx="5745556" cy="1077218"/>
            </a:xfrm>
            <a:prstGeom prst="rect">
              <a:avLst/>
            </a:prstGeom>
          </p:spPr>
          <p:txBody>
            <a:bodyPr wrap="square">
              <a:spAutoFit/>
            </a:bodyPr>
            <a:lstStyle/>
            <a:p>
              <a:pPr algn="ctr"/>
              <a:r>
                <a:rPr lang="zh-CN" altLang="en-US" sz="3200" b="1" dirty="0" smtClean="0">
                  <a:solidFill>
                    <a:srgbClr val="C00000"/>
                  </a:solidFill>
                  <a:latin typeface="微软雅黑" pitchFamily="34" charset="-122"/>
                  <a:ea typeface="微软雅黑" pitchFamily="34" charset="-122"/>
                </a:rPr>
                <a:t>一对一</a:t>
              </a:r>
              <a:endParaRPr lang="en-US" altLang="zh-CN" sz="3200" b="1" dirty="0" smtClean="0">
                <a:solidFill>
                  <a:srgbClr val="C00000"/>
                </a:solidFill>
                <a:latin typeface="微软雅黑" pitchFamily="34" charset="-122"/>
                <a:ea typeface="微软雅黑" pitchFamily="34" charset="-122"/>
              </a:endParaRPr>
            </a:p>
            <a:p>
              <a:pPr algn="ctr"/>
              <a:r>
                <a:rPr lang="zh-CN" altLang="en-US" sz="3200" b="1" dirty="0" smtClean="0">
                  <a:solidFill>
                    <a:srgbClr val="C00000"/>
                  </a:solidFill>
                  <a:latin typeface="微软雅黑" pitchFamily="34" charset="-122"/>
                  <a:ea typeface="微软雅黑" pitchFamily="34" charset="-122"/>
                </a:rPr>
                <a:t>定点包干</a:t>
              </a:r>
            </a:p>
          </p:txBody>
        </p:sp>
      </p:grpSp>
    </p:spTree>
    <p:extLst>
      <p:ext uri="{BB962C8B-B14F-4D97-AF65-F5344CB8AC3E}">
        <p14:creationId xmlns:p14="http://schemas.microsoft.com/office/powerpoint/2010/main" val="3542856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19410" y="900370"/>
            <a:ext cx="8038961" cy="49685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043608" y="1124744"/>
            <a:ext cx="6984776" cy="4154984"/>
          </a:xfrm>
          <a:prstGeom prst="rect">
            <a:avLst/>
          </a:prstGeom>
        </p:spPr>
        <p:txBody>
          <a:bodyPr wrap="square">
            <a:spAutoFit/>
          </a:bodyPr>
          <a:lstStyle/>
          <a:p>
            <a:pPr algn="just" hangingPunct="0"/>
            <a:r>
              <a:rPr lang="en-US" altLang="zh-CN" sz="2400" dirty="0" smtClean="0"/>
              <a:t>         </a:t>
            </a:r>
            <a:r>
              <a:rPr lang="zh-CN" altLang="zh-CN" sz="2400" b="1" dirty="0" smtClean="0">
                <a:solidFill>
                  <a:srgbClr val="0070C0"/>
                </a:solidFill>
                <a:latin typeface="方正仿宋_GBK" panose="03000509000000000000" pitchFamily="65" charset="-122"/>
                <a:ea typeface="方正仿宋_GBK" panose="03000509000000000000" pitchFamily="65" charset="-122"/>
              </a:rPr>
              <a:t>认真</a:t>
            </a:r>
            <a:r>
              <a:rPr lang="zh-CN" altLang="zh-CN" sz="2400" b="1" dirty="0">
                <a:solidFill>
                  <a:srgbClr val="0070C0"/>
                </a:solidFill>
                <a:latin typeface="方正仿宋_GBK" panose="03000509000000000000" pitchFamily="65" charset="-122"/>
                <a:ea typeface="方正仿宋_GBK" panose="03000509000000000000" pitchFamily="65" charset="-122"/>
              </a:rPr>
              <a:t>落实敏尔书记强调的“四个深度”要求，集中火力打好深度贫困歼灭战。</a:t>
            </a:r>
            <a:r>
              <a:rPr lang="zh-CN" altLang="zh-CN" sz="2400" b="1" dirty="0">
                <a:solidFill>
                  <a:srgbClr val="0070C0"/>
                </a:solidFill>
                <a:latin typeface="方正小标宋_GBK" pitchFamily="65" charset="-122"/>
                <a:ea typeface="方正小标宋_GBK" pitchFamily="65" charset="-122"/>
              </a:rPr>
              <a:t>一是深度改善贫困地区生产生活生态条件，</a:t>
            </a:r>
            <a:r>
              <a:rPr lang="zh-CN" altLang="zh-CN" sz="2400" b="1" dirty="0">
                <a:solidFill>
                  <a:srgbClr val="0070C0"/>
                </a:solidFill>
                <a:latin typeface="方正仿宋_GBK" panose="03000509000000000000" pitchFamily="65" charset="-122"/>
                <a:ea typeface="方正仿宋_GBK" panose="03000509000000000000" pitchFamily="65" charset="-122"/>
              </a:rPr>
              <a:t>加快路、水、电、讯、房和环保等基础设施建设；</a:t>
            </a:r>
            <a:r>
              <a:rPr lang="zh-CN" altLang="zh-CN" sz="2400" b="1" dirty="0">
                <a:solidFill>
                  <a:srgbClr val="0070C0"/>
                </a:solidFill>
                <a:latin typeface="方正小标宋_GBK" pitchFamily="65" charset="-122"/>
                <a:ea typeface="方正小标宋_GBK" pitchFamily="65" charset="-122"/>
              </a:rPr>
              <a:t>二是深度调整产业结构，</a:t>
            </a:r>
            <a:r>
              <a:rPr lang="zh-CN" altLang="zh-CN" sz="2400" b="1" dirty="0">
                <a:solidFill>
                  <a:srgbClr val="0070C0"/>
                </a:solidFill>
                <a:latin typeface="方正仿宋_GBK" panose="03000509000000000000" pitchFamily="65" charset="-122"/>
                <a:ea typeface="方正仿宋_GBK" panose="03000509000000000000" pitchFamily="65" charset="-122"/>
              </a:rPr>
              <a:t>立足资源禀赋和市场需求，积极发展乡村旅游、农村电商和绿色农产品生产加工；</a:t>
            </a:r>
            <a:r>
              <a:rPr lang="zh-CN" altLang="zh-CN" sz="2400" b="1" dirty="0">
                <a:solidFill>
                  <a:srgbClr val="0070C0"/>
                </a:solidFill>
                <a:latin typeface="方正小标宋_GBK" pitchFamily="65" charset="-122"/>
                <a:ea typeface="方正小标宋_GBK" pitchFamily="65" charset="-122"/>
              </a:rPr>
              <a:t>三是深度推进农村集体产权制度改革，</a:t>
            </a:r>
            <a:r>
              <a:rPr lang="zh-CN" altLang="zh-CN" sz="2400" b="1" dirty="0">
                <a:solidFill>
                  <a:srgbClr val="0070C0"/>
                </a:solidFill>
                <a:latin typeface="方正仿宋_GBK" panose="03000509000000000000" pitchFamily="65" charset="-122"/>
                <a:ea typeface="方正仿宋_GBK" panose="03000509000000000000" pitchFamily="65" charset="-122"/>
              </a:rPr>
              <a:t>大力发展村级集体经济，培育新型农业经营主体，健全利益联结机制；</a:t>
            </a:r>
            <a:r>
              <a:rPr lang="zh-CN" altLang="zh-CN" sz="2400" b="1" dirty="0">
                <a:solidFill>
                  <a:srgbClr val="0070C0"/>
                </a:solidFill>
                <a:latin typeface="方正小标宋_GBK" pitchFamily="65" charset="-122"/>
                <a:ea typeface="方正小标宋_GBK" pitchFamily="65" charset="-122"/>
              </a:rPr>
              <a:t>四是深度落实各项扶贫惠民政策，</a:t>
            </a:r>
            <a:r>
              <a:rPr lang="zh-CN" altLang="zh-CN" sz="2400" b="1" dirty="0">
                <a:solidFill>
                  <a:srgbClr val="0070C0"/>
                </a:solidFill>
                <a:latin typeface="方正仿宋_GBK" panose="03000509000000000000" pitchFamily="65" charset="-122"/>
                <a:ea typeface="方正仿宋_GBK" panose="03000509000000000000" pitchFamily="65" charset="-122"/>
              </a:rPr>
              <a:t>推动易地扶贫搬迁、社会保障、教育、医疗等政策到村到户到人，提高政策含金量，增加群众获得感。</a:t>
            </a:r>
            <a:endParaRPr lang="zh-CN" altLang="en-US" sz="3200" b="1" dirty="0">
              <a:solidFill>
                <a:srgbClr val="0070C0"/>
              </a:solidFill>
              <a:latin typeface="方正仿宋_GBK" panose="03000509000000000000" pitchFamily="65" charset="-122"/>
              <a:ea typeface="方正仿宋_GBK" panose="03000509000000000000" pitchFamily="65" charset="-122"/>
            </a:endParaRPr>
          </a:p>
        </p:txBody>
      </p:sp>
      <p:sp>
        <p:nvSpPr>
          <p:cNvPr id="11" name="矩形 10"/>
          <p:cNvSpPr/>
          <p:nvPr/>
        </p:nvSpPr>
        <p:spPr>
          <a:xfrm>
            <a:off x="719410" y="260335"/>
            <a:ext cx="8038961" cy="646331"/>
          </a:xfrm>
          <a:prstGeom prst="rect">
            <a:avLst/>
          </a:prstGeom>
          <a:solidFill>
            <a:srgbClr val="C00000"/>
          </a:solidFill>
        </p:spPr>
        <p:txBody>
          <a:bodyPr wrap="square">
            <a:spAutoFit/>
          </a:bodyPr>
          <a:lstStyle/>
          <a:p>
            <a:pPr algn="ctr"/>
            <a:r>
              <a:rPr lang="zh-CN" altLang="en-US" sz="3600" b="1" dirty="0" smtClean="0">
                <a:solidFill>
                  <a:schemeClr val="bg1"/>
                </a:solidFill>
                <a:latin typeface="微软雅黑" pitchFamily="34" charset="-122"/>
                <a:ea typeface="微软雅黑" pitchFamily="34" charset="-122"/>
              </a:rPr>
              <a:t>三是突出规划引领加快推进项目落地</a:t>
            </a:r>
            <a:endParaRPr lang="zh-CN" altLang="zh-CN"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806256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48880"/>
            <a:ext cx="9144000" cy="19442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0776" y="2924944"/>
            <a:ext cx="6923224" cy="830997"/>
          </a:xfrm>
          <a:prstGeom prst="rect">
            <a:avLst/>
          </a:prstGeom>
        </p:spPr>
        <p:txBody>
          <a:bodyPr wrap="square">
            <a:spAutoFit/>
          </a:bodyPr>
          <a:lstStyle/>
          <a:p>
            <a:pPr algn="ctr"/>
            <a:r>
              <a:rPr lang="zh-CN" altLang="en-US" sz="2400" b="1" dirty="0" smtClean="0">
                <a:solidFill>
                  <a:schemeClr val="bg1"/>
                </a:solidFill>
                <a:latin typeface="微软雅黑" pitchFamily="34" charset="-122"/>
                <a:ea typeface="微软雅黑" pitchFamily="34" charset="-122"/>
              </a:rPr>
              <a:t>一、坚持把学习贯彻党的十九大精神作为</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首要政治</a:t>
            </a:r>
            <a:r>
              <a:rPr lang="zh-CN" altLang="en-US" sz="2400" b="1" dirty="0">
                <a:solidFill>
                  <a:schemeClr val="bg1"/>
                </a:solidFill>
                <a:latin typeface="微软雅黑" pitchFamily="34" charset="-122"/>
                <a:ea typeface="微软雅黑" pitchFamily="34" charset="-122"/>
              </a:rPr>
              <a:t>任务</a:t>
            </a:r>
            <a:endParaRPr lang="zh-CN" altLang="zh-CN" sz="2400" b="1" dirty="0">
              <a:solidFill>
                <a:schemeClr val="bg1"/>
              </a:solidFill>
              <a:latin typeface="微软雅黑" pitchFamily="34" charset="-122"/>
              <a:ea typeface="微软雅黑" pitchFamily="34" charset="-122"/>
            </a:endParaRPr>
          </a:p>
        </p:txBody>
      </p:sp>
      <p:grpSp>
        <p:nvGrpSpPr>
          <p:cNvPr id="6" name="组合 5"/>
          <p:cNvGrpSpPr/>
          <p:nvPr/>
        </p:nvGrpSpPr>
        <p:grpSpPr>
          <a:xfrm>
            <a:off x="121508" y="1196752"/>
            <a:ext cx="3292520" cy="3512481"/>
            <a:chOff x="121508" y="1196752"/>
            <a:chExt cx="3292520" cy="3512481"/>
          </a:xfrm>
        </p:grpSpPr>
        <p:grpSp>
          <p:nvGrpSpPr>
            <p:cNvPr id="7" name="组合 6"/>
            <p:cNvGrpSpPr/>
            <p:nvPr/>
          </p:nvGrpSpPr>
          <p:grpSpPr>
            <a:xfrm>
              <a:off x="121508" y="1196752"/>
              <a:ext cx="3292520" cy="3512481"/>
              <a:chOff x="121508" y="1196752"/>
              <a:chExt cx="3292520" cy="3512481"/>
            </a:xfrm>
          </p:grpSpPr>
          <p:sp>
            <p:nvSpPr>
              <p:cNvPr id="10" name="Freeform 26"/>
              <p:cNvSpPr>
                <a:spLocks/>
              </p:cNvSpPr>
              <p:nvPr/>
            </p:nvSpPr>
            <p:spPr bwMode="auto">
              <a:xfrm>
                <a:off x="121508" y="1196752"/>
                <a:ext cx="3292520" cy="3512481"/>
              </a:xfrm>
              <a:custGeom>
                <a:avLst/>
                <a:gdLst>
                  <a:gd name="T0" fmla="*/ 2839 w 3791"/>
                  <a:gd name="T1" fmla="*/ 214 h 3582"/>
                  <a:gd name="T2" fmla="*/ 2559 w 3791"/>
                  <a:gd name="T3" fmla="*/ 65 h 3582"/>
                  <a:gd name="T4" fmla="*/ 2346 w 3791"/>
                  <a:gd name="T5" fmla="*/ 181 h 3582"/>
                  <a:gd name="T6" fmla="*/ 2485 w 3791"/>
                  <a:gd name="T7" fmla="*/ 502 h 3582"/>
                  <a:gd name="T8" fmla="*/ 2280 w 3791"/>
                  <a:gd name="T9" fmla="*/ 707 h 3582"/>
                  <a:gd name="T10" fmla="*/ 2148 w 3791"/>
                  <a:gd name="T11" fmla="*/ 905 h 3582"/>
                  <a:gd name="T12" fmla="*/ 2156 w 3791"/>
                  <a:gd name="T13" fmla="*/ 1028 h 3582"/>
                  <a:gd name="T14" fmla="*/ 2033 w 3791"/>
                  <a:gd name="T15" fmla="*/ 1226 h 3582"/>
                  <a:gd name="T16" fmla="*/ 1876 w 3791"/>
                  <a:gd name="T17" fmla="*/ 1201 h 3582"/>
                  <a:gd name="T18" fmla="*/ 1704 w 3791"/>
                  <a:gd name="T19" fmla="*/ 1291 h 3582"/>
                  <a:gd name="T20" fmla="*/ 1720 w 3791"/>
                  <a:gd name="T21" fmla="*/ 1464 h 3582"/>
                  <a:gd name="T22" fmla="*/ 1597 w 3791"/>
                  <a:gd name="T23" fmla="*/ 1629 h 3582"/>
                  <a:gd name="T24" fmla="*/ 1399 w 3791"/>
                  <a:gd name="T25" fmla="*/ 1925 h 3582"/>
                  <a:gd name="T26" fmla="*/ 1070 w 3791"/>
                  <a:gd name="T27" fmla="*/ 1835 h 3582"/>
                  <a:gd name="T28" fmla="*/ 873 w 3791"/>
                  <a:gd name="T29" fmla="*/ 1769 h 3582"/>
                  <a:gd name="T30" fmla="*/ 700 w 3791"/>
                  <a:gd name="T31" fmla="*/ 1777 h 3582"/>
                  <a:gd name="T32" fmla="*/ 568 w 3791"/>
                  <a:gd name="T33" fmla="*/ 1662 h 3582"/>
                  <a:gd name="T34" fmla="*/ 264 w 3791"/>
                  <a:gd name="T35" fmla="*/ 1752 h 3582"/>
                  <a:gd name="T36" fmla="*/ 190 w 3791"/>
                  <a:gd name="T37" fmla="*/ 1843 h 3582"/>
                  <a:gd name="T38" fmla="*/ 247 w 3791"/>
                  <a:gd name="T39" fmla="*/ 2139 h 3582"/>
                  <a:gd name="T40" fmla="*/ 42 w 3791"/>
                  <a:gd name="T41" fmla="*/ 2328 h 3582"/>
                  <a:gd name="T42" fmla="*/ 83 w 3791"/>
                  <a:gd name="T43" fmla="*/ 2608 h 3582"/>
                  <a:gd name="T44" fmla="*/ 371 w 3791"/>
                  <a:gd name="T45" fmla="*/ 2880 h 3582"/>
                  <a:gd name="T46" fmla="*/ 782 w 3791"/>
                  <a:gd name="T47" fmla="*/ 3085 h 3582"/>
                  <a:gd name="T48" fmla="*/ 980 w 3791"/>
                  <a:gd name="T49" fmla="*/ 3299 h 3582"/>
                  <a:gd name="T50" fmla="*/ 1194 w 3791"/>
                  <a:gd name="T51" fmla="*/ 3250 h 3582"/>
                  <a:gd name="T52" fmla="*/ 1383 w 3791"/>
                  <a:gd name="T53" fmla="*/ 2995 h 3582"/>
                  <a:gd name="T54" fmla="*/ 1654 w 3791"/>
                  <a:gd name="T55" fmla="*/ 3044 h 3582"/>
                  <a:gd name="T56" fmla="*/ 1654 w 3791"/>
                  <a:gd name="T57" fmla="*/ 2880 h 3582"/>
                  <a:gd name="T58" fmla="*/ 1786 w 3791"/>
                  <a:gd name="T59" fmla="*/ 2723 h 3582"/>
                  <a:gd name="T60" fmla="*/ 2099 w 3791"/>
                  <a:gd name="T61" fmla="*/ 2871 h 3582"/>
                  <a:gd name="T62" fmla="*/ 2271 w 3791"/>
                  <a:gd name="T63" fmla="*/ 2822 h 3582"/>
                  <a:gd name="T64" fmla="*/ 2485 w 3791"/>
                  <a:gd name="T65" fmla="*/ 3200 h 3582"/>
                  <a:gd name="T66" fmla="*/ 2584 w 3791"/>
                  <a:gd name="T67" fmla="*/ 3299 h 3582"/>
                  <a:gd name="T68" fmla="*/ 2724 w 3791"/>
                  <a:gd name="T69" fmla="*/ 3365 h 3582"/>
                  <a:gd name="T70" fmla="*/ 2815 w 3791"/>
                  <a:gd name="T71" fmla="*/ 3530 h 3582"/>
                  <a:gd name="T72" fmla="*/ 3004 w 3791"/>
                  <a:gd name="T73" fmla="*/ 3521 h 3582"/>
                  <a:gd name="T74" fmla="*/ 3177 w 3791"/>
                  <a:gd name="T75" fmla="*/ 3176 h 3582"/>
                  <a:gd name="T76" fmla="*/ 3152 w 3791"/>
                  <a:gd name="T77" fmla="*/ 2880 h 3582"/>
                  <a:gd name="T78" fmla="*/ 3144 w 3791"/>
                  <a:gd name="T79" fmla="*/ 2773 h 3582"/>
                  <a:gd name="T80" fmla="*/ 2938 w 3791"/>
                  <a:gd name="T81" fmla="*/ 2518 h 3582"/>
                  <a:gd name="T82" fmla="*/ 2806 w 3791"/>
                  <a:gd name="T83" fmla="*/ 2452 h 3582"/>
                  <a:gd name="T84" fmla="*/ 2716 w 3791"/>
                  <a:gd name="T85" fmla="*/ 2254 h 3582"/>
                  <a:gd name="T86" fmla="*/ 2551 w 3791"/>
                  <a:gd name="T87" fmla="*/ 2147 h 3582"/>
                  <a:gd name="T88" fmla="*/ 2436 w 3791"/>
                  <a:gd name="T89" fmla="*/ 2139 h 3582"/>
                  <a:gd name="T90" fmla="*/ 2527 w 3791"/>
                  <a:gd name="T91" fmla="*/ 1909 h 3582"/>
                  <a:gd name="T92" fmla="*/ 2527 w 3791"/>
                  <a:gd name="T93" fmla="*/ 1703 h 3582"/>
                  <a:gd name="T94" fmla="*/ 2642 w 3791"/>
                  <a:gd name="T95" fmla="*/ 1489 h 3582"/>
                  <a:gd name="T96" fmla="*/ 2806 w 3791"/>
                  <a:gd name="T97" fmla="*/ 1522 h 3582"/>
                  <a:gd name="T98" fmla="*/ 3012 w 3791"/>
                  <a:gd name="T99" fmla="*/ 1489 h 3582"/>
                  <a:gd name="T100" fmla="*/ 3177 w 3791"/>
                  <a:gd name="T101" fmla="*/ 1505 h 3582"/>
                  <a:gd name="T102" fmla="*/ 3325 w 3791"/>
                  <a:gd name="T103" fmla="*/ 1374 h 3582"/>
                  <a:gd name="T104" fmla="*/ 3481 w 3791"/>
                  <a:gd name="T105" fmla="*/ 1184 h 3582"/>
                  <a:gd name="T106" fmla="*/ 3777 w 3791"/>
                  <a:gd name="T107" fmla="*/ 1102 h 3582"/>
                  <a:gd name="T108" fmla="*/ 3744 w 3791"/>
                  <a:gd name="T109" fmla="*/ 707 h 3582"/>
                  <a:gd name="T110" fmla="*/ 3448 w 3791"/>
                  <a:gd name="T111" fmla="*/ 551 h 3582"/>
                  <a:gd name="T112" fmla="*/ 3037 w 3791"/>
                  <a:gd name="T113" fmla="*/ 362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solidFill>
                <a:srgbClr val="92D050"/>
              </a:solidFill>
              <a:ln w="38100">
                <a:noFill/>
                <a:round/>
                <a:headEnd/>
                <a:tailEnd/>
              </a:ln>
              <a:effectLst/>
            </p:spPr>
            <p:txBody>
              <a:bodyPr/>
              <a:lstStyle/>
              <a:p>
                <a:pPr>
                  <a:defRPr/>
                </a:pPr>
                <a:endParaRPr lang="zh-CN" altLang="en-US" kern="0">
                  <a:solidFill>
                    <a:prstClr val="black"/>
                  </a:solidFill>
                </a:endParaRPr>
              </a:p>
            </p:txBody>
          </p:sp>
          <p:sp>
            <p:nvSpPr>
              <p:cNvPr id="11" name="矩形 10"/>
              <p:cNvSpPr/>
              <p:nvPr/>
            </p:nvSpPr>
            <p:spPr>
              <a:xfrm>
                <a:off x="1314759" y="2850466"/>
                <a:ext cx="906017" cy="954107"/>
              </a:xfrm>
              <a:prstGeom prst="rect">
                <a:avLst/>
              </a:prstGeom>
            </p:spPr>
            <p:txBody>
              <a:bodyPr wrap="none">
                <a:spAutoFit/>
              </a:bodyPr>
              <a:lstStyle/>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脱贫</a:t>
                </a:r>
                <a:endParaRPr lang="en-US" altLang="zh-CN"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攻坚</a:t>
                </a:r>
                <a:endParaRPr lang="zh-CN" altLang="zh-CN" sz="2800" dirty="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p:txBody>
          </p:sp>
        </p:grpSp>
        <p:sp>
          <p:nvSpPr>
            <p:cNvPr id="8" name="椭圆 7"/>
            <p:cNvSpPr/>
            <p:nvPr/>
          </p:nvSpPr>
          <p:spPr>
            <a:xfrm>
              <a:off x="1187624" y="2708920"/>
              <a:ext cx="1152128" cy="115212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0575" y="3635375"/>
              <a:ext cx="647700" cy="669925"/>
            </a:xfrm>
            <a:custGeom>
              <a:avLst/>
              <a:gdLst>
                <a:gd name="connsiteX0" fmla="*/ 0 w 647700"/>
                <a:gd name="connsiteY0" fmla="*/ 149225 h 669925"/>
                <a:gd name="connsiteX1" fmla="*/ 168275 w 647700"/>
                <a:gd name="connsiteY1" fmla="*/ 0 h 669925"/>
                <a:gd name="connsiteX2" fmla="*/ 647700 w 647700"/>
                <a:gd name="connsiteY2" fmla="*/ 542925 h 669925"/>
                <a:gd name="connsiteX3" fmla="*/ 492125 w 647700"/>
                <a:gd name="connsiteY3" fmla="*/ 669925 h 669925"/>
                <a:gd name="connsiteX4" fmla="*/ 0 w 647700"/>
                <a:gd name="connsiteY4" fmla="*/ 149225 h 66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69925">
                  <a:moveTo>
                    <a:pt x="0" y="149225"/>
                  </a:moveTo>
                  <a:lnTo>
                    <a:pt x="168275" y="0"/>
                  </a:lnTo>
                  <a:lnTo>
                    <a:pt x="647700" y="542925"/>
                  </a:lnTo>
                  <a:lnTo>
                    <a:pt x="492125" y="669925"/>
                  </a:lnTo>
                  <a:lnTo>
                    <a:pt x="0" y="149225"/>
                  </a:lnTo>
                  <a:close/>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919464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835696" y="677447"/>
            <a:ext cx="6696744" cy="5199825"/>
            <a:chOff x="2411760" y="1124744"/>
            <a:chExt cx="6120680" cy="4752528"/>
          </a:xfrm>
        </p:grpSpPr>
        <p:sp>
          <p:nvSpPr>
            <p:cNvPr id="5" name="矩形 4"/>
            <p:cNvSpPr/>
            <p:nvPr/>
          </p:nvSpPr>
          <p:spPr>
            <a:xfrm>
              <a:off x="2411760" y="1124744"/>
              <a:ext cx="6120680" cy="47525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621343" y="1418154"/>
              <a:ext cx="5701515" cy="4315102"/>
              <a:chOff x="683568" y="579360"/>
              <a:chExt cx="8887196" cy="6726135"/>
            </a:xfrm>
            <a:effectLst/>
          </p:grpSpPr>
          <p:pic>
            <p:nvPicPr>
              <p:cNvPr id="3073" name="Picture 1" descr="C:\Users\Hewlett-Packard\Documents\Tencent Files\250751693\Image\C2C\@J8V4(4)~2Z_CHY(GWT9D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579361"/>
                <a:ext cx="4464496" cy="3477519"/>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3074" name="Picture 2" descr="C:\Users\Hewlett-Packard\Documents\Tencent Files\250751693\Image\C2C\U`O6~APOYU{0CVRCYQBHWXS.jpg"/>
              <p:cNvPicPr>
                <a:picLocks noChangeAspect="1" noChangeArrowheads="1"/>
              </p:cNvPicPr>
              <p:nvPr/>
            </p:nvPicPr>
            <p:blipFill rotWithShape="1">
              <a:blip r:embed="rId3">
                <a:extLst>
                  <a:ext uri="{28A0092B-C50C-407E-A947-70E740481C1C}">
                    <a14:useLocalDpi xmlns:a14="http://schemas.microsoft.com/office/drawing/2010/main" val="0"/>
                  </a:ext>
                </a:extLst>
              </a:blip>
              <a:srcRect l="4781" t="25504" r="2015" b="23719"/>
              <a:stretch/>
            </p:blipFill>
            <p:spPr bwMode="auto">
              <a:xfrm>
                <a:off x="683568" y="4079701"/>
                <a:ext cx="8887196" cy="3225794"/>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3075" name="Picture 3" descr="C:\Users\Hewlett-Packard\Documents\Tencent Files\250751693\Image\C2C\O7XQ1)RH`TJ7VQK5RE}GHB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8276" y="579360"/>
                <a:ext cx="4392488" cy="3469134"/>
              </a:xfrm>
              <a:prstGeom prst="rect">
                <a:avLst/>
              </a:prstGeom>
              <a:ln>
                <a:noFill/>
              </a:ln>
              <a:effectLst/>
              <a:extLst>
                <a:ext uri="{909E8E84-426E-40DD-AFC4-6F175D3DCCD1}">
                  <a14:hiddenFill xmlns:a14="http://schemas.microsoft.com/office/drawing/2010/main">
                    <a:solidFill>
                      <a:srgbClr val="FFFFFF"/>
                    </a:solidFill>
                  </a14:hiddenFill>
                </a:ext>
              </a:extLst>
            </p:spPr>
          </p:pic>
        </p:grpSp>
      </p:grpSp>
      <p:grpSp>
        <p:nvGrpSpPr>
          <p:cNvPr id="9" name="组合 8"/>
          <p:cNvGrpSpPr/>
          <p:nvPr/>
        </p:nvGrpSpPr>
        <p:grpSpPr>
          <a:xfrm>
            <a:off x="179512" y="3573016"/>
            <a:ext cx="2952328" cy="2952328"/>
            <a:chOff x="179512" y="3573016"/>
            <a:chExt cx="2952328" cy="2952328"/>
          </a:xfrm>
        </p:grpSpPr>
        <p:sp>
          <p:nvSpPr>
            <p:cNvPr id="7" name="椭圆 6"/>
            <p:cNvSpPr/>
            <p:nvPr/>
          </p:nvSpPr>
          <p:spPr>
            <a:xfrm>
              <a:off x="179512" y="3573016"/>
              <a:ext cx="2952328" cy="2952328"/>
            </a:xfrm>
            <a:prstGeom prst="ellipse">
              <a:avLst/>
            </a:prstGeom>
            <a:solidFill>
              <a:schemeClr val="bg1">
                <a:alpha val="86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4264405"/>
              <a:ext cx="2627784" cy="1569660"/>
            </a:xfrm>
            <a:prstGeom prst="rect">
              <a:avLst/>
            </a:prstGeom>
          </p:spPr>
          <p:txBody>
            <a:bodyPr wrap="square">
              <a:spAutoFit/>
            </a:bodyPr>
            <a:lstStyle/>
            <a:p>
              <a:r>
                <a:rPr lang="en-US" altLang="zh-CN" sz="2400" b="1" dirty="0" smtClean="0">
                  <a:solidFill>
                    <a:srgbClr val="0070C0"/>
                  </a:solidFill>
                  <a:latin typeface="微软雅黑" pitchFamily="34" charset="-122"/>
                  <a:ea typeface="微软雅黑" pitchFamily="34" charset="-122"/>
                </a:rPr>
                <a:t>      18</a:t>
              </a:r>
              <a:r>
                <a:rPr lang="zh-CN" altLang="en-US" sz="2400" b="1" dirty="0">
                  <a:solidFill>
                    <a:srgbClr val="0070C0"/>
                  </a:solidFill>
                  <a:latin typeface="微软雅黑" pitchFamily="34" charset="-122"/>
                  <a:ea typeface="微软雅黑" pitchFamily="34" charset="-122"/>
                </a:rPr>
                <a:t>个深度贫困乡镇脱贫规划，涉及项目</a:t>
              </a:r>
              <a:r>
                <a:rPr lang="en-US" altLang="zh-CN" sz="2400" b="1" dirty="0">
                  <a:solidFill>
                    <a:srgbClr val="C00000"/>
                  </a:solidFill>
                  <a:latin typeface="微软雅黑" pitchFamily="34" charset="-122"/>
                  <a:ea typeface="微软雅黑" pitchFamily="34" charset="-122"/>
                </a:rPr>
                <a:t>2372</a:t>
              </a:r>
              <a:r>
                <a:rPr lang="zh-CN" altLang="en-US" sz="2400" b="1" dirty="0">
                  <a:solidFill>
                    <a:srgbClr val="0070C0"/>
                  </a:solidFill>
                  <a:latin typeface="微软雅黑" pitchFamily="34" charset="-122"/>
                  <a:ea typeface="微软雅黑" pitchFamily="34" charset="-122"/>
                </a:rPr>
                <a:t>个，总投资</a:t>
              </a:r>
              <a:r>
                <a:rPr lang="en-US" altLang="zh-CN" sz="2400" b="1" dirty="0">
                  <a:solidFill>
                    <a:srgbClr val="C00000"/>
                  </a:solidFill>
                  <a:latin typeface="微软雅黑" pitchFamily="34" charset="-122"/>
                  <a:ea typeface="微软雅黑" pitchFamily="34" charset="-122"/>
                </a:rPr>
                <a:t>162</a:t>
              </a:r>
              <a:r>
                <a:rPr lang="zh-CN" altLang="en-US" sz="2400" b="1" dirty="0">
                  <a:solidFill>
                    <a:srgbClr val="C00000"/>
                  </a:solidFill>
                  <a:latin typeface="微软雅黑" pitchFamily="34" charset="-122"/>
                  <a:ea typeface="微软雅黑" pitchFamily="34" charset="-122"/>
                </a:rPr>
                <a:t>亿</a:t>
              </a:r>
              <a:r>
                <a:rPr lang="zh-CN" altLang="en-US" sz="2400" b="1" dirty="0">
                  <a:solidFill>
                    <a:srgbClr val="0070C0"/>
                  </a:solidFill>
                  <a:latin typeface="微软雅黑" pitchFamily="34" charset="-122"/>
                  <a:ea typeface="微软雅黑" pitchFamily="34" charset="-122"/>
                </a:rPr>
                <a:t>元</a:t>
              </a:r>
              <a:endParaRPr lang="zh-CN" altLang="en-US" sz="2400" dirty="0"/>
            </a:p>
          </p:txBody>
        </p:sp>
      </p:grpSp>
    </p:spTree>
    <p:extLst>
      <p:ext uri="{BB962C8B-B14F-4D97-AF65-F5344CB8AC3E}">
        <p14:creationId xmlns:p14="http://schemas.microsoft.com/office/powerpoint/2010/main" val="203373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55411"/>
            <a:ext cx="9144000" cy="19442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84424" y="2924944"/>
            <a:ext cx="6759575" cy="830997"/>
          </a:xfrm>
          <a:prstGeom prst="rect">
            <a:avLst/>
          </a:prstGeom>
        </p:spPr>
        <p:txBody>
          <a:bodyPr wrap="square">
            <a:spAutoFit/>
          </a:bodyPr>
          <a:lstStyle/>
          <a:p>
            <a:pPr algn="ctr"/>
            <a:r>
              <a:rPr lang="zh-CN" altLang="en-US" sz="2400" b="1" dirty="0" smtClean="0">
                <a:solidFill>
                  <a:schemeClr val="bg1"/>
                </a:solidFill>
                <a:latin typeface="微软雅黑" pitchFamily="34" charset="-122"/>
                <a:ea typeface="微软雅黑" pitchFamily="34" charset="-122"/>
              </a:rPr>
              <a:t>三、坚持把产业扶贫作为脱贫攻坚的</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重要举措</a:t>
            </a:r>
            <a:endParaRPr lang="zh-CN" altLang="zh-CN" sz="2400" b="1" dirty="0">
              <a:solidFill>
                <a:schemeClr val="bg1"/>
              </a:solidFill>
              <a:latin typeface="微软雅黑" pitchFamily="34" charset="-122"/>
              <a:ea typeface="微软雅黑" pitchFamily="34" charset="-122"/>
            </a:endParaRPr>
          </a:p>
        </p:txBody>
      </p:sp>
      <p:grpSp>
        <p:nvGrpSpPr>
          <p:cNvPr id="6" name="组合 5"/>
          <p:cNvGrpSpPr/>
          <p:nvPr/>
        </p:nvGrpSpPr>
        <p:grpSpPr>
          <a:xfrm>
            <a:off x="121508" y="1196752"/>
            <a:ext cx="3292520" cy="3512481"/>
            <a:chOff x="121508" y="1196752"/>
            <a:chExt cx="3292520" cy="3512481"/>
          </a:xfrm>
        </p:grpSpPr>
        <p:grpSp>
          <p:nvGrpSpPr>
            <p:cNvPr id="7" name="组合 6"/>
            <p:cNvGrpSpPr/>
            <p:nvPr/>
          </p:nvGrpSpPr>
          <p:grpSpPr>
            <a:xfrm>
              <a:off x="121508" y="1196752"/>
              <a:ext cx="3292520" cy="3512481"/>
              <a:chOff x="121508" y="1196752"/>
              <a:chExt cx="3292520" cy="3512481"/>
            </a:xfrm>
          </p:grpSpPr>
          <p:sp>
            <p:nvSpPr>
              <p:cNvPr id="10" name="Freeform 26"/>
              <p:cNvSpPr>
                <a:spLocks/>
              </p:cNvSpPr>
              <p:nvPr/>
            </p:nvSpPr>
            <p:spPr bwMode="auto">
              <a:xfrm>
                <a:off x="121508" y="1196752"/>
                <a:ext cx="3292520" cy="3512481"/>
              </a:xfrm>
              <a:custGeom>
                <a:avLst/>
                <a:gdLst>
                  <a:gd name="T0" fmla="*/ 2839 w 3791"/>
                  <a:gd name="T1" fmla="*/ 214 h 3582"/>
                  <a:gd name="T2" fmla="*/ 2559 w 3791"/>
                  <a:gd name="T3" fmla="*/ 65 h 3582"/>
                  <a:gd name="T4" fmla="*/ 2346 w 3791"/>
                  <a:gd name="T5" fmla="*/ 181 h 3582"/>
                  <a:gd name="T6" fmla="*/ 2485 w 3791"/>
                  <a:gd name="T7" fmla="*/ 502 h 3582"/>
                  <a:gd name="T8" fmla="*/ 2280 w 3791"/>
                  <a:gd name="T9" fmla="*/ 707 h 3582"/>
                  <a:gd name="T10" fmla="*/ 2148 w 3791"/>
                  <a:gd name="T11" fmla="*/ 905 h 3582"/>
                  <a:gd name="T12" fmla="*/ 2156 w 3791"/>
                  <a:gd name="T13" fmla="*/ 1028 h 3582"/>
                  <a:gd name="T14" fmla="*/ 2033 w 3791"/>
                  <a:gd name="T15" fmla="*/ 1226 h 3582"/>
                  <a:gd name="T16" fmla="*/ 1876 w 3791"/>
                  <a:gd name="T17" fmla="*/ 1201 h 3582"/>
                  <a:gd name="T18" fmla="*/ 1704 w 3791"/>
                  <a:gd name="T19" fmla="*/ 1291 h 3582"/>
                  <a:gd name="T20" fmla="*/ 1720 w 3791"/>
                  <a:gd name="T21" fmla="*/ 1464 h 3582"/>
                  <a:gd name="T22" fmla="*/ 1597 w 3791"/>
                  <a:gd name="T23" fmla="*/ 1629 h 3582"/>
                  <a:gd name="T24" fmla="*/ 1399 w 3791"/>
                  <a:gd name="T25" fmla="*/ 1925 h 3582"/>
                  <a:gd name="T26" fmla="*/ 1070 w 3791"/>
                  <a:gd name="T27" fmla="*/ 1835 h 3582"/>
                  <a:gd name="T28" fmla="*/ 873 w 3791"/>
                  <a:gd name="T29" fmla="*/ 1769 h 3582"/>
                  <a:gd name="T30" fmla="*/ 700 w 3791"/>
                  <a:gd name="T31" fmla="*/ 1777 h 3582"/>
                  <a:gd name="T32" fmla="*/ 568 w 3791"/>
                  <a:gd name="T33" fmla="*/ 1662 h 3582"/>
                  <a:gd name="T34" fmla="*/ 264 w 3791"/>
                  <a:gd name="T35" fmla="*/ 1752 h 3582"/>
                  <a:gd name="T36" fmla="*/ 190 w 3791"/>
                  <a:gd name="T37" fmla="*/ 1843 h 3582"/>
                  <a:gd name="T38" fmla="*/ 247 w 3791"/>
                  <a:gd name="T39" fmla="*/ 2139 h 3582"/>
                  <a:gd name="T40" fmla="*/ 42 w 3791"/>
                  <a:gd name="T41" fmla="*/ 2328 h 3582"/>
                  <a:gd name="T42" fmla="*/ 83 w 3791"/>
                  <a:gd name="T43" fmla="*/ 2608 h 3582"/>
                  <a:gd name="T44" fmla="*/ 371 w 3791"/>
                  <a:gd name="T45" fmla="*/ 2880 h 3582"/>
                  <a:gd name="T46" fmla="*/ 782 w 3791"/>
                  <a:gd name="T47" fmla="*/ 3085 h 3582"/>
                  <a:gd name="T48" fmla="*/ 980 w 3791"/>
                  <a:gd name="T49" fmla="*/ 3299 h 3582"/>
                  <a:gd name="T50" fmla="*/ 1194 w 3791"/>
                  <a:gd name="T51" fmla="*/ 3250 h 3582"/>
                  <a:gd name="T52" fmla="*/ 1383 w 3791"/>
                  <a:gd name="T53" fmla="*/ 2995 h 3582"/>
                  <a:gd name="T54" fmla="*/ 1654 w 3791"/>
                  <a:gd name="T55" fmla="*/ 3044 h 3582"/>
                  <a:gd name="T56" fmla="*/ 1654 w 3791"/>
                  <a:gd name="T57" fmla="*/ 2880 h 3582"/>
                  <a:gd name="T58" fmla="*/ 1786 w 3791"/>
                  <a:gd name="T59" fmla="*/ 2723 h 3582"/>
                  <a:gd name="T60" fmla="*/ 2099 w 3791"/>
                  <a:gd name="T61" fmla="*/ 2871 h 3582"/>
                  <a:gd name="T62" fmla="*/ 2271 w 3791"/>
                  <a:gd name="T63" fmla="*/ 2822 h 3582"/>
                  <a:gd name="T64" fmla="*/ 2485 w 3791"/>
                  <a:gd name="T65" fmla="*/ 3200 h 3582"/>
                  <a:gd name="T66" fmla="*/ 2584 w 3791"/>
                  <a:gd name="T67" fmla="*/ 3299 h 3582"/>
                  <a:gd name="T68" fmla="*/ 2724 w 3791"/>
                  <a:gd name="T69" fmla="*/ 3365 h 3582"/>
                  <a:gd name="T70" fmla="*/ 2815 w 3791"/>
                  <a:gd name="T71" fmla="*/ 3530 h 3582"/>
                  <a:gd name="T72" fmla="*/ 3004 w 3791"/>
                  <a:gd name="T73" fmla="*/ 3521 h 3582"/>
                  <a:gd name="T74" fmla="*/ 3177 w 3791"/>
                  <a:gd name="T75" fmla="*/ 3176 h 3582"/>
                  <a:gd name="T76" fmla="*/ 3152 w 3791"/>
                  <a:gd name="T77" fmla="*/ 2880 h 3582"/>
                  <a:gd name="T78" fmla="*/ 3144 w 3791"/>
                  <a:gd name="T79" fmla="*/ 2773 h 3582"/>
                  <a:gd name="T80" fmla="*/ 2938 w 3791"/>
                  <a:gd name="T81" fmla="*/ 2518 h 3582"/>
                  <a:gd name="T82" fmla="*/ 2806 w 3791"/>
                  <a:gd name="T83" fmla="*/ 2452 h 3582"/>
                  <a:gd name="T84" fmla="*/ 2716 w 3791"/>
                  <a:gd name="T85" fmla="*/ 2254 h 3582"/>
                  <a:gd name="T86" fmla="*/ 2551 w 3791"/>
                  <a:gd name="T87" fmla="*/ 2147 h 3582"/>
                  <a:gd name="T88" fmla="*/ 2436 w 3791"/>
                  <a:gd name="T89" fmla="*/ 2139 h 3582"/>
                  <a:gd name="T90" fmla="*/ 2527 w 3791"/>
                  <a:gd name="T91" fmla="*/ 1909 h 3582"/>
                  <a:gd name="T92" fmla="*/ 2527 w 3791"/>
                  <a:gd name="T93" fmla="*/ 1703 h 3582"/>
                  <a:gd name="T94" fmla="*/ 2642 w 3791"/>
                  <a:gd name="T95" fmla="*/ 1489 h 3582"/>
                  <a:gd name="T96" fmla="*/ 2806 w 3791"/>
                  <a:gd name="T97" fmla="*/ 1522 h 3582"/>
                  <a:gd name="T98" fmla="*/ 3012 w 3791"/>
                  <a:gd name="T99" fmla="*/ 1489 h 3582"/>
                  <a:gd name="T100" fmla="*/ 3177 w 3791"/>
                  <a:gd name="T101" fmla="*/ 1505 h 3582"/>
                  <a:gd name="T102" fmla="*/ 3325 w 3791"/>
                  <a:gd name="T103" fmla="*/ 1374 h 3582"/>
                  <a:gd name="T104" fmla="*/ 3481 w 3791"/>
                  <a:gd name="T105" fmla="*/ 1184 h 3582"/>
                  <a:gd name="T106" fmla="*/ 3777 w 3791"/>
                  <a:gd name="T107" fmla="*/ 1102 h 3582"/>
                  <a:gd name="T108" fmla="*/ 3744 w 3791"/>
                  <a:gd name="T109" fmla="*/ 707 h 3582"/>
                  <a:gd name="T110" fmla="*/ 3448 w 3791"/>
                  <a:gd name="T111" fmla="*/ 551 h 3582"/>
                  <a:gd name="T112" fmla="*/ 3037 w 3791"/>
                  <a:gd name="T113" fmla="*/ 362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solidFill>
                <a:srgbClr val="92D050"/>
              </a:solidFill>
              <a:ln w="38100">
                <a:noFill/>
                <a:round/>
                <a:headEnd/>
                <a:tailEnd/>
              </a:ln>
              <a:effectLst/>
            </p:spPr>
            <p:txBody>
              <a:bodyPr/>
              <a:lstStyle/>
              <a:p>
                <a:pPr>
                  <a:defRPr/>
                </a:pPr>
                <a:endParaRPr lang="zh-CN" altLang="en-US" kern="0">
                  <a:solidFill>
                    <a:prstClr val="black"/>
                  </a:solidFill>
                </a:endParaRPr>
              </a:p>
            </p:txBody>
          </p:sp>
          <p:sp>
            <p:nvSpPr>
              <p:cNvPr id="11" name="矩形 10"/>
              <p:cNvSpPr/>
              <p:nvPr/>
            </p:nvSpPr>
            <p:spPr>
              <a:xfrm>
                <a:off x="1314759" y="2850466"/>
                <a:ext cx="906017" cy="954107"/>
              </a:xfrm>
              <a:prstGeom prst="rect">
                <a:avLst/>
              </a:prstGeom>
            </p:spPr>
            <p:txBody>
              <a:bodyPr wrap="none">
                <a:spAutoFit/>
              </a:bodyPr>
              <a:lstStyle/>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脱贫</a:t>
                </a:r>
                <a:endParaRPr lang="en-US" altLang="zh-CN"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攻坚</a:t>
                </a:r>
                <a:endParaRPr lang="zh-CN" altLang="zh-CN" sz="2800" dirty="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p:txBody>
          </p:sp>
        </p:grpSp>
        <p:sp>
          <p:nvSpPr>
            <p:cNvPr id="8" name="椭圆 7"/>
            <p:cNvSpPr/>
            <p:nvPr/>
          </p:nvSpPr>
          <p:spPr>
            <a:xfrm>
              <a:off x="1187624" y="2708920"/>
              <a:ext cx="1152128" cy="115212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0575" y="3635375"/>
              <a:ext cx="647700" cy="669925"/>
            </a:xfrm>
            <a:custGeom>
              <a:avLst/>
              <a:gdLst>
                <a:gd name="connsiteX0" fmla="*/ 0 w 647700"/>
                <a:gd name="connsiteY0" fmla="*/ 149225 h 669925"/>
                <a:gd name="connsiteX1" fmla="*/ 168275 w 647700"/>
                <a:gd name="connsiteY1" fmla="*/ 0 h 669925"/>
                <a:gd name="connsiteX2" fmla="*/ 647700 w 647700"/>
                <a:gd name="connsiteY2" fmla="*/ 542925 h 669925"/>
                <a:gd name="connsiteX3" fmla="*/ 492125 w 647700"/>
                <a:gd name="connsiteY3" fmla="*/ 669925 h 669925"/>
                <a:gd name="connsiteX4" fmla="*/ 0 w 647700"/>
                <a:gd name="connsiteY4" fmla="*/ 149225 h 66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69925">
                  <a:moveTo>
                    <a:pt x="0" y="149225"/>
                  </a:moveTo>
                  <a:lnTo>
                    <a:pt x="168275" y="0"/>
                  </a:lnTo>
                  <a:lnTo>
                    <a:pt x="647700" y="542925"/>
                  </a:lnTo>
                  <a:lnTo>
                    <a:pt x="492125" y="669925"/>
                  </a:lnTo>
                  <a:lnTo>
                    <a:pt x="0" y="149225"/>
                  </a:lnTo>
                  <a:close/>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92738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 y="0"/>
            <a:ext cx="6012161" cy="523220"/>
          </a:xfrm>
          <a:prstGeom prst="rect">
            <a:avLst/>
          </a:prstGeom>
          <a:solidFill>
            <a:srgbClr val="C00000"/>
          </a:solidFill>
        </p:spPr>
        <p:txBody>
          <a:bodyPr wrap="square">
            <a:spAutoFit/>
          </a:bodyPr>
          <a:lstStyle/>
          <a:p>
            <a:pPr algn="ctr"/>
            <a:r>
              <a:rPr lang="zh-CN" altLang="en-US" sz="2800" b="1" dirty="0" smtClean="0">
                <a:solidFill>
                  <a:schemeClr val="bg1"/>
                </a:solidFill>
                <a:latin typeface="微软雅黑" pitchFamily="34" charset="-122"/>
                <a:ea typeface="微软雅黑" pitchFamily="34" charset="-122"/>
              </a:rPr>
              <a:t>一是</a:t>
            </a:r>
            <a:r>
              <a:rPr lang="zh-CN" altLang="zh-CN" sz="2800" b="1" dirty="0">
                <a:solidFill>
                  <a:schemeClr val="bg1"/>
                </a:solidFill>
                <a:latin typeface="微软雅黑" pitchFamily="34" charset="-122"/>
                <a:ea typeface="微软雅黑" pitchFamily="34" charset="-122"/>
              </a:rPr>
              <a:t>实施贫困地区特色产业提升工程</a:t>
            </a:r>
            <a:endParaRPr lang="zh-CN" altLang="en-US" sz="2800" b="1" dirty="0">
              <a:solidFill>
                <a:schemeClr val="bg1"/>
              </a:solidFill>
              <a:latin typeface="微软雅黑" pitchFamily="34" charset="-122"/>
              <a:ea typeface="微软雅黑" pitchFamily="34" charset="-122"/>
            </a:endParaRPr>
          </a:p>
        </p:txBody>
      </p:sp>
      <p:sp>
        <p:nvSpPr>
          <p:cNvPr id="14" name="矩形 13"/>
          <p:cNvSpPr/>
          <p:nvPr/>
        </p:nvSpPr>
        <p:spPr>
          <a:xfrm>
            <a:off x="719411" y="900370"/>
            <a:ext cx="2916485" cy="49685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t>因地制宜进行规划定位，宜果则果、宜养则养、宜林则林，精准确定特色产业与项目，大力发展一乡一业、一村一品</a:t>
            </a:r>
            <a:endParaRPr lang="zh-CN" altLang="en-US" dirty="0"/>
          </a:p>
        </p:txBody>
      </p:sp>
      <p:sp>
        <p:nvSpPr>
          <p:cNvPr id="17" name="矩形 16"/>
          <p:cNvSpPr/>
          <p:nvPr/>
        </p:nvSpPr>
        <p:spPr>
          <a:xfrm>
            <a:off x="1043608" y="1124744"/>
            <a:ext cx="2376264" cy="4524315"/>
          </a:xfrm>
          <a:prstGeom prst="rect">
            <a:avLst/>
          </a:prstGeom>
        </p:spPr>
        <p:txBody>
          <a:bodyPr wrap="square">
            <a:spAutoFit/>
          </a:bodyPr>
          <a:lstStyle/>
          <a:p>
            <a:pPr algn="just" hangingPunct="0"/>
            <a:r>
              <a:rPr lang="zh-CN" altLang="zh-CN" sz="2400" b="1" dirty="0">
                <a:solidFill>
                  <a:srgbClr val="0070C0"/>
                </a:solidFill>
              </a:rPr>
              <a:t>因地制宜进行规划定位，宜果则果、宜养则养、宜林则林，精准确定特色产业与项目，大力发展一乡一业、一村</a:t>
            </a:r>
            <a:r>
              <a:rPr lang="zh-CN" altLang="zh-CN" sz="2400" b="1" dirty="0" smtClean="0">
                <a:solidFill>
                  <a:srgbClr val="0070C0"/>
                </a:solidFill>
              </a:rPr>
              <a:t>一品</a:t>
            </a:r>
            <a:r>
              <a:rPr lang="zh-CN" altLang="en-US" sz="2400" b="1" dirty="0" smtClean="0">
                <a:solidFill>
                  <a:srgbClr val="0070C0"/>
                </a:solidFill>
              </a:rPr>
              <a:t>，</a:t>
            </a:r>
            <a:r>
              <a:rPr lang="zh-CN" altLang="zh-CN" sz="2400" b="1" dirty="0" smtClean="0">
                <a:solidFill>
                  <a:srgbClr val="0070C0"/>
                </a:solidFill>
              </a:rPr>
              <a:t>围绕</a:t>
            </a:r>
            <a:r>
              <a:rPr lang="zh-CN" altLang="zh-CN" sz="2400" b="1" dirty="0">
                <a:solidFill>
                  <a:srgbClr val="0070C0"/>
                </a:solidFill>
              </a:rPr>
              <a:t>“旅游</a:t>
            </a:r>
            <a:r>
              <a:rPr lang="en-US" altLang="zh-CN" sz="2400" b="1" dirty="0">
                <a:solidFill>
                  <a:srgbClr val="0070C0"/>
                </a:solidFill>
              </a:rPr>
              <a:t>+</a:t>
            </a:r>
            <a:r>
              <a:rPr lang="zh-CN" altLang="zh-CN" sz="2400" b="1" dirty="0">
                <a:solidFill>
                  <a:srgbClr val="0070C0"/>
                </a:solidFill>
              </a:rPr>
              <a:t>”“生态</a:t>
            </a:r>
            <a:r>
              <a:rPr lang="en-US" altLang="zh-CN" sz="2400" b="1" dirty="0">
                <a:solidFill>
                  <a:srgbClr val="0070C0"/>
                </a:solidFill>
              </a:rPr>
              <a:t>+</a:t>
            </a:r>
            <a:r>
              <a:rPr lang="zh-CN" altLang="zh-CN" sz="2400" b="1" dirty="0">
                <a:solidFill>
                  <a:srgbClr val="0070C0"/>
                </a:solidFill>
              </a:rPr>
              <a:t>”等，推进二三产业向乡村深度融合。</a:t>
            </a:r>
            <a:endParaRPr lang="zh-CN" altLang="en-US" sz="2400" b="1" dirty="0">
              <a:solidFill>
                <a:srgbClr val="0070C0"/>
              </a:solidFill>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900371"/>
            <a:ext cx="3885782" cy="2486530"/>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3573017"/>
            <a:ext cx="3885782" cy="2295906"/>
          </a:xfrm>
          <a:prstGeom prst="rect">
            <a:avLst/>
          </a:prstGeom>
        </p:spPr>
      </p:pic>
    </p:spTree>
    <p:extLst>
      <p:ext uri="{BB962C8B-B14F-4D97-AF65-F5344CB8AC3E}">
        <p14:creationId xmlns:p14="http://schemas.microsoft.com/office/powerpoint/2010/main" val="34295245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282" y="1715205"/>
            <a:ext cx="9144000" cy="2829515"/>
            <a:chOff x="683568" y="2923890"/>
            <a:chExt cx="8460432" cy="1989895"/>
          </a:xfrm>
          <a:effectLst>
            <a:reflection blurRad="6350" stA="52000" endA="300" endPos="35000" dir="5400000" sy="-100000" algn="bl" rotWithShape="0"/>
          </a:effectLst>
        </p:grpSpPr>
        <p:pic>
          <p:nvPicPr>
            <p:cNvPr id="5" name="Picture 12" descr="http://n.sinaimg.cn/transform/20150529/kafs-avxeafs8283569.png"/>
            <p:cNvPicPr>
              <a:picLocks noChangeAspect="1" noChangeArrowheads="1"/>
            </p:cNvPicPr>
            <p:nvPr/>
          </p:nvPicPr>
          <p:blipFill rotWithShape="1">
            <a:blip r:embed="rId2">
              <a:extLst>
                <a:ext uri="{28A0092B-C50C-407E-A947-70E740481C1C}">
                  <a14:useLocalDpi xmlns:a14="http://schemas.microsoft.com/office/drawing/2010/main" val="0"/>
                </a:ext>
              </a:extLst>
            </a:blip>
            <a:srcRect l="2680" t="6826" r="52438" b="5880"/>
            <a:stretch/>
          </p:blipFill>
          <p:spPr bwMode="auto">
            <a:xfrm>
              <a:off x="683568" y="2923890"/>
              <a:ext cx="3275855" cy="197498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3918620" y="2924944"/>
              <a:ext cx="5225380" cy="1988841"/>
              <a:chOff x="-5307" y="3940418"/>
              <a:chExt cx="8233290" cy="3786445"/>
            </a:xfrm>
          </p:grpSpPr>
          <p:grpSp>
            <p:nvGrpSpPr>
              <p:cNvPr id="7" name="组合 6"/>
              <p:cNvGrpSpPr/>
              <p:nvPr/>
            </p:nvGrpSpPr>
            <p:grpSpPr>
              <a:xfrm>
                <a:off x="-5307" y="3940418"/>
                <a:ext cx="8221075" cy="1953246"/>
                <a:chOff x="-3648864" y="5517231"/>
                <a:chExt cx="11297729" cy="2431184"/>
              </a:xfrm>
              <a:effectLst>
                <a:reflection blurRad="6350" stA="52000" endA="300" endPos="35000" dir="5400000" sy="-100000" algn="bl" rotWithShape="0"/>
              </a:effectLst>
            </p:grpSpPr>
            <p:pic>
              <p:nvPicPr>
                <p:cNvPr id="1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36" b="316"/>
                <a:stretch/>
              </p:blipFill>
              <p:spPr bwMode="auto">
                <a:xfrm>
                  <a:off x="-3648864" y="5517231"/>
                  <a:ext cx="4183878" cy="2431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7416" y="5517232"/>
                  <a:ext cx="3467732" cy="2431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25148" y="5526361"/>
                  <a:ext cx="3623717" cy="2422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8"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06" y="5911671"/>
                <a:ext cx="2544662" cy="1815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52981" y="5893661"/>
                <a:ext cx="3093527" cy="1833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10" descr="http://n.sinaimg.cn/transform/20150529/2pKB-avxeafs8283537.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46507" y="5893664"/>
                <a:ext cx="2581476" cy="1833199"/>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5" name="矩形 14"/>
          <p:cNvSpPr/>
          <p:nvPr/>
        </p:nvSpPr>
        <p:spPr>
          <a:xfrm>
            <a:off x="0" y="0"/>
            <a:ext cx="5004048" cy="523220"/>
          </a:xfrm>
          <a:prstGeom prst="rect">
            <a:avLst/>
          </a:prstGeom>
          <a:solidFill>
            <a:srgbClr val="C00000"/>
          </a:solidFill>
        </p:spPr>
        <p:txBody>
          <a:bodyPr wrap="square">
            <a:spAutoFit/>
          </a:bodyPr>
          <a:lstStyle/>
          <a:p>
            <a:pPr algn="ctr"/>
            <a:r>
              <a:rPr lang="zh-CN" altLang="en-US" sz="2800" b="1" dirty="0">
                <a:solidFill>
                  <a:schemeClr val="bg1"/>
                </a:solidFill>
                <a:latin typeface="微软雅黑" pitchFamily="34" charset="-122"/>
                <a:ea typeface="微软雅黑" pitchFamily="34" charset="-122"/>
              </a:rPr>
              <a:t>二</a:t>
            </a:r>
            <a:r>
              <a:rPr lang="zh-CN" altLang="en-US" sz="2800" b="1" dirty="0" smtClean="0">
                <a:solidFill>
                  <a:schemeClr val="bg1"/>
                </a:solidFill>
                <a:latin typeface="微软雅黑" pitchFamily="34" charset="-122"/>
                <a:ea typeface="微软雅黑" pitchFamily="34" charset="-122"/>
              </a:rPr>
              <a:t>是深化农业经营机制改革</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818348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taopic.com/uploads/allimg/111028/6388-11102PZ2296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764560"/>
          </a:xfrm>
          <a:prstGeom prst="rect">
            <a:avLst/>
          </a:prstGeom>
          <a:noFill/>
          <a:extLst>
            <a:ext uri="{909E8E84-426E-40DD-AFC4-6F175D3DCCD1}">
              <a14:hiddenFill xmlns:a14="http://schemas.microsoft.com/office/drawing/2010/main">
                <a:solidFill>
                  <a:srgbClr val="FFFFFF"/>
                </a:solidFill>
              </a14:hiddenFill>
            </a:ext>
          </a:extLst>
        </p:spPr>
      </p:pic>
      <p:sp>
        <p:nvSpPr>
          <p:cNvPr id="5" name="弦形 4"/>
          <p:cNvSpPr/>
          <p:nvPr/>
        </p:nvSpPr>
        <p:spPr>
          <a:xfrm rot="6753695">
            <a:off x="2104369" y="2041441"/>
            <a:ext cx="4935263" cy="4935263"/>
          </a:xfrm>
          <a:prstGeom prst="chord">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5445224"/>
            <a:ext cx="9144000" cy="1440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7190" y="2305903"/>
            <a:ext cx="914400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charset="-122"/>
              </a:defRPr>
            </a:lvl9pPr>
          </a:lstStyle>
          <a:p>
            <a:pPr algn="ctr" eaLnBrk="1" hangingPunct="1">
              <a:lnSpc>
                <a:spcPct val="150000"/>
              </a:lnSpc>
              <a:spcBef>
                <a:spcPct val="0"/>
              </a:spcBef>
              <a:buFontTx/>
              <a:buNone/>
            </a:pPr>
            <a:r>
              <a:rPr lang="zh-CN" altLang="en-US" sz="4400" b="1" dirty="0">
                <a:solidFill>
                  <a:srgbClr val="0070C0"/>
                </a:solidFill>
                <a:latin typeface="微软雅黑" pitchFamily="34" charset="-122"/>
                <a:ea typeface="微软雅黑" pitchFamily="34" charset="-122"/>
              </a:rPr>
              <a:t>资源变</a:t>
            </a:r>
            <a:r>
              <a:rPr lang="zh-CN" altLang="en-US" sz="4400" b="1" dirty="0" smtClean="0">
                <a:solidFill>
                  <a:srgbClr val="0070C0"/>
                </a:solidFill>
                <a:latin typeface="微软雅黑" pitchFamily="34" charset="-122"/>
                <a:ea typeface="微软雅黑" pitchFamily="34" charset="-122"/>
              </a:rPr>
              <a:t>资产</a:t>
            </a:r>
            <a:endParaRPr lang="en-US" altLang="zh-CN" sz="4400" b="1" dirty="0" smtClean="0">
              <a:solidFill>
                <a:srgbClr val="0070C0"/>
              </a:solidFill>
              <a:latin typeface="微软雅黑" pitchFamily="34" charset="-122"/>
              <a:ea typeface="微软雅黑" pitchFamily="34" charset="-122"/>
            </a:endParaRPr>
          </a:p>
          <a:p>
            <a:pPr algn="ctr" eaLnBrk="1" hangingPunct="1">
              <a:lnSpc>
                <a:spcPct val="150000"/>
              </a:lnSpc>
              <a:spcBef>
                <a:spcPct val="0"/>
              </a:spcBef>
              <a:buFontTx/>
              <a:buNone/>
            </a:pPr>
            <a:r>
              <a:rPr lang="zh-CN" altLang="en-US" sz="4400" b="1" dirty="0" smtClean="0">
                <a:solidFill>
                  <a:srgbClr val="0070C0"/>
                </a:solidFill>
                <a:latin typeface="微软雅黑" pitchFamily="34" charset="-122"/>
                <a:ea typeface="微软雅黑" pitchFamily="34" charset="-122"/>
              </a:rPr>
              <a:t>资金</a:t>
            </a:r>
            <a:r>
              <a:rPr lang="zh-CN" altLang="en-US" sz="4400" b="1" dirty="0">
                <a:solidFill>
                  <a:srgbClr val="0070C0"/>
                </a:solidFill>
                <a:latin typeface="微软雅黑" pitchFamily="34" charset="-122"/>
                <a:ea typeface="微软雅黑" pitchFamily="34" charset="-122"/>
              </a:rPr>
              <a:t>变</a:t>
            </a:r>
            <a:r>
              <a:rPr lang="zh-CN" altLang="en-US" sz="4400" b="1" dirty="0" smtClean="0">
                <a:solidFill>
                  <a:srgbClr val="0070C0"/>
                </a:solidFill>
                <a:latin typeface="微软雅黑" pitchFamily="34" charset="-122"/>
                <a:ea typeface="微软雅黑" pitchFamily="34" charset="-122"/>
              </a:rPr>
              <a:t>股金</a:t>
            </a:r>
            <a:endParaRPr lang="en-US" altLang="zh-CN" sz="4400" b="1" dirty="0" smtClean="0">
              <a:solidFill>
                <a:srgbClr val="0070C0"/>
              </a:solidFill>
              <a:latin typeface="微软雅黑" pitchFamily="34" charset="-122"/>
              <a:ea typeface="微软雅黑" pitchFamily="34" charset="-122"/>
            </a:endParaRPr>
          </a:p>
          <a:p>
            <a:pPr algn="ctr" eaLnBrk="1" hangingPunct="1">
              <a:lnSpc>
                <a:spcPct val="150000"/>
              </a:lnSpc>
              <a:spcBef>
                <a:spcPct val="0"/>
              </a:spcBef>
              <a:buFontTx/>
              <a:buNone/>
            </a:pPr>
            <a:r>
              <a:rPr lang="zh-CN" altLang="en-US" sz="4400" b="1" dirty="0" smtClean="0">
                <a:solidFill>
                  <a:srgbClr val="0070C0"/>
                </a:solidFill>
                <a:latin typeface="微软雅黑" pitchFamily="34" charset="-122"/>
                <a:ea typeface="微软雅黑" pitchFamily="34" charset="-122"/>
              </a:rPr>
              <a:t>农民</a:t>
            </a:r>
            <a:r>
              <a:rPr lang="zh-CN" altLang="en-US" sz="4400" b="1" dirty="0">
                <a:solidFill>
                  <a:srgbClr val="0070C0"/>
                </a:solidFill>
                <a:latin typeface="微软雅黑" pitchFamily="34" charset="-122"/>
                <a:ea typeface="微软雅黑" pitchFamily="34" charset="-122"/>
              </a:rPr>
              <a:t>变</a:t>
            </a:r>
            <a:r>
              <a:rPr lang="zh-CN" altLang="en-US" sz="4400" b="1" dirty="0" smtClean="0">
                <a:solidFill>
                  <a:srgbClr val="0070C0"/>
                </a:solidFill>
                <a:latin typeface="微软雅黑" pitchFamily="34" charset="-122"/>
                <a:ea typeface="微软雅黑" pitchFamily="34" charset="-122"/>
              </a:rPr>
              <a:t>股东</a:t>
            </a:r>
            <a:endParaRPr lang="zh-CN" altLang="en-US" sz="3600" b="1" dirty="0">
              <a:solidFill>
                <a:srgbClr val="0070C0"/>
              </a:solidFill>
              <a:latin typeface="微软雅黑" pitchFamily="34" charset="-122"/>
              <a:ea typeface="微软雅黑" pitchFamily="34" charset="-122"/>
            </a:endParaRPr>
          </a:p>
        </p:txBody>
      </p:sp>
      <p:sp>
        <p:nvSpPr>
          <p:cNvPr id="8" name="矩形 7"/>
          <p:cNvSpPr>
            <a:spLocks noChangeArrowheads="1"/>
          </p:cNvSpPr>
          <p:nvPr/>
        </p:nvSpPr>
        <p:spPr bwMode="auto">
          <a:xfrm>
            <a:off x="0" y="576635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charset="-122"/>
              </a:defRPr>
            </a:lvl9pPr>
          </a:lstStyle>
          <a:p>
            <a:pPr algn="ctr" eaLnBrk="1" hangingPunct="1">
              <a:spcBef>
                <a:spcPct val="0"/>
              </a:spcBef>
              <a:buFontTx/>
              <a:buNone/>
            </a:pPr>
            <a:r>
              <a:rPr lang="zh-CN" altLang="en-US" sz="4800" b="1" dirty="0" smtClean="0">
                <a:solidFill>
                  <a:schemeClr val="bg1"/>
                </a:solidFill>
                <a:latin typeface="微软雅黑" pitchFamily="34" charset="-122"/>
                <a:ea typeface="微软雅黑" pitchFamily="34" charset="-122"/>
              </a:rPr>
              <a:t>三变改革</a:t>
            </a:r>
            <a:endParaRPr lang="zh-CN" altLang="en-US" sz="4000" b="1" dirty="0">
              <a:solidFill>
                <a:schemeClr val="bg1"/>
              </a:solidFill>
              <a:latin typeface="微软雅黑" pitchFamily="34" charset="-122"/>
              <a:ea typeface="微软雅黑" pitchFamily="34" charset="-122"/>
            </a:endParaRPr>
          </a:p>
        </p:txBody>
      </p:sp>
      <p:sp>
        <p:nvSpPr>
          <p:cNvPr id="9" name="矩形 8"/>
          <p:cNvSpPr/>
          <p:nvPr/>
        </p:nvSpPr>
        <p:spPr>
          <a:xfrm>
            <a:off x="4572000" y="0"/>
            <a:ext cx="4567932" cy="523220"/>
          </a:xfrm>
          <a:prstGeom prst="rect">
            <a:avLst/>
          </a:prstGeom>
          <a:solidFill>
            <a:srgbClr val="C00000"/>
          </a:solidFill>
        </p:spPr>
        <p:txBody>
          <a:bodyPr wrap="square">
            <a:spAutoFit/>
          </a:bodyPr>
          <a:lstStyle/>
          <a:p>
            <a:pPr algn="ctr"/>
            <a:r>
              <a:rPr lang="zh-CN" altLang="en-US" sz="2800" b="1" dirty="0" smtClean="0">
                <a:solidFill>
                  <a:schemeClr val="bg1"/>
                </a:solidFill>
                <a:latin typeface="微软雅黑" pitchFamily="34" charset="-122"/>
                <a:ea typeface="微软雅黑" pitchFamily="34" charset="-122"/>
              </a:rPr>
              <a:t>三是稳步推进“三变”改革</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9478507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000"/>
                                        <p:tgtEl>
                                          <p:spTgt spid="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 calcmode="lin" valueType="num">
                                      <p:cBhvr additive="base">
                                        <p:cTn id="20"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1" fill="hold" grpId="0" nodeType="after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 calcmode="lin" valueType="num">
                                      <p:cBhvr additive="base">
                                        <p:cTn id="30"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39932" cy="523220"/>
          </a:xfrm>
          <a:prstGeom prst="rect">
            <a:avLst/>
          </a:prstGeom>
          <a:solidFill>
            <a:srgbClr val="C00000"/>
          </a:solidFill>
        </p:spPr>
        <p:txBody>
          <a:bodyPr wrap="square">
            <a:spAutoFit/>
          </a:bodyPr>
          <a:lstStyle/>
          <a:p>
            <a:pPr algn="ctr"/>
            <a:r>
              <a:rPr lang="zh-CN" altLang="en-US" sz="2800" b="1" dirty="0" smtClean="0">
                <a:solidFill>
                  <a:schemeClr val="bg1"/>
                </a:solidFill>
                <a:latin typeface="微软雅黑" pitchFamily="34" charset="-122"/>
                <a:ea typeface="微软雅黑" pitchFamily="34" charset="-122"/>
              </a:rPr>
              <a:t>四是深化财政投入和农村金融服务机制改革</a:t>
            </a:r>
            <a:endParaRPr lang="zh-CN" altLang="en-US" sz="2800" b="1"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268760"/>
            <a:ext cx="4423349" cy="309634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4090" y="3573016"/>
            <a:ext cx="4202406" cy="3284984"/>
          </a:xfrm>
          <a:prstGeom prst="rect">
            <a:avLst/>
          </a:prstGeom>
        </p:spPr>
      </p:pic>
    </p:spTree>
    <p:extLst>
      <p:ext uri="{BB962C8B-B14F-4D97-AF65-F5344CB8AC3E}">
        <p14:creationId xmlns:p14="http://schemas.microsoft.com/office/powerpoint/2010/main" val="16573463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55411"/>
            <a:ext cx="9144000" cy="19442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84424" y="2924944"/>
            <a:ext cx="6759575" cy="830997"/>
          </a:xfrm>
          <a:prstGeom prst="rect">
            <a:avLst/>
          </a:prstGeom>
        </p:spPr>
        <p:txBody>
          <a:bodyPr wrap="square">
            <a:spAutoFit/>
          </a:bodyPr>
          <a:lstStyle/>
          <a:p>
            <a:pPr algn="ctr"/>
            <a:r>
              <a:rPr lang="zh-CN" altLang="en-US" sz="2400" b="1" dirty="0">
                <a:solidFill>
                  <a:schemeClr val="bg1"/>
                </a:solidFill>
                <a:latin typeface="微软雅黑" pitchFamily="34" charset="-122"/>
                <a:ea typeface="微软雅黑" pitchFamily="34" charset="-122"/>
              </a:rPr>
              <a:t>四</a:t>
            </a:r>
            <a:r>
              <a:rPr lang="zh-CN" altLang="en-US" sz="2400" b="1" dirty="0" smtClean="0">
                <a:solidFill>
                  <a:schemeClr val="bg1"/>
                </a:solidFill>
                <a:latin typeface="微软雅黑" pitchFamily="34" charset="-122"/>
                <a:ea typeface="微软雅黑" pitchFamily="34" charset="-122"/>
              </a:rPr>
              <a:t>、坚持把优化完善到人到户的政策措施作为</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重要支撑</a:t>
            </a:r>
            <a:endParaRPr lang="zh-CN" altLang="zh-CN" sz="2400" b="1" dirty="0">
              <a:solidFill>
                <a:schemeClr val="bg1"/>
              </a:solidFill>
              <a:latin typeface="微软雅黑" pitchFamily="34" charset="-122"/>
              <a:ea typeface="微软雅黑" pitchFamily="34" charset="-122"/>
            </a:endParaRPr>
          </a:p>
        </p:txBody>
      </p:sp>
      <p:grpSp>
        <p:nvGrpSpPr>
          <p:cNvPr id="6" name="组合 5"/>
          <p:cNvGrpSpPr/>
          <p:nvPr/>
        </p:nvGrpSpPr>
        <p:grpSpPr>
          <a:xfrm>
            <a:off x="121508" y="1196752"/>
            <a:ext cx="3292520" cy="3512481"/>
            <a:chOff x="121508" y="1196752"/>
            <a:chExt cx="3292520" cy="3512481"/>
          </a:xfrm>
        </p:grpSpPr>
        <p:grpSp>
          <p:nvGrpSpPr>
            <p:cNvPr id="7" name="组合 6"/>
            <p:cNvGrpSpPr/>
            <p:nvPr/>
          </p:nvGrpSpPr>
          <p:grpSpPr>
            <a:xfrm>
              <a:off x="121508" y="1196752"/>
              <a:ext cx="3292520" cy="3512481"/>
              <a:chOff x="121508" y="1196752"/>
              <a:chExt cx="3292520" cy="3512481"/>
            </a:xfrm>
          </p:grpSpPr>
          <p:sp>
            <p:nvSpPr>
              <p:cNvPr id="10" name="Freeform 26"/>
              <p:cNvSpPr>
                <a:spLocks/>
              </p:cNvSpPr>
              <p:nvPr/>
            </p:nvSpPr>
            <p:spPr bwMode="auto">
              <a:xfrm>
                <a:off x="121508" y="1196752"/>
                <a:ext cx="3292520" cy="3512481"/>
              </a:xfrm>
              <a:custGeom>
                <a:avLst/>
                <a:gdLst>
                  <a:gd name="T0" fmla="*/ 2839 w 3791"/>
                  <a:gd name="T1" fmla="*/ 214 h 3582"/>
                  <a:gd name="T2" fmla="*/ 2559 w 3791"/>
                  <a:gd name="T3" fmla="*/ 65 h 3582"/>
                  <a:gd name="T4" fmla="*/ 2346 w 3791"/>
                  <a:gd name="T5" fmla="*/ 181 h 3582"/>
                  <a:gd name="T6" fmla="*/ 2485 w 3791"/>
                  <a:gd name="T7" fmla="*/ 502 h 3582"/>
                  <a:gd name="T8" fmla="*/ 2280 w 3791"/>
                  <a:gd name="T9" fmla="*/ 707 h 3582"/>
                  <a:gd name="T10" fmla="*/ 2148 w 3791"/>
                  <a:gd name="T11" fmla="*/ 905 h 3582"/>
                  <a:gd name="T12" fmla="*/ 2156 w 3791"/>
                  <a:gd name="T13" fmla="*/ 1028 h 3582"/>
                  <a:gd name="T14" fmla="*/ 2033 w 3791"/>
                  <a:gd name="T15" fmla="*/ 1226 h 3582"/>
                  <a:gd name="T16" fmla="*/ 1876 w 3791"/>
                  <a:gd name="T17" fmla="*/ 1201 h 3582"/>
                  <a:gd name="T18" fmla="*/ 1704 w 3791"/>
                  <a:gd name="T19" fmla="*/ 1291 h 3582"/>
                  <a:gd name="T20" fmla="*/ 1720 w 3791"/>
                  <a:gd name="T21" fmla="*/ 1464 h 3582"/>
                  <a:gd name="T22" fmla="*/ 1597 w 3791"/>
                  <a:gd name="T23" fmla="*/ 1629 h 3582"/>
                  <a:gd name="T24" fmla="*/ 1399 w 3791"/>
                  <a:gd name="T25" fmla="*/ 1925 h 3582"/>
                  <a:gd name="T26" fmla="*/ 1070 w 3791"/>
                  <a:gd name="T27" fmla="*/ 1835 h 3582"/>
                  <a:gd name="T28" fmla="*/ 873 w 3791"/>
                  <a:gd name="T29" fmla="*/ 1769 h 3582"/>
                  <a:gd name="T30" fmla="*/ 700 w 3791"/>
                  <a:gd name="T31" fmla="*/ 1777 h 3582"/>
                  <a:gd name="T32" fmla="*/ 568 w 3791"/>
                  <a:gd name="T33" fmla="*/ 1662 h 3582"/>
                  <a:gd name="T34" fmla="*/ 264 w 3791"/>
                  <a:gd name="T35" fmla="*/ 1752 h 3582"/>
                  <a:gd name="T36" fmla="*/ 190 w 3791"/>
                  <a:gd name="T37" fmla="*/ 1843 h 3582"/>
                  <a:gd name="T38" fmla="*/ 247 w 3791"/>
                  <a:gd name="T39" fmla="*/ 2139 h 3582"/>
                  <a:gd name="T40" fmla="*/ 42 w 3791"/>
                  <a:gd name="T41" fmla="*/ 2328 h 3582"/>
                  <a:gd name="T42" fmla="*/ 83 w 3791"/>
                  <a:gd name="T43" fmla="*/ 2608 h 3582"/>
                  <a:gd name="T44" fmla="*/ 371 w 3791"/>
                  <a:gd name="T45" fmla="*/ 2880 h 3582"/>
                  <a:gd name="T46" fmla="*/ 782 w 3791"/>
                  <a:gd name="T47" fmla="*/ 3085 h 3582"/>
                  <a:gd name="T48" fmla="*/ 980 w 3791"/>
                  <a:gd name="T49" fmla="*/ 3299 h 3582"/>
                  <a:gd name="T50" fmla="*/ 1194 w 3791"/>
                  <a:gd name="T51" fmla="*/ 3250 h 3582"/>
                  <a:gd name="T52" fmla="*/ 1383 w 3791"/>
                  <a:gd name="T53" fmla="*/ 2995 h 3582"/>
                  <a:gd name="T54" fmla="*/ 1654 w 3791"/>
                  <a:gd name="T55" fmla="*/ 3044 h 3582"/>
                  <a:gd name="T56" fmla="*/ 1654 w 3791"/>
                  <a:gd name="T57" fmla="*/ 2880 h 3582"/>
                  <a:gd name="T58" fmla="*/ 1786 w 3791"/>
                  <a:gd name="T59" fmla="*/ 2723 h 3582"/>
                  <a:gd name="T60" fmla="*/ 2099 w 3791"/>
                  <a:gd name="T61" fmla="*/ 2871 h 3582"/>
                  <a:gd name="T62" fmla="*/ 2271 w 3791"/>
                  <a:gd name="T63" fmla="*/ 2822 h 3582"/>
                  <a:gd name="T64" fmla="*/ 2485 w 3791"/>
                  <a:gd name="T65" fmla="*/ 3200 h 3582"/>
                  <a:gd name="T66" fmla="*/ 2584 w 3791"/>
                  <a:gd name="T67" fmla="*/ 3299 h 3582"/>
                  <a:gd name="T68" fmla="*/ 2724 w 3791"/>
                  <a:gd name="T69" fmla="*/ 3365 h 3582"/>
                  <a:gd name="T70" fmla="*/ 2815 w 3791"/>
                  <a:gd name="T71" fmla="*/ 3530 h 3582"/>
                  <a:gd name="T72" fmla="*/ 3004 w 3791"/>
                  <a:gd name="T73" fmla="*/ 3521 h 3582"/>
                  <a:gd name="T74" fmla="*/ 3177 w 3791"/>
                  <a:gd name="T75" fmla="*/ 3176 h 3582"/>
                  <a:gd name="T76" fmla="*/ 3152 w 3791"/>
                  <a:gd name="T77" fmla="*/ 2880 h 3582"/>
                  <a:gd name="T78" fmla="*/ 3144 w 3791"/>
                  <a:gd name="T79" fmla="*/ 2773 h 3582"/>
                  <a:gd name="T80" fmla="*/ 2938 w 3791"/>
                  <a:gd name="T81" fmla="*/ 2518 h 3582"/>
                  <a:gd name="T82" fmla="*/ 2806 w 3791"/>
                  <a:gd name="T83" fmla="*/ 2452 h 3582"/>
                  <a:gd name="T84" fmla="*/ 2716 w 3791"/>
                  <a:gd name="T85" fmla="*/ 2254 h 3582"/>
                  <a:gd name="T86" fmla="*/ 2551 w 3791"/>
                  <a:gd name="T87" fmla="*/ 2147 h 3582"/>
                  <a:gd name="T88" fmla="*/ 2436 w 3791"/>
                  <a:gd name="T89" fmla="*/ 2139 h 3582"/>
                  <a:gd name="T90" fmla="*/ 2527 w 3791"/>
                  <a:gd name="T91" fmla="*/ 1909 h 3582"/>
                  <a:gd name="T92" fmla="*/ 2527 w 3791"/>
                  <a:gd name="T93" fmla="*/ 1703 h 3582"/>
                  <a:gd name="T94" fmla="*/ 2642 w 3791"/>
                  <a:gd name="T95" fmla="*/ 1489 h 3582"/>
                  <a:gd name="T96" fmla="*/ 2806 w 3791"/>
                  <a:gd name="T97" fmla="*/ 1522 h 3582"/>
                  <a:gd name="T98" fmla="*/ 3012 w 3791"/>
                  <a:gd name="T99" fmla="*/ 1489 h 3582"/>
                  <a:gd name="T100" fmla="*/ 3177 w 3791"/>
                  <a:gd name="T101" fmla="*/ 1505 h 3582"/>
                  <a:gd name="T102" fmla="*/ 3325 w 3791"/>
                  <a:gd name="T103" fmla="*/ 1374 h 3582"/>
                  <a:gd name="T104" fmla="*/ 3481 w 3791"/>
                  <a:gd name="T105" fmla="*/ 1184 h 3582"/>
                  <a:gd name="T106" fmla="*/ 3777 w 3791"/>
                  <a:gd name="T107" fmla="*/ 1102 h 3582"/>
                  <a:gd name="T108" fmla="*/ 3744 w 3791"/>
                  <a:gd name="T109" fmla="*/ 707 h 3582"/>
                  <a:gd name="T110" fmla="*/ 3448 w 3791"/>
                  <a:gd name="T111" fmla="*/ 551 h 3582"/>
                  <a:gd name="T112" fmla="*/ 3037 w 3791"/>
                  <a:gd name="T113" fmla="*/ 362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solidFill>
                <a:srgbClr val="92D050"/>
              </a:solidFill>
              <a:ln w="38100">
                <a:noFill/>
                <a:round/>
                <a:headEnd/>
                <a:tailEnd/>
              </a:ln>
              <a:effectLst/>
            </p:spPr>
            <p:txBody>
              <a:bodyPr/>
              <a:lstStyle/>
              <a:p>
                <a:pPr>
                  <a:defRPr/>
                </a:pPr>
                <a:endParaRPr lang="zh-CN" altLang="en-US" kern="0">
                  <a:solidFill>
                    <a:prstClr val="black"/>
                  </a:solidFill>
                </a:endParaRPr>
              </a:p>
            </p:txBody>
          </p:sp>
          <p:sp>
            <p:nvSpPr>
              <p:cNvPr id="11" name="矩形 10"/>
              <p:cNvSpPr/>
              <p:nvPr/>
            </p:nvSpPr>
            <p:spPr>
              <a:xfrm>
                <a:off x="1314759" y="2850466"/>
                <a:ext cx="906017" cy="954107"/>
              </a:xfrm>
              <a:prstGeom prst="rect">
                <a:avLst/>
              </a:prstGeom>
            </p:spPr>
            <p:txBody>
              <a:bodyPr wrap="none">
                <a:spAutoFit/>
              </a:bodyPr>
              <a:lstStyle/>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脱贫</a:t>
                </a:r>
                <a:endParaRPr lang="en-US" altLang="zh-CN"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攻坚</a:t>
                </a:r>
                <a:endParaRPr lang="zh-CN" altLang="zh-CN" sz="2800" dirty="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p:txBody>
          </p:sp>
        </p:grpSp>
        <p:sp>
          <p:nvSpPr>
            <p:cNvPr id="8" name="椭圆 7"/>
            <p:cNvSpPr/>
            <p:nvPr/>
          </p:nvSpPr>
          <p:spPr>
            <a:xfrm>
              <a:off x="1187624" y="2708920"/>
              <a:ext cx="1152128" cy="115212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0575" y="3635375"/>
              <a:ext cx="647700" cy="669925"/>
            </a:xfrm>
            <a:custGeom>
              <a:avLst/>
              <a:gdLst>
                <a:gd name="connsiteX0" fmla="*/ 0 w 647700"/>
                <a:gd name="connsiteY0" fmla="*/ 149225 h 669925"/>
                <a:gd name="connsiteX1" fmla="*/ 168275 w 647700"/>
                <a:gd name="connsiteY1" fmla="*/ 0 h 669925"/>
                <a:gd name="connsiteX2" fmla="*/ 647700 w 647700"/>
                <a:gd name="connsiteY2" fmla="*/ 542925 h 669925"/>
                <a:gd name="connsiteX3" fmla="*/ 492125 w 647700"/>
                <a:gd name="connsiteY3" fmla="*/ 669925 h 669925"/>
                <a:gd name="connsiteX4" fmla="*/ 0 w 647700"/>
                <a:gd name="connsiteY4" fmla="*/ 149225 h 66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69925">
                  <a:moveTo>
                    <a:pt x="0" y="149225"/>
                  </a:moveTo>
                  <a:lnTo>
                    <a:pt x="168275" y="0"/>
                  </a:lnTo>
                  <a:lnTo>
                    <a:pt x="647700" y="542925"/>
                  </a:lnTo>
                  <a:lnTo>
                    <a:pt x="492125" y="669925"/>
                  </a:lnTo>
                  <a:lnTo>
                    <a:pt x="0" y="149225"/>
                  </a:lnTo>
                  <a:close/>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5837491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梯形 24"/>
          <p:cNvSpPr/>
          <p:nvPr/>
        </p:nvSpPr>
        <p:spPr>
          <a:xfrm>
            <a:off x="0" y="1"/>
            <a:ext cx="9144000" cy="4830250"/>
          </a:xfrm>
          <a:prstGeom prst="trapezoid">
            <a:avLst>
              <a:gd name="adj" fmla="val 66851"/>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4830251"/>
            <a:ext cx="9144000" cy="1569660"/>
          </a:xfrm>
          <a:prstGeom prst="rect">
            <a:avLst/>
          </a:prstGeom>
          <a:solidFill>
            <a:srgbClr val="C00000"/>
          </a:solidFill>
          <a:ln>
            <a:noFill/>
          </a:ln>
        </p:spPr>
        <p:txBody>
          <a:bodyPr wrap="square">
            <a:spAutoFit/>
          </a:bodyPr>
          <a:lstStyle/>
          <a:p>
            <a:pPr algn="ctr"/>
            <a:r>
              <a:rPr lang="zh-CN" altLang="en-US" sz="4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一是围绕解决“两不愁三保障“问题完善政策</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259632" y="2336768"/>
            <a:ext cx="2304256" cy="1454671"/>
            <a:chOff x="1484704" y="2181371"/>
            <a:chExt cx="2304256" cy="1454671"/>
          </a:xfrm>
        </p:grpSpPr>
        <p:pic>
          <p:nvPicPr>
            <p:cNvPr id="15" name="Picture 2" descr="http://p0.so.qhimg.com/t0175e8303c137dffd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2307" y="2181371"/>
              <a:ext cx="2286653" cy="1454671"/>
            </a:xfrm>
            <a:prstGeom prst="ellipse">
              <a:avLst/>
            </a:prstGeom>
            <a:ln>
              <a:noFill/>
            </a:ln>
            <a:effectLst>
              <a:outerShdw blurRad="63500" sx="102000" sy="102000" algn="ctr" rotWithShape="0">
                <a:prstClr val="black">
                  <a:alpha val="40000"/>
                </a:prstClr>
              </a:outerShdw>
              <a:softEdge rad="0"/>
            </a:effectLst>
            <a:extLst>
              <a:ext uri="{909E8E84-426E-40DD-AFC4-6F175D3DCCD1}">
                <a14:hiddenFill xmlns:a14="http://schemas.microsoft.com/office/drawing/2010/main">
                  <a:solidFill>
                    <a:srgbClr val="FFFFFF"/>
                  </a:solidFill>
                </a14:hiddenFill>
              </a:ext>
            </a:extLst>
          </p:spPr>
        </p:pic>
        <p:sp>
          <p:nvSpPr>
            <p:cNvPr id="14" name="矩形 13"/>
            <p:cNvSpPr/>
            <p:nvPr/>
          </p:nvSpPr>
          <p:spPr>
            <a:xfrm>
              <a:off x="1484704" y="2577684"/>
              <a:ext cx="2304256" cy="523220"/>
            </a:xfrm>
            <a:prstGeom prst="rect">
              <a:avLst/>
            </a:prstGeom>
            <a:noFill/>
            <a:ln>
              <a:noFill/>
            </a:ln>
          </p:spPr>
          <p:txBody>
            <a:bodyPr wrap="square">
              <a:spAutoFit/>
            </a:bodyPr>
            <a:lstStyle/>
            <a:p>
              <a:pPr algn="ctr"/>
              <a:r>
                <a:rPr lang="zh-CN" altLang="en-US" sz="2800" b="1" dirty="0" smtClean="0">
                  <a:solidFill>
                    <a:srgbClr val="0070C0"/>
                  </a:solidFill>
                  <a:effectLst>
                    <a:glow rad="139700">
                      <a:schemeClr val="bg1"/>
                    </a:glow>
                  </a:effectLst>
                  <a:latin typeface="微软雅黑" panose="020B0503020204020204" pitchFamily="34" charset="-122"/>
                  <a:ea typeface="微软雅黑" panose="020B0503020204020204" pitchFamily="34" charset="-122"/>
                </a:rPr>
                <a:t>义务教育</a:t>
              </a:r>
              <a:endParaRPr lang="zh-CN" altLang="en-US" sz="2800" b="1" dirty="0">
                <a:solidFill>
                  <a:srgbClr val="0070C0"/>
                </a:solidFill>
                <a:effectLst>
                  <a:glow rad="139700">
                    <a:schemeClr val="bg1"/>
                  </a:glow>
                </a:effectLst>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407379" y="2925966"/>
            <a:ext cx="2316749" cy="1447800"/>
            <a:chOff x="4093072" y="2181371"/>
            <a:chExt cx="2316749" cy="1447800"/>
          </a:xfrm>
        </p:grpSpPr>
        <p:pic>
          <p:nvPicPr>
            <p:cNvPr id="17" name="Picture 4" descr="http://images.xiangrikui.com/mip/images/20120710/13439169819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5565" y="2181371"/>
              <a:ext cx="2304256" cy="1447800"/>
            </a:xfrm>
            <a:prstGeom prst="ellipse">
              <a:avLst/>
            </a:prstGeom>
            <a:ln>
              <a:noFill/>
            </a:ln>
            <a:effectLst>
              <a:outerShdw blurRad="63500" sx="102000" sy="102000" algn="ctr" rotWithShape="0">
                <a:prstClr val="black">
                  <a:alpha val="40000"/>
                </a:prstClr>
              </a:outerShdw>
              <a:softEdge rad="0"/>
            </a:effectLst>
            <a:extLst>
              <a:ext uri="{909E8E84-426E-40DD-AFC4-6F175D3DCCD1}">
                <a14:hiddenFill xmlns:a14="http://schemas.microsoft.com/office/drawing/2010/main">
                  <a:solidFill>
                    <a:srgbClr val="FFFFFF"/>
                  </a:solidFill>
                </a14:hiddenFill>
              </a:ext>
            </a:extLst>
          </p:spPr>
        </p:pic>
        <p:sp>
          <p:nvSpPr>
            <p:cNvPr id="18" name="矩形 17"/>
            <p:cNvSpPr/>
            <p:nvPr/>
          </p:nvSpPr>
          <p:spPr>
            <a:xfrm>
              <a:off x="4093072" y="2551328"/>
              <a:ext cx="2304256" cy="523220"/>
            </a:xfrm>
            <a:prstGeom prst="rect">
              <a:avLst/>
            </a:prstGeom>
            <a:noFill/>
            <a:ln>
              <a:noFill/>
            </a:ln>
          </p:spPr>
          <p:txBody>
            <a:bodyPr wrap="square">
              <a:spAutoFit/>
            </a:bodyPr>
            <a:lstStyle/>
            <a:p>
              <a:pPr algn="ctr"/>
              <a:r>
                <a:rPr lang="zh-CN" altLang="en-US" sz="2800" b="1" dirty="0">
                  <a:solidFill>
                    <a:srgbClr val="0070C0"/>
                  </a:solidFill>
                  <a:effectLst>
                    <a:glow rad="139700">
                      <a:schemeClr val="bg1"/>
                    </a:glow>
                  </a:effectLst>
                  <a:latin typeface="微软雅黑" panose="020B0503020204020204" pitchFamily="34" charset="-122"/>
                  <a:ea typeface="微软雅黑" panose="020B0503020204020204" pitchFamily="34" charset="-122"/>
                </a:rPr>
                <a:t>基本医疗</a:t>
              </a:r>
            </a:p>
          </p:txBody>
        </p:sp>
      </p:grpSp>
      <p:grpSp>
        <p:nvGrpSpPr>
          <p:cNvPr id="19" name="组合 18"/>
          <p:cNvGrpSpPr/>
          <p:nvPr/>
        </p:nvGrpSpPr>
        <p:grpSpPr>
          <a:xfrm>
            <a:off x="5512166" y="2343660"/>
            <a:ext cx="2304256" cy="1440887"/>
            <a:chOff x="6743633" y="2181371"/>
            <a:chExt cx="2304256" cy="1440887"/>
          </a:xfrm>
        </p:grpSpPr>
        <p:pic>
          <p:nvPicPr>
            <p:cNvPr id="20" name="Picture 6" descr="http://photocdn.sohu.com/20120108/Img33149619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3633" y="2181371"/>
              <a:ext cx="2287984" cy="1440887"/>
            </a:xfrm>
            <a:prstGeom prst="ellipse">
              <a:avLst/>
            </a:prstGeom>
            <a:ln>
              <a:noFill/>
            </a:ln>
            <a:effectLst>
              <a:outerShdw blurRad="63500" sx="102000" sy="102000" algn="ctr" rotWithShape="0">
                <a:prstClr val="black">
                  <a:alpha val="40000"/>
                </a:prstClr>
              </a:outerShdw>
              <a:softEdge rad="0"/>
            </a:effectLst>
            <a:extLst>
              <a:ext uri="{909E8E84-426E-40DD-AFC4-6F175D3DCCD1}">
                <a14:hiddenFill xmlns:a14="http://schemas.microsoft.com/office/drawing/2010/main">
                  <a:solidFill>
                    <a:srgbClr val="FFFFFF"/>
                  </a:solidFill>
                </a14:hiddenFill>
              </a:ext>
            </a:extLst>
          </p:spPr>
        </p:pic>
        <p:sp>
          <p:nvSpPr>
            <p:cNvPr id="21" name="矩形 20"/>
            <p:cNvSpPr/>
            <p:nvPr/>
          </p:nvSpPr>
          <p:spPr>
            <a:xfrm>
              <a:off x="6743633" y="2547887"/>
              <a:ext cx="2304256" cy="523220"/>
            </a:xfrm>
            <a:prstGeom prst="rect">
              <a:avLst/>
            </a:prstGeom>
            <a:noFill/>
            <a:ln>
              <a:noFill/>
            </a:ln>
          </p:spPr>
          <p:txBody>
            <a:bodyPr wrap="square">
              <a:spAutoFit/>
            </a:bodyPr>
            <a:lstStyle/>
            <a:p>
              <a:pPr algn="ctr"/>
              <a:r>
                <a:rPr lang="zh-CN" altLang="en-US" sz="2800" b="1" dirty="0">
                  <a:solidFill>
                    <a:srgbClr val="0070C0"/>
                  </a:solidFill>
                  <a:effectLst>
                    <a:glow rad="139700">
                      <a:schemeClr val="bg1"/>
                    </a:glow>
                  </a:effectLst>
                  <a:latin typeface="微软雅黑" panose="020B0503020204020204" pitchFamily="34" charset="-122"/>
                  <a:ea typeface="微软雅黑" panose="020B0503020204020204" pitchFamily="34" charset="-122"/>
                </a:rPr>
                <a:t>住房安全</a:t>
              </a:r>
            </a:p>
          </p:txBody>
        </p:sp>
      </p:grpSp>
      <p:grpSp>
        <p:nvGrpSpPr>
          <p:cNvPr id="10" name="组合 9"/>
          <p:cNvGrpSpPr/>
          <p:nvPr/>
        </p:nvGrpSpPr>
        <p:grpSpPr>
          <a:xfrm>
            <a:off x="4522971" y="1032064"/>
            <a:ext cx="2304256" cy="1451161"/>
            <a:chOff x="5076056" y="2068137"/>
            <a:chExt cx="2304256" cy="1451161"/>
          </a:xfrm>
        </p:grpSpPr>
        <p:pic>
          <p:nvPicPr>
            <p:cNvPr id="11" name="Picture 4" descr="http://pic17.nipic.com/20111027/8695842_172415652158_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52977"/>
            <a:stretch/>
          </p:blipFill>
          <p:spPr bwMode="auto">
            <a:xfrm>
              <a:off x="5076056" y="2068137"/>
              <a:ext cx="2304256" cy="1451161"/>
            </a:xfrm>
            <a:prstGeom prst="ellipse">
              <a:avLst/>
            </a:prstGeom>
            <a:ln>
              <a:noFill/>
            </a:ln>
            <a:effectLst>
              <a:outerShdw blurRad="63500" sx="102000" sy="102000" algn="ctr" rotWithShape="0">
                <a:prstClr val="black">
                  <a:alpha val="40000"/>
                </a:prstClr>
              </a:outerShdw>
              <a:softEdge rad="0"/>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5076056" y="2441529"/>
              <a:ext cx="2304256" cy="523220"/>
            </a:xfrm>
            <a:prstGeom prst="rect">
              <a:avLst/>
            </a:prstGeom>
            <a:noFill/>
            <a:ln>
              <a:noFill/>
            </a:ln>
          </p:spPr>
          <p:txBody>
            <a:bodyPr wrap="square">
              <a:spAutoFit/>
            </a:bodyPr>
            <a:lstStyle/>
            <a:p>
              <a:pPr algn="ctr"/>
              <a:r>
                <a:rPr lang="zh-CN" altLang="en-US" sz="2800" b="1" dirty="0">
                  <a:solidFill>
                    <a:srgbClr val="0070C0"/>
                  </a:solidFill>
                  <a:effectLst>
                    <a:glow rad="139700">
                      <a:schemeClr val="bg1"/>
                    </a:glow>
                  </a:effectLst>
                  <a:latin typeface="微软雅黑" panose="020B0503020204020204" pitchFamily="34" charset="-122"/>
                  <a:ea typeface="微软雅黑" panose="020B0503020204020204" pitchFamily="34" charset="-122"/>
                </a:rPr>
                <a:t>穿</a:t>
              </a:r>
            </a:p>
          </p:txBody>
        </p:sp>
      </p:grpSp>
      <p:grpSp>
        <p:nvGrpSpPr>
          <p:cNvPr id="7" name="组合 6"/>
          <p:cNvGrpSpPr/>
          <p:nvPr/>
        </p:nvGrpSpPr>
        <p:grpSpPr>
          <a:xfrm>
            <a:off x="2195807" y="1030309"/>
            <a:ext cx="2304256" cy="1454671"/>
            <a:chOff x="1331641" y="2054353"/>
            <a:chExt cx="2304256" cy="1454671"/>
          </a:xfrm>
        </p:grpSpPr>
        <p:pic>
          <p:nvPicPr>
            <p:cNvPr id="8" name="Picture 2" descr="http://pic9.nipic.com/20100912/2034482_131452238510_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9874"/>
            <a:stretch/>
          </p:blipFill>
          <p:spPr bwMode="auto">
            <a:xfrm>
              <a:off x="1331641" y="2054353"/>
              <a:ext cx="2304256" cy="1454671"/>
            </a:xfrm>
            <a:prstGeom prst="ellipse">
              <a:avLst/>
            </a:prstGeom>
            <a:ln>
              <a:noFill/>
            </a:ln>
            <a:effectLst>
              <a:outerShdw blurRad="63500" sx="102000" sy="102000" algn="ctr" rotWithShape="0">
                <a:prstClr val="black">
                  <a:alpha val="40000"/>
                </a:prstClr>
              </a:outerShdw>
              <a:softEdge rad="0"/>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331641" y="2427745"/>
              <a:ext cx="2304256" cy="523220"/>
            </a:xfrm>
            <a:prstGeom prst="rect">
              <a:avLst/>
            </a:prstGeom>
            <a:noFill/>
            <a:ln>
              <a:noFill/>
            </a:ln>
          </p:spPr>
          <p:txBody>
            <a:bodyPr wrap="square">
              <a:spAutoFit/>
            </a:bodyPr>
            <a:lstStyle/>
            <a:p>
              <a:pPr algn="ctr"/>
              <a:r>
                <a:rPr lang="zh-CN" altLang="en-US" sz="2800" b="1" dirty="0">
                  <a:solidFill>
                    <a:srgbClr val="0070C0"/>
                  </a:solidFill>
                  <a:effectLst>
                    <a:glow rad="139700">
                      <a:schemeClr val="bg1"/>
                    </a:glow>
                  </a:effectLst>
                  <a:latin typeface="微软雅黑" panose="020B0503020204020204" pitchFamily="34" charset="-122"/>
                  <a:ea typeface="微软雅黑" panose="020B0503020204020204" pitchFamily="34" charset="-122"/>
                </a:rPr>
                <a:t>吃</a:t>
              </a:r>
            </a:p>
          </p:txBody>
        </p:sp>
      </p:grpSp>
    </p:spTree>
    <p:extLst>
      <p:ext uri="{BB962C8B-B14F-4D97-AF65-F5344CB8AC3E}">
        <p14:creationId xmlns:p14="http://schemas.microsoft.com/office/powerpoint/2010/main" val="424312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87624" y="2549222"/>
            <a:ext cx="7056784" cy="523220"/>
          </a:xfrm>
          <a:prstGeom prst="rect">
            <a:avLst/>
          </a:prstGeom>
        </p:spPr>
        <p:txBody>
          <a:bodyPr wrap="square">
            <a:spAutoFit/>
          </a:bodyPr>
          <a:lstStyle/>
          <a:p>
            <a:r>
              <a:rPr lang="zh-CN" altLang="en-US" sz="2800" b="1" dirty="0" smtClean="0">
                <a:solidFill>
                  <a:srgbClr val="0070C0"/>
                </a:solidFill>
                <a:latin typeface="微软雅黑" pitchFamily="34" charset="-122"/>
                <a:ea typeface="微软雅黑" pitchFamily="34" charset="-122"/>
              </a:rPr>
              <a:t>      </a:t>
            </a:r>
            <a:endParaRPr lang="zh-CN" altLang="en-US" sz="2800" b="1" dirty="0">
              <a:solidFill>
                <a:srgbClr val="0070C0"/>
              </a:solidFill>
              <a:latin typeface="微软雅黑" pitchFamily="34" charset="-122"/>
              <a:ea typeface="微软雅黑" pitchFamily="34" charset="-122"/>
            </a:endParaRPr>
          </a:p>
        </p:txBody>
      </p:sp>
      <p:graphicFrame>
        <p:nvGraphicFramePr>
          <p:cNvPr id="8" name="图示 7"/>
          <p:cNvGraphicFramePr/>
          <p:nvPr>
            <p:extLst>
              <p:ext uri="{D42A27DB-BD31-4B8C-83A1-F6EECF244321}">
                <p14:modId xmlns:p14="http://schemas.microsoft.com/office/powerpoint/2010/main" val="347591208"/>
              </p:ext>
            </p:extLst>
          </p:nvPr>
        </p:nvGraphicFramePr>
        <p:xfrm>
          <a:off x="1475656" y="134076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矩形 8"/>
          <p:cNvSpPr/>
          <p:nvPr/>
        </p:nvSpPr>
        <p:spPr>
          <a:xfrm>
            <a:off x="0" y="0"/>
            <a:ext cx="9151292" cy="584775"/>
          </a:xfrm>
          <a:prstGeom prst="rect">
            <a:avLst/>
          </a:prstGeom>
          <a:solidFill>
            <a:srgbClr val="C00000"/>
          </a:solidFill>
        </p:spPr>
        <p:txBody>
          <a:bodyPr wrap="square">
            <a:spAutoFit/>
          </a:bodyPr>
          <a:lstStyle/>
          <a:p>
            <a:pPr algn="ctr"/>
            <a:r>
              <a:rPr lang="zh-CN" altLang="en-US" sz="3200" b="1" dirty="0" smtClean="0">
                <a:solidFill>
                  <a:schemeClr val="bg1"/>
                </a:solidFill>
                <a:latin typeface="微软雅黑" pitchFamily="34" charset="-122"/>
                <a:ea typeface="微软雅黑" pitchFamily="34" charset="-122"/>
              </a:rPr>
              <a:t>二是围绕提升贫困地区贫困群众发展能力完善政策</a:t>
            </a:r>
            <a:endParaRPr lang="zh-CN" altLang="zh-CN" sz="32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17080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750"/>
                                        <p:tgtEl>
                                          <p:spTgt spid="7"/>
                                        </p:tgtEl>
                                      </p:cBhvr>
                                    </p:animEffect>
                                  </p:childTnLst>
                                </p:cTn>
                              </p:par>
                              <p:par>
                                <p:cTn id="8" presetID="2" presetClass="entr" presetSubtype="2"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1+#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childTnLst>
                          </p:cTn>
                        </p:par>
                        <p:par>
                          <p:cTn id="12" fill="hold">
                            <p:stCondLst>
                              <p:cond delay="1750"/>
                            </p:stCondLst>
                            <p:childTnLst>
                              <p:par>
                                <p:cTn id="13" presetID="26" presetClass="entr" presetSubtype="0" fill="hold" grpId="0" nodeType="afterEffect">
                                  <p:stCondLst>
                                    <p:cond delay="0"/>
                                  </p:stCondLst>
                                  <p:childTnLst>
                                    <p:set>
                                      <p:cBhvr>
                                        <p:cTn id="14" dur="1" fill="hold">
                                          <p:stCondLst>
                                            <p:cond delay="0"/>
                                          </p:stCondLst>
                                        </p:cTn>
                                        <p:tgtEl>
                                          <p:spTgt spid="8">
                                            <p:graphicEl>
                                              <a:dgm id="{B0428BEF-8D54-44DD-8663-97B1CBFD68B1}"/>
                                            </p:graphicEl>
                                          </p:spTgt>
                                        </p:tgtEl>
                                        <p:attrNameLst>
                                          <p:attrName>style.visibility</p:attrName>
                                        </p:attrNameLst>
                                      </p:cBhvr>
                                      <p:to>
                                        <p:strVal val="visible"/>
                                      </p:to>
                                    </p:set>
                                    <p:animEffect transition="in" filter="wipe(down)">
                                      <p:cBhvr>
                                        <p:cTn id="15" dur="580">
                                          <p:stCondLst>
                                            <p:cond delay="0"/>
                                          </p:stCondLst>
                                        </p:cTn>
                                        <p:tgtEl>
                                          <p:spTgt spid="8">
                                            <p:graphicEl>
                                              <a:dgm id="{B0428BEF-8D54-44DD-8663-97B1CBFD68B1}"/>
                                            </p:graphicEl>
                                          </p:spTgt>
                                        </p:tgtEl>
                                      </p:cBhvr>
                                    </p:animEffect>
                                    <p:anim calcmode="lin" valueType="num">
                                      <p:cBhvr>
                                        <p:cTn id="16" dur="1822" tmFilter="0,0; 0.14,0.36; 0.43,0.73; 0.71,0.91; 1.0,1.0">
                                          <p:stCondLst>
                                            <p:cond delay="0"/>
                                          </p:stCondLst>
                                        </p:cTn>
                                        <p:tgtEl>
                                          <p:spTgt spid="8">
                                            <p:graphicEl>
                                              <a:dgm id="{B0428BEF-8D54-44DD-8663-97B1CBFD68B1}"/>
                                            </p:graphic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8">
                                            <p:graphicEl>
                                              <a:dgm id="{B0428BEF-8D54-44DD-8663-97B1CBFD68B1}"/>
                                            </p:graphic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8">
                                            <p:graphicEl>
                                              <a:dgm id="{B0428BEF-8D54-44DD-8663-97B1CBFD68B1}"/>
                                            </p:graphic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8">
                                            <p:graphicEl>
                                              <a:dgm id="{B0428BEF-8D54-44DD-8663-97B1CBFD68B1}"/>
                                            </p:graphic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8">
                                            <p:graphicEl>
                                              <a:dgm id="{B0428BEF-8D54-44DD-8663-97B1CBFD68B1}"/>
                                            </p:graphic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8">
                                            <p:graphicEl>
                                              <a:dgm id="{B0428BEF-8D54-44DD-8663-97B1CBFD68B1}"/>
                                            </p:graphicEl>
                                          </p:spTgt>
                                        </p:tgtEl>
                                      </p:cBhvr>
                                      <p:to x="100000" y="60000"/>
                                    </p:animScale>
                                    <p:animScale>
                                      <p:cBhvr>
                                        <p:cTn id="22" dur="166" decel="50000">
                                          <p:stCondLst>
                                            <p:cond delay="676"/>
                                          </p:stCondLst>
                                        </p:cTn>
                                        <p:tgtEl>
                                          <p:spTgt spid="8">
                                            <p:graphicEl>
                                              <a:dgm id="{B0428BEF-8D54-44DD-8663-97B1CBFD68B1}"/>
                                            </p:graphicEl>
                                          </p:spTgt>
                                        </p:tgtEl>
                                      </p:cBhvr>
                                      <p:to x="100000" y="100000"/>
                                    </p:animScale>
                                    <p:animScale>
                                      <p:cBhvr>
                                        <p:cTn id="23" dur="26">
                                          <p:stCondLst>
                                            <p:cond delay="1312"/>
                                          </p:stCondLst>
                                        </p:cTn>
                                        <p:tgtEl>
                                          <p:spTgt spid="8">
                                            <p:graphicEl>
                                              <a:dgm id="{B0428BEF-8D54-44DD-8663-97B1CBFD68B1}"/>
                                            </p:graphicEl>
                                          </p:spTgt>
                                        </p:tgtEl>
                                      </p:cBhvr>
                                      <p:to x="100000" y="80000"/>
                                    </p:animScale>
                                    <p:animScale>
                                      <p:cBhvr>
                                        <p:cTn id="24" dur="166" decel="50000">
                                          <p:stCondLst>
                                            <p:cond delay="1338"/>
                                          </p:stCondLst>
                                        </p:cTn>
                                        <p:tgtEl>
                                          <p:spTgt spid="8">
                                            <p:graphicEl>
                                              <a:dgm id="{B0428BEF-8D54-44DD-8663-97B1CBFD68B1}"/>
                                            </p:graphicEl>
                                          </p:spTgt>
                                        </p:tgtEl>
                                      </p:cBhvr>
                                      <p:to x="100000" y="100000"/>
                                    </p:animScale>
                                    <p:animScale>
                                      <p:cBhvr>
                                        <p:cTn id="25" dur="26">
                                          <p:stCondLst>
                                            <p:cond delay="1642"/>
                                          </p:stCondLst>
                                        </p:cTn>
                                        <p:tgtEl>
                                          <p:spTgt spid="8">
                                            <p:graphicEl>
                                              <a:dgm id="{B0428BEF-8D54-44DD-8663-97B1CBFD68B1}"/>
                                            </p:graphicEl>
                                          </p:spTgt>
                                        </p:tgtEl>
                                      </p:cBhvr>
                                      <p:to x="100000" y="90000"/>
                                    </p:animScale>
                                    <p:animScale>
                                      <p:cBhvr>
                                        <p:cTn id="26" dur="166" decel="50000">
                                          <p:stCondLst>
                                            <p:cond delay="1668"/>
                                          </p:stCondLst>
                                        </p:cTn>
                                        <p:tgtEl>
                                          <p:spTgt spid="8">
                                            <p:graphicEl>
                                              <a:dgm id="{B0428BEF-8D54-44DD-8663-97B1CBFD68B1}"/>
                                            </p:graphicEl>
                                          </p:spTgt>
                                        </p:tgtEl>
                                      </p:cBhvr>
                                      <p:to x="100000" y="100000"/>
                                    </p:animScale>
                                    <p:animScale>
                                      <p:cBhvr>
                                        <p:cTn id="27" dur="26">
                                          <p:stCondLst>
                                            <p:cond delay="1808"/>
                                          </p:stCondLst>
                                        </p:cTn>
                                        <p:tgtEl>
                                          <p:spTgt spid="8">
                                            <p:graphicEl>
                                              <a:dgm id="{B0428BEF-8D54-44DD-8663-97B1CBFD68B1}"/>
                                            </p:graphicEl>
                                          </p:spTgt>
                                        </p:tgtEl>
                                      </p:cBhvr>
                                      <p:to x="100000" y="95000"/>
                                    </p:animScale>
                                    <p:animScale>
                                      <p:cBhvr>
                                        <p:cTn id="28" dur="166" decel="50000">
                                          <p:stCondLst>
                                            <p:cond delay="1834"/>
                                          </p:stCondLst>
                                        </p:cTn>
                                        <p:tgtEl>
                                          <p:spTgt spid="8">
                                            <p:graphicEl>
                                              <a:dgm id="{B0428BEF-8D54-44DD-8663-97B1CBFD68B1}"/>
                                            </p:graphicEl>
                                          </p:spTgt>
                                        </p:tgtEl>
                                      </p:cBhvr>
                                      <p:to x="100000" y="100000"/>
                                    </p:animScale>
                                  </p:childTnLst>
                                </p:cTn>
                              </p:par>
                            </p:childTnLst>
                          </p:cTn>
                        </p:par>
                        <p:par>
                          <p:cTn id="29" fill="hold">
                            <p:stCondLst>
                              <p:cond delay="3750"/>
                            </p:stCondLst>
                            <p:childTnLst>
                              <p:par>
                                <p:cTn id="30" presetID="26" presetClass="entr" presetSubtype="0" fill="hold" grpId="0" nodeType="afterEffect">
                                  <p:stCondLst>
                                    <p:cond delay="0"/>
                                  </p:stCondLst>
                                  <p:childTnLst>
                                    <p:set>
                                      <p:cBhvr>
                                        <p:cTn id="31" dur="1" fill="hold">
                                          <p:stCondLst>
                                            <p:cond delay="0"/>
                                          </p:stCondLst>
                                        </p:cTn>
                                        <p:tgtEl>
                                          <p:spTgt spid="8">
                                            <p:graphicEl>
                                              <a:dgm id="{F632A7C5-D98D-412C-BC57-05B12398AA66}"/>
                                            </p:graphicEl>
                                          </p:spTgt>
                                        </p:tgtEl>
                                        <p:attrNameLst>
                                          <p:attrName>style.visibility</p:attrName>
                                        </p:attrNameLst>
                                      </p:cBhvr>
                                      <p:to>
                                        <p:strVal val="visible"/>
                                      </p:to>
                                    </p:set>
                                    <p:animEffect transition="in" filter="wipe(down)">
                                      <p:cBhvr>
                                        <p:cTn id="32" dur="580">
                                          <p:stCondLst>
                                            <p:cond delay="0"/>
                                          </p:stCondLst>
                                        </p:cTn>
                                        <p:tgtEl>
                                          <p:spTgt spid="8">
                                            <p:graphicEl>
                                              <a:dgm id="{F632A7C5-D98D-412C-BC57-05B12398AA66}"/>
                                            </p:graphicEl>
                                          </p:spTgt>
                                        </p:tgtEl>
                                      </p:cBhvr>
                                    </p:animEffect>
                                    <p:anim calcmode="lin" valueType="num">
                                      <p:cBhvr>
                                        <p:cTn id="33" dur="1822" tmFilter="0,0; 0.14,0.36; 0.43,0.73; 0.71,0.91; 1.0,1.0">
                                          <p:stCondLst>
                                            <p:cond delay="0"/>
                                          </p:stCondLst>
                                        </p:cTn>
                                        <p:tgtEl>
                                          <p:spTgt spid="8">
                                            <p:graphicEl>
                                              <a:dgm id="{F632A7C5-D98D-412C-BC57-05B12398AA66}"/>
                                            </p:graphic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8">
                                            <p:graphicEl>
                                              <a:dgm id="{F632A7C5-D98D-412C-BC57-05B12398AA66}"/>
                                            </p:graphic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8">
                                            <p:graphicEl>
                                              <a:dgm id="{F632A7C5-D98D-412C-BC57-05B12398AA66}"/>
                                            </p:graphic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8">
                                            <p:graphicEl>
                                              <a:dgm id="{F632A7C5-D98D-412C-BC57-05B12398AA66}"/>
                                            </p:graphic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8">
                                            <p:graphicEl>
                                              <a:dgm id="{F632A7C5-D98D-412C-BC57-05B12398AA66}"/>
                                            </p:graphic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8">
                                            <p:graphicEl>
                                              <a:dgm id="{F632A7C5-D98D-412C-BC57-05B12398AA66}"/>
                                            </p:graphicEl>
                                          </p:spTgt>
                                        </p:tgtEl>
                                      </p:cBhvr>
                                      <p:to x="100000" y="60000"/>
                                    </p:animScale>
                                    <p:animScale>
                                      <p:cBhvr>
                                        <p:cTn id="39" dur="166" decel="50000">
                                          <p:stCondLst>
                                            <p:cond delay="676"/>
                                          </p:stCondLst>
                                        </p:cTn>
                                        <p:tgtEl>
                                          <p:spTgt spid="8">
                                            <p:graphicEl>
                                              <a:dgm id="{F632A7C5-D98D-412C-BC57-05B12398AA66}"/>
                                            </p:graphicEl>
                                          </p:spTgt>
                                        </p:tgtEl>
                                      </p:cBhvr>
                                      <p:to x="100000" y="100000"/>
                                    </p:animScale>
                                    <p:animScale>
                                      <p:cBhvr>
                                        <p:cTn id="40" dur="26">
                                          <p:stCondLst>
                                            <p:cond delay="1312"/>
                                          </p:stCondLst>
                                        </p:cTn>
                                        <p:tgtEl>
                                          <p:spTgt spid="8">
                                            <p:graphicEl>
                                              <a:dgm id="{F632A7C5-D98D-412C-BC57-05B12398AA66}"/>
                                            </p:graphicEl>
                                          </p:spTgt>
                                        </p:tgtEl>
                                      </p:cBhvr>
                                      <p:to x="100000" y="80000"/>
                                    </p:animScale>
                                    <p:animScale>
                                      <p:cBhvr>
                                        <p:cTn id="41" dur="166" decel="50000">
                                          <p:stCondLst>
                                            <p:cond delay="1338"/>
                                          </p:stCondLst>
                                        </p:cTn>
                                        <p:tgtEl>
                                          <p:spTgt spid="8">
                                            <p:graphicEl>
                                              <a:dgm id="{F632A7C5-D98D-412C-BC57-05B12398AA66}"/>
                                            </p:graphicEl>
                                          </p:spTgt>
                                        </p:tgtEl>
                                      </p:cBhvr>
                                      <p:to x="100000" y="100000"/>
                                    </p:animScale>
                                    <p:animScale>
                                      <p:cBhvr>
                                        <p:cTn id="42" dur="26">
                                          <p:stCondLst>
                                            <p:cond delay="1642"/>
                                          </p:stCondLst>
                                        </p:cTn>
                                        <p:tgtEl>
                                          <p:spTgt spid="8">
                                            <p:graphicEl>
                                              <a:dgm id="{F632A7C5-D98D-412C-BC57-05B12398AA66}"/>
                                            </p:graphicEl>
                                          </p:spTgt>
                                        </p:tgtEl>
                                      </p:cBhvr>
                                      <p:to x="100000" y="90000"/>
                                    </p:animScale>
                                    <p:animScale>
                                      <p:cBhvr>
                                        <p:cTn id="43" dur="166" decel="50000">
                                          <p:stCondLst>
                                            <p:cond delay="1668"/>
                                          </p:stCondLst>
                                        </p:cTn>
                                        <p:tgtEl>
                                          <p:spTgt spid="8">
                                            <p:graphicEl>
                                              <a:dgm id="{F632A7C5-D98D-412C-BC57-05B12398AA66}"/>
                                            </p:graphicEl>
                                          </p:spTgt>
                                        </p:tgtEl>
                                      </p:cBhvr>
                                      <p:to x="100000" y="100000"/>
                                    </p:animScale>
                                    <p:animScale>
                                      <p:cBhvr>
                                        <p:cTn id="44" dur="26">
                                          <p:stCondLst>
                                            <p:cond delay="1808"/>
                                          </p:stCondLst>
                                        </p:cTn>
                                        <p:tgtEl>
                                          <p:spTgt spid="8">
                                            <p:graphicEl>
                                              <a:dgm id="{F632A7C5-D98D-412C-BC57-05B12398AA66}"/>
                                            </p:graphicEl>
                                          </p:spTgt>
                                        </p:tgtEl>
                                      </p:cBhvr>
                                      <p:to x="100000" y="95000"/>
                                    </p:animScale>
                                    <p:animScale>
                                      <p:cBhvr>
                                        <p:cTn id="45" dur="166" decel="50000">
                                          <p:stCondLst>
                                            <p:cond delay="1834"/>
                                          </p:stCondLst>
                                        </p:cTn>
                                        <p:tgtEl>
                                          <p:spTgt spid="8">
                                            <p:graphicEl>
                                              <a:dgm id="{F632A7C5-D98D-412C-BC57-05B12398AA66}"/>
                                            </p:graphicEl>
                                          </p:spTgt>
                                        </p:tgtEl>
                                      </p:cBhvr>
                                      <p:to x="100000" y="100000"/>
                                    </p:animScale>
                                  </p:childTnLst>
                                </p:cTn>
                              </p:par>
                            </p:childTnLst>
                          </p:cTn>
                        </p:par>
                        <p:par>
                          <p:cTn id="46" fill="hold">
                            <p:stCondLst>
                              <p:cond delay="5750"/>
                            </p:stCondLst>
                            <p:childTnLst>
                              <p:par>
                                <p:cTn id="47" presetID="26" presetClass="entr" presetSubtype="0" fill="hold" grpId="0" nodeType="afterEffect">
                                  <p:stCondLst>
                                    <p:cond delay="0"/>
                                  </p:stCondLst>
                                  <p:childTnLst>
                                    <p:set>
                                      <p:cBhvr>
                                        <p:cTn id="48" dur="1" fill="hold">
                                          <p:stCondLst>
                                            <p:cond delay="0"/>
                                          </p:stCondLst>
                                        </p:cTn>
                                        <p:tgtEl>
                                          <p:spTgt spid="8">
                                            <p:graphicEl>
                                              <a:dgm id="{B3DDDD31-50C6-4A4F-A3AA-73B0DEF6E380}"/>
                                            </p:graphicEl>
                                          </p:spTgt>
                                        </p:tgtEl>
                                        <p:attrNameLst>
                                          <p:attrName>style.visibility</p:attrName>
                                        </p:attrNameLst>
                                      </p:cBhvr>
                                      <p:to>
                                        <p:strVal val="visible"/>
                                      </p:to>
                                    </p:set>
                                    <p:animEffect transition="in" filter="wipe(down)">
                                      <p:cBhvr>
                                        <p:cTn id="49" dur="580">
                                          <p:stCondLst>
                                            <p:cond delay="0"/>
                                          </p:stCondLst>
                                        </p:cTn>
                                        <p:tgtEl>
                                          <p:spTgt spid="8">
                                            <p:graphicEl>
                                              <a:dgm id="{B3DDDD31-50C6-4A4F-A3AA-73B0DEF6E380}"/>
                                            </p:graphicEl>
                                          </p:spTgt>
                                        </p:tgtEl>
                                      </p:cBhvr>
                                    </p:animEffect>
                                    <p:anim calcmode="lin" valueType="num">
                                      <p:cBhvr>
                                        <p:cTn id="50" dur="1822" tmFilter="0,0; 0.14,0.36; 0.43,0.73; 0.71,0.91; 1.0,1.0">
                                          <p:stCondLst>
                                            <p:cond delay="0"/>
                                          </p:stCondLst>
                                        </p:cTn>
                                        <p:tgtEl>
                                          <p:spTgt spid="8">
                                            <p:graphicEl>
                                              <a:dgm id="{B3DDDD31-50C6-4A4F-A3AA-73B0DEF6E380}"/>
                                            </p:graphic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8">
                                            <p:graphicEl>
                                              <a:dgm id="{B3DDDD31-50C6-4A4F-A3AA-73B0DEF6E380}"/>
                                            </p:graphic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8">
                                            <p:graphicEl>
                                              <a:dgm id="{B3DDDD31-50C6-4A4F-A3AA-73B0DEF6E380}"/>
                                            </p:graphic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8">
                                            <p:graphicEl>
                                              <a:dgm id="{B3DDDD31-50C6-4A4F-A3AA-73B0DEF6E380}"/>
                                            </p:graphic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8">
                                            <p:graphicEl>
                                              <a:dgm id="{B3DDDD31-50C6-4A4F-A3AA-73B0DEF6E380}"/>
                                            </p:graphic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8">
                                            <p:graphicEl>
                                              <a:dgm id="{B3DDDD31-50C6-4A4F-A3AA-73B0DEF6E380}"/>
                                            </p:graphicEl>
                                          </p:spTgt>
                                        </p:tgtEl>
                                      </p:cBhvr>
                                      <p:to x="100000" y="60000"/>
                                    </p:animScale>
                                    <p:animScale>
                                      <p:cBhvr>
                                        <p:cTn id="56" dur="166" decel="50000">
                                          <p:stCondLst>
                                            <p:cond delay="676"/>
                                          </p:stCondLst>
                                        </p:cTn>
                                        <p:tgtEl>
                                          <p:spTgt spid="8">
                                            <p:graphicEl>
                                              <a:dgm id="{B3DDDD31-50C6-4A4F-A3AA-73B0DEF6E380}"/>
                                            </p:graphicEl>
                                          </p:spTgt>
                                        </p:tgtEl>
                                      </p:cBhvr>
                                      <p:to x="100000" y="100000"/>
                                    </p:animScale>
                                    <p:animScale>
                                      <p:cBhvr>
                                        <p:cTn id="57" dur="26">
                                          <p:stCondLst>
                                            <p:cond delay="1312"/>
                                          </p:stCondLst>
                                        </p:cTn>
                                        <p:tgtEl>
                                          <p:spTgt spid="8">
                                            <p:graphicEl>
                                              <a:dgm id="{B3DDDD31-50C6-4A4F-A3AA-73B0DEF6E380}"/>
                                            </p:graphicEl>
                                          </p:spTgt>
                                        </p:tgtEl>
                                      </p:cBhvr>
                                      <p:to x="100000" y="80000"/>
                                    </p:animScale>
                                    <p:animScale>
                                      <p:cBhvr>
                                        <p:cTn id="58" dur="166" decel="50000">
                                          <p:stCondLst>
                                            <p:cond delay="1338"/>
                                          </p:stCondLst>
                                        </p:cTn>
                                        <p:tgtEl>
                                          <p:spTgt spid="8">
                                            <p:graphicEl>
                                              <a:dgm id="{B3DDDD31-50C6-4A4F-A3AA-73B0DEF6E380}"/>
                                            </p:graphicEl>
                                          </p:spTgt>
                                        </p:tgtEl>
                                      </p:cBhvr>
                                      <p:to x="100000" y="100000"/>
                                    </p:animScale>
                                    <p:animScale>
                                      <p:cBhvr>
                                        <p:cTn id="59" dur="26">
                                          <p:stCondLst>
                                            <p:cond delay="1642"/>
                                          </p:stCondLst>
                                        </p:cTn>
                                        <p:tgtEl>
                                          <p:spTgt spid="8">
                                            <p:graphicEl>
                                              <a:dgm id="{B3DDDD31-50C6-4A4F-A3AA-73B0DEF6E380}"/>
                                            </p:graphicEl>
                                          </p:spTgt>
                                        </p:tgtEl>
                                      </p:cBhvr>
                                      <p:to x="100000" y="90000"/>
                                    </p:animScale>
                                    <p:animScale>
                                      <p:cBhvr>
                                        <p:cTn id="60" dur="166" decel="50000">
                                          <p:stCondLst>
                                            <p:cond delay="1668"/>
                                          </p:stCondLst>
                                        </p:cTn>
                                        <p:tgtEl>
                                          <p:spTgt spid="8">
                                            <p:graphicEl>
                                              <a:dgm id="{B3DDDD31-50C6-4A4F-A3AA-73B0DEF6E380}"/>
                                            </p:graphicEl>
                                          </p:spTgt>
                                        </p:tgtEl>
                                      </p:cBhvr>
                                      <p:to x="100000" y="100000"/>
                                    </p:animScale>
                                    <p:animScale>
                                      <p:cBhvr>
                                        <p:cTn id="61" dur="26">
                                          <p:stCondLst>
                                            <p:cond delay="1808"/>
                                          </p:stCondLst>
                                        </p:cTn>
                                        <p:tgtEl>
                                          <p:spTgt spid="8">
                                            <p:graphicEl>
                                              <a:dgm id="{B3DDDD31-50C6-4A4F-A3AA-73B0DEF6E380}"/>
                                            </p:graphicEl>
                                          </p:spTgt>
                                        </p:tgtEl>
                                      </p:cBhvr>
                                      <p:to x="100000" y="95000"/>
                                    </p:animScale>
                                    <p:animScale>
                                      <p:cBhvr>
                                        <p:cTn id="62" dur="166" decel="50000">
                                          <p:stCondLst>
                                            <p:cond delay="1834"/>
                                          </p:stCondLst>
                                        </p:cTn>
                                        <p:tgtEl>
                                          <p:spTgt spid="8">
                                            <p:graphicEl>
                                              <a:dgm id="{B3DDDD31-50C6-4A4F-A3AA-73B0DEF6E380}"/>
                                            </p:graphicEl>
                                          </p:spTgt>
                                        </p:tgtEl>
                                      </p:cBhvr>
                                      <p:to x="100000" y="100000"/>
                                    </p:animScale>
                                  </p:childTnLst>
                                </p:cTn>
                              </p:par>
                            </p:childTnLst>
                          </p:cTn>
                        </p:par>
                        <p:par>
                          <p:cTn id="63" fill="hold">
                            <p:stCondLst>
                              <p:cond delay="7750"/>
                            </p:stCondLst>
                            <p:childTnLst>
                              <p:par>
                                <p:cTn id="64" presetID="26" presetClass="entr" presetSubtype="0" fill="hold" grpId="0" nodeType="afterEffect">
                                  <p:stCondLst>
                                    <p:cond delay="0"/>
                                  </p:stCondLst>
                                  <p:childTnLst>
                                    <p:set>
                                      <p:cBhvr>
                                        <p:cTn id="65" dur="1" fill="hold">
                                          <p:stCondLst>
                                            <p:cond delay="0"/>
                                          </p:stCondLst>
                                        </p:cTn>
                                        <p:tgtEl>
                                          <p:spTgt spid="8">
                                            <p:graphicEl>
                                              <a:dgm id="{F539BA5E-77EB-44BB-BA54-D3FFABFBB3FC}"/>
                                            </p:graphicEl>
                                          </p:spTgt>
                                        </p:tgtEl>
                                        <p:attrNameLst>
                                          <p:attrName>style.visibility</p:attrName>
                                        </p:attrNameLst>
                                      </p:cBhvr>
                                      <p:to>
                                        <p:strVal val="visible"/>
                                      </p:to>
                                    </p:set>
                                    <p:animEffect transition="in" filter="wipe(down)">
                                      <p:cBhvr>
                                        <p:cTn id="66" dur="580">
                                          <p:stCondLst>
                                            <p:cond delay="0"/>
                                          </p:stCondLst>
                                        </p:cTn>
                                        <p:tgtEl>
                                          <p:spTgt spid="8">
                                            <p:graphicEl>
                                              <a:dgm id="{F539BA5E-77EB-44BB-BA54-D3FFABFBB3FC}"/>
                                            </p:graphicEl>
                                          </p:spTgt>
                                        </p:tgtEl>
                                      </p:cBhvr>
                                    </p:animEffect>
                                    <p:anim calcmode="lin" valueType="num">
                                      <p:cBhvr>
                                        <p:cTn id="67" dur="1822" tmFilter="0,0; 0.14,0.36; 0.43,0.73; 0.71,0.91; 1.0,1.0">
                                          <p:stCondLst>
                                            <p:cond delay="0"/>
                                          </p:stCondLst>
                                        </p:cTn>
                                        <p:tgtEl>
                                          <p:spTgt spid="8">
                                            <p:graphicEl>
                                              <a:dgm id="{F539BA5E-77EB-44BB-BA54-D3FFABFBB3FC}"/>
                                            </p:graphicEl>
                                          </p:spTgt>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8">
                                            <p:graphicEl>
                                              <a:dgm id="{F539BA5E-77EB-44BB-BA54-D3FFABFBB3FC}"/>
                                            </p:graphicEl>
                                          </p:spTgt>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8">
                                            <p:graphicEl>
                                              <a:dgm id="{F539BA5E-77EB-44BB-BA54-D3FFABFBB3FC}"/>
                                            </p:graphicEl>
                                          </p:spTgt>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8">
                                            <p:graphicEl>
                                              <a:dgm id="{F539BA5E-77EB-44BB-BA54-D3FFABFBB3FC}"/>
                                            </p:graphicEl>
                                          </p:spTgt>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8">
                                            <p:graphicEl>
                                              <a:dgm id="{F539BA5E-77EB-44BB-BA54-D3FFABFBB3FC}"/>
                                            </p:graphicEl>
                                          </p:spTgt>
                                        </p:tgtEl>
                                        <p:attrNameLst>
                                          <p:attrName>ppt_y</p:attrName>
                                        </p:attrNameLst>
                                      </p:cBhvr>
                                      <p:tavLst>
                                        <p:tav tm="0" fmla="#ppt_y-sin(pi*$)/81">
                                          <p:val>
                                            <p:fltVal val="0"/>
                                          </p:val>
                                        </p:tav>
                                        <p:tav tm="100000">
                                          <p:val>
                                            <p:fltVal val="1"/>
                                          </p:val>
                                        </p:tav>
                                      </p:tavLst>
                                    </p:anim>
                                    <p:animScale>
                                      <p:cBhvr>
                                        <p:cTn id="72" dur="26">
                                          <p:stCondLst>
                                            <p:cond delay="650"/>
                                          </p:stCondLst>
                                        </p:cTn>
                                        <p:tgtEl>
                                          <p:spTgt spid="8">
                                            <p:graphicEl>
                                              <a:dgm id="{F539BA5E-77EB-44BB-BA54-D3FFABFBB3FC}"/>
                                            </p:graphicEl>
                                          </p:spTgt>
                                        </p:tgtEl>
                                      </p:cBhvr>
                                      <p:to x="100000" y="60000"/>
                                    </p:animScale>
                                    <p:animScale>
                                      <p:cBhvr>
                                        <p:cTn id="73" dur="166" decel="50000">
                                          <p:stCondLst>
                                            <p:cond delay="676"/>
                                          </p:stCondLst>
                                        </p:cTn>
                                        <p:tgtEl>
                                          <p:spTgt spid="8">
                                            <p:graphicEl>
                                              <a:dgm id="{F539BA5E-77EB-44BB-BA54-D3FFABFBB3FC}"/>
                                            </p:graphicEl>
                                          </p:spTgt>
                                        </p:tgtEl>
                                      </p:cBhvr>
                                      <p:to x="100000" y="100000"/>
                                    </p:animScale>
                                    <p:animScale>
                                      <p:cBhvr>
                                        <p:cTn id="74" dur="26">
                                          <p:stCondLst>
                                            <p:cond delay="1312"/>
                                          </p:stCondLst>
                                        </p:cTn>
                                        <p:tgtEl>
                                          <p:spTgt spid="8">
                                            <p:graphicEl>
                                              <a:dgm id="{F539BA5E-77EB-44BB-BA54-D3FFABFBB3FC}"/>
                                            </p:graphicEl>
                                          </p:spTgt>
                                        </p:tgtEl>
                                      </p:cBhvr>
                                      <p:to x="100000" y="80000"/>
                                    </p:animScale>
                                    <p:animScale>
                                      <p:cBhvr>
                                        <p:cTn id="75" dur="166" decel="50000">
                                          <p:stCondLst>
                                            <p:cond delay="1338"/>
                                          </p:stCondLst>
                                        </p:cTn>
                                        <p:tgtEl>
                                          <p:spTgt spid="8">
                                            <p:graphicEl>
                                              <a:dgm id="{F539BA5E-77EB-44BB-BA54-D3FFABFBB3FC}"/>
                                            </p:graphicEl>
                                          </p:spTgt>
                                        </p:tgtEl>
                                      </p:cBhvr>
                                      <p:to x="100000" y="100000"/>
                                    </p:animScale>
                                    <p:animScale>
                                      <p:cBhvr>
                                        <p:cTn id="76" dur="26">
                                          <p:stCondLst>
                                            <p:cond delay="1642"/>
                                          </p:stCondLst>
                                        </p:cTn>
                                        <p:tgtEl>
                                          <p:spTgt spid="8">
                                            <p:graphicEl>
                                              <a:dgm id="{F539BA5E-77EB-44BB-BA54-D3FFABFBB3FC}"/>
                                            </p:graphicEl>
                                          </p:spTgt>
                                        </p:tgtEl>
                                      </p:cBhvr>
                                      <p:to x="100000" y="90000"/>
                                    </p:animScale>
                                    <p:animScale>
                                      <p:cBhvr>
                                        <p:cTn id="77" dur="166" decel="50000">
                                          <p:stCondLst>
                                            <p:cond delay="1668"/>
                                          </p:stCondLst>
                                        </p:cTn>
                                        <p:tgtEl>
                                          <p:spTgt spid="8">
                                            <p:graphicEl>
                                              <a:dgm id="{F539BA5E-77EB-44BB-BA54-D3FFABFBB3FC}"/>
                                            </p:graphicEl>
                                          </p:spTgt>
                                        </p:tgtEl>
                                      </p:cBhvr>
                                      <p:to x="100000" y="100000"/>
                                    </p:animScale>
                                    <p:animScale>
                                      <p:cBhvr>
                                        <p:cTn id="78" dur="26">
                                          <p:stCondLst>
                                            <p:cond delay="1808"/>
                                          </p:stCondLst>
                                        </p:cTn>
                                        <p:tgtEl>
                                          <p:spTgt spid="8">
                                            <p:graphicEl>
                                              <a:dgm id="{F539BA5E-77EB-44BB-BA54-D3FFABFBB3FC}"/>
                                            </p:graphicEl>
                                          </p:spTgt>
                                        </p:tgtEl>
                                      </p:cBhvr>
                                      <p:to x="100000" y="95000"/>
                                    </p:animScale>
                                    <p:animScale>
                                      <p:cBhvr>
                                        <p:cTn id="79" dur="166" decel="50000">
                                          <p:stCondLst>
                                            <p:cond delay="1834"/>
                                          </p:stCondLst>
                                        </p:cTn>
                                        <p:tgtEl>
                                          <p:spTgt spid="8">
                                            <p:graphicEl>
                                              <a:dgm id="{F539BA5E-77EB-44BB-BA54-D3FFABFBB3FC}"/>
                                            </p:graphicEl>
                                          </p:spTgt>
                                        </p:tgtEl>
                                      </p:cBhvr>
                                      <p:to x="100000" y="100000"/>
                                    </p:animScale>
                                  </p:childTnLst>
                                </p:cTn>
                              </p:par>
                            </p:childTnLst>
                          </p:cTn>
                        </p:par>
                        <p:par>
                          <p:cTn id="80" fill="hold">
                            <p:stCondLst>
                              <p:cond delay="9750"/>
                            </p:stCondLst>
                            <p:childTnLst>
                              <p:par>
                                <p:cTn id="81" presetID="26" presetClass="entr" presetSubtype="0" fill="hold" grpId="0" nodeType="afterEffect">
                                  <p:stCondLst>
                                    <p:cond delay="0"/>
                                  </p:stCondLst>
                                  <p:childTnLst>
                                    <p:set>
                                      <p:cBhvr>
                                        <p:cTn id="82" dur="1" fill="hold">
                                          <p:stCondLst>
                                            <p:cond delay="0"/>
                                          </p:stCondLst>
                                        </p:cTn>
                                        <p:tgtEl>
                                          <p:spTgt spid="8">
                                            <p:graphicEl>
                                              <a:dgm id="{CA304327-C203-4E64-9B7E-7811BF531141}"/>
                                            </p:graphicEl>
                                          </p:spTgt>
                                        </p:tgtEl>
                                        <p:attrNameLst>
                                          <p:attrName>style.visibility</p:attrName>
                                        </p:attrNameLst>
                                      </p:cBhvr>
                                      <p:to>
                                        <p:strVal val="visible"/>
                                      </p:to>
                                    </p:set>
                                    <p:animEffect transition="in" filter="wipe(down)">
                                      <p:cBhvr>
                                        <p:cTn id="83" dur="580">
                                          <p:stCondLst>
                                            <p:cond delay="0"/>
                                          </p:stCondLst>
                                        </p:cTn>
                                        <p:tgtEl>
                                          <p:spTgt spid="8">
                                            <p:graphicEl>
                                              <a:dgm id="{CA304327-C203-4E64-9B7E-7811BF531141}"/>
                                            </p:graphicEl>
                                          </p:spTgt>
                                        </p:tgtEl>
                                      </p:cBhvr>
                                    </p:animEffect>
                                    <p:anim calcmode="lin" valueType="num">
                                      <p:cBhvr>
                                        <p:cTn id="84" dur="1822" tmFilter="0,0; 0.14,0.36; 0.43,0.73; 0.71,0.91; 1.0,1.0">
                                          <p:stCondLst>
                                            <p:cond delay="0"/>
                                          </p:stCondLst>
                                        </p:cTn>
                                        <p:tgtEl>
                                          <p:spTgt spid="8">
                                            <p:graphicEl>
                                              <a:dgm id="{CA304327-C203-4E64-9B7E-7811BF531141}"/>
                                            </p:graphicEl>
                                          </p:spTgt>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8">
                                            <p:graphicEl>
                                              <a:dgm id="{CA304327-C203-4E64-9B7E-7811BF531141}"/>
                                            </p:graphicEl>
                                          </p:spTgt>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8">
                                            <p:graphicEl>
                                              <a:dgm id="{CA304327-C203-4E64-9B7E-7811BF531141}"/>
                                            </p:graphicEl>
                                          </p:spTgt>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8">
                                            <p:graphicEl>
                                              <a:dgm id="{CA304327-C203-4E64-9B7E-7811BF531141}"/>
                                            </p:graphicEl>
                                          </p:spTgt>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8">
                                            <p:graphicEl>
                                              <a:dgm id="{CA304327-C203-4E64-9B7E-7811BF531141}"/>
                                            </p:graphicEl>
                                          </p:spTgt>
                                        </p:tgtEl>
                                        <p:attrNameLst>
                                          <p:attrName>ppt_y</p:attrName>
                                        </p:attrNameLst>
                                      </p:cBhvr>
                                      <p:tavLst>
                                        <p:tav tm="0" fmla="#ppt_y-sin(pi*$)/81">
                                          <p:val>
                                            <p:fltVal val="0"/>
                                          </p:val>
                                        </p:tav>
                                        <p:tav tm="100000">
                                          <p:val>
                                            <p:fltVal val="1"/>
                                          </p:val>
                                        </p:tav>
                                      </p:tavLst>
                                    </p:anim>
                                    <p:animScale>
                                      <p:cBhvr>
                                        <p:cTn id="89" dur="26">
                                          <p:stCondLst>
                                            <p:cond delay="650"/>
                                          </p:stCondLst>
                                        </p:cTn>
                                        <p:tgtEl>
                                          <p:spTgt spid="8">
                                            <p:graphicEl>
                                              <a:dgm id="{CA304327-C203-4E64-9B7E-7811BF531141}"/>
                                            </p:graphicEl>
                                          </p:spTgt>
                                        </p:tgtEl>
                                      </p:cBhvr>
                                      <p:to x="100000" y="60000"/>
                                    </p:animScale>
                                    <p:animScale>
                                      <p:cBhvr>
                                        <p:cTn id="90" dur="166" decel="50000">
                                          <p:stCondLst>
                                            <p:cond delay="676"/>
                                          </p:stCondLst>
                                        </p:cTn>
                                        <p:tgtEl>
                                          <p:spTgt spid="8">
                                            <p:graphicEl>
                                              <a:dgm id="{CA304327-C203-4E64-9B7E-7811BF531141}"/>
                                            </p:graphicEl>
                                          </p:spTgt>
                                        </p:tgtEl>
                                      </p:cBhvr>
                                      <p:to x="100000" y="100000"/>
                                    </p:animScale>
                                    <p:animScale>
                                      <p:cBhvr>
                                        <p:cTn id="91" dur="26">
                                          <p:stCondLst>
                                            <p:cond delay="1312"/>
                                          </p:stCondLst>
                                        </p:cTn>
                                        <p:tgtEl>
                                          <p:spTgt spid="8">
                                            <p:graphicEl>
                                              <a:dgm id="{CA304327-C203-4E64-9B7E-7811BF531141}"/>
                                            </p:graphicEl>
                                          </p:spTgt>
                                        </p:tgtEl>
                                      </p:cBhvr>
                                      <p:to x="100000" y="80000"/>
                                    </p:animScale>
                                    <p:animScale>
                                      <p:cBhvr>
                                        <p:cTn id="92" dur="166" decel="50000">
                                          <p:stCondLst>
                                            <p:cond delay="1338"/>
                                          </p:stCondLst>
                                        </p:cTn>
                                        <p:tgtEl>
                                          <p:spTgt spid="8">
                                            <p:graphicEl>
                                              <a:dgm id="{CA304327-C203-4E64-9B7E-7811BF531141}"/>
                                            </p:graphicEl>
                                          </p:spTgt>
                                        </p:tgtEl>
                                      </p:cBhvr>
                                      <p:to x="100000" y="100000"/>
                                    </p:animScale>
                                    <p:animScale>
                                      <p:cBhvr>
                                        <p:cTn id="93" dur="26">
                                          <p:stCondLst>
                                            <p:cond delay="1642"/>
                                          </p:stCondLst>
                                        </p:cTn>
                                        <p:tgtEl>
                                          <p:spTgt spid="8">
                                            <p:graphicEl>
                                              <a:dgm id="{CA304327-C203-4E64-9B7E-7811BF531141}"/>
                                            </p:graphicEl>
                                          </p:spTgt>
                                        </p:tgtEl>
                                      </p:cBhvr>
                                      <p:to x="100000" y="90000"/>
                                    </p:animScale>
                                    <p:animScale>
                                      <p:cBhvr>
                                        <p:cTn id="94" dur="166" decel="50000">
                                          <p:stCondLst>
                                            <p:cond delay="1668"/>
                                          </p:stCondLst>
                                        </p:cTn>
                                        <p:tgtEl>
                                          <p:spTgt spid="8">
                                            <p:graphicEl>
                                              <a:dgm id="{CA304327-C203-4E64-9B7E-7811BF531141}"/>
                                            </p:graphicEl>
                                          </p:spTgt>
                                        </p:tgtEl>
                                      </p:cBhvr>
                                      <p:to x="100000" y="100000"/>
                                    </p:animScale>
                                    <p:animScale>
                                      <p:cBhvr>
                                        <p:cTn id="95" dur="26">
                                          <p:stCondLst>
                                            <p:cond delay="1808"/>
                                          </p:stCondLst>
                                        </p:cTn>
                                        <p:tgtEl>
                                          <p:spTgt spid="8">
                                            <p:graphicEl>
                                              <a:dgm id="{CA304327-C203-4E64-9B7E-7811BF531141}"/>
                                            </p:graphicEl>
                                          </p:spTgt>
                                        </p:tgtEl>
                                      </p:cBhvr>
                                      <p:to x="100000" y="95000"/>
                                    </p:animScale>
                                    <p:animScale>
                                      <p:cBhvr>
                                        <p:cTn id="96" dur="166" decel="50000">
                                          <p:stCondLst>
                                            <p:cond delay="1834"/>
                                          </p:stCondLst>
                                        </p:cTn>
                                        <p:tgtEl>
                                          <p:spTgt spid="8">
                                            <p:graphicEl>
                                              <a:dgm id="{CA304327-C203-4E64-9B7E-7811BF531141}"/>
                                            </p:graphicEl>
                                          </p:spTgt>
                                        </p:tgtEl>
                                      </p:cBhvr>
                                      <p:to x="100000" y="100000"/>
                                    </p:animScale>
                                  </p:childTnLst>
                                </p:cTn>
                              </p:par>
                            </p:childTnLst>
                          </p:cTn>
                        </p:par>
                        <p:par>
                          <p:cTn id="97" fill="hold">
                            <p:stCondLst>
                              <p:cond delay="11750"/>
                            </p:stCondLst>
                            <p:childTnLst>
                              <p:par>
                                <p:cTn id="98" presetID="26" presetClass="entr" presetSubtype="0" fill="hold" grpId="0" nodeType="afterEffect">
                                  <p:stCondLst>
                                    <p:cond delay="0"/>
                                  </p:stCondLst>
                                  <p:childTnLst>
                                    <p:set>
                                      <p:cBhvr>
                                        <p:cTn id="99" dur="1" fill="hold">
                                          <p:stCondLst>
                                            <p:cond delay="0"/>
                                          </p:stCondLst>
                                        </p:cTn>
                                        <p:tgtEl>
                                          <p:spTgt spid="8">
                                            <p:graphicEl>
                                              <a:dgm id="{B5CA8E5D-81CE-4379-A4B4-BE5290C9BCBC}"/>
                                            </p:graphicEl>
                                          </p:spTgt>
                                        </p:tgtEl>
                                        <p:attrNameLst>
                                          <p:attrName>style.visibility</p:attrName>
                                        </p:attrNameLst>
                                      </p:cBhvr>
                                      <p:to>
                                        <p:strVal val="visible"/>
                                      </p:to>
                                    </p:set>
                                    <p:animEffect transition="in" filter="wipe(down)">
                                      <p:cBhvr>
                                        <p:cTn id="100" dur="580">
                                          <p:stCondLst>
                                            <p:cond delay="0"/>
                                          </p:stCondLst>
                                        </p:cTn>
                                        <p:tgtEl>
                                          <p:spTgt spid="8">
                                            <p:graphicEl>
                                              <a:dgm id="{B5CA8E5D-81CE-4379-A4B4-BE5290C9BCBC}"/>
                                            </p:graphicEl>
                                          </p:spTgt>
                                        </p:tgtEl>
                                      </p:cBhvr>
                                    </p:animEffect>
                                    <p:anim calcmode="lin" valueType="num">
                                      <p:cBhvr>
                                        <p:cTn id="101" dur="1822" tmFilter="0,0; 0.14,0.36; 0.43,0.73; 0.71,0.91; 1.0,1.0">
                                          <p:stCondLst>
                                            <p:cond delay="0"/>
                                          </p:stCondLst>
                                        </p:cTn>
                                        <p:tgtEl>
                                          <p:spTgt spid="8">
                                            <p:graphicEl>
                                              <a:dgm id="{B5CA8E5D-81CE-4379-A4B4-BE5290C9BCBC}"/>
                                            </p:graphicEl>
                                          </p:spTgt>
                                        </p:tgtEl>
                                        <p:attrNameLst>
                                          <p:attrName>ppt_x</p:attrName>
                                        </p:attrNameLst>
                                      </p:cBhvr>
                                      <p:tavLst>
                                        <p:tav tm="0">
                                          <p:val>
                                            <p:strVal val="#ppt_x-0.25"/>
                                          </p:val>
                                        </p:tav>
                                        <p:tav tm="100000">
                                          <p:val>
                                            <p:strVal val="#ppt_x"/>
                                          </p:val>
                                        </p:tav>
                                      </p:tavLst>
                                    </p:anim>
                                    <p:anim calcmode="lin" valueType="num">
                                      <p:cBhvr>
                                        <p:cTn id="102" dur="664" tmFilter="0.0,0.0; 0.25,0.07; 0.50,0.2; 0.75,0.467; 1.0,1.0">
                                          <p:stCondLst>
                                            <p:cond delay="0"/>
                                          </p:stCondLst>
                                        </p:cTn>
                                        <p:tgtEl>
                                          <p:spTgt spid="8">
                                            <p:graphicEl>
                                              <a:dgm id="{B5CA8E5D-81CE-4379-A4B4-BE5290C9BCBC}"/>
                                            </p:graphicEl>
                                          </p:spTgt>
                                        </p:tgtEl>
                                        <p:attrNameLst>
                                          <p:attrName>ppt_y</p:attrName>
                                        </p:attrNameLst>
                                      </p:cBhvr>
                                      <p:tavLst>
                                        <p:tav tm="0" fmla="#ppt_y-sin(pi*$)/3">
                                          <p:val>
                                            <p:fltVal val="0.5"/>
                                          </p:val>
                                        </p:tav>
                                        <p:tav tm="100000">
                                          <p:val>
                                            <p:fltVal val="1"/>
                                          </p:val>
                                        </p:tav>
                                      </p:tavLst>
                                    </p:anim>
                                    <p:anim calcmode="lin" valueType="num">
                                      <p:cBhvr>
                                        <p:cTn id="103" dur="664" tmFilter="0, 0; 0.125,0.2665; 0.25,0.4; 0.375,0.465; 0.5,0.5;  0.625,0.535; 0.75,0.6; 0.875,0.7335; 1,1">
                                          <p:stCondLst>
                                            <p:cond delay="664"/>
                                          </p:stCondLst>
                                        </p:cTn>
                                        <p:tgtEl>
                                          <p:spTgt spid="8">
                                            <p:graphicEl>
                                              <a:dgm id="{B5CA8E5D-81CE-4379-A4B4-BE5290C9BCBC}"/>
                                            </p:graphicEl>
                                          </p:spTgt>
                                        </p:tgtEl>
                                        <p:attrNameLst>
                                          <p:attrName>ppt_y</p:attrName>
                                        </p:attrNameLst>
                                      </p:cBhvr>
                                      <p:tavLst>
                                        <p:tav tm="0" fmla="#ppt_y-sin(pi*$)/9">
                                          <p:val>
                                            <p:fltVal val="0"/>
                                          </p:val>
                                        </p:tav>
                                        <p:tav tm="100000">
                                          <p:val>
                                            <p:fltVal val="1"/>
                                          </p:val>
                                        </p:tav>
                                      </p:tavLst>
                                    </p:anim>
                                    <p:anim calcmode="lin" valueType="num">
                                      <p:cBhvr>
                                        <p:cTn id="104" dur="332" tmFilter="0, 0; 0.125,0.2665; 0.25,0.4; 0.375,0.465; 0.5,0.5;  0.625,0.535; 0.75,0.6; 0.875,0.7335; 1,1">
                                          <p:stCondLst>
                                            <p:cond delay="1324"/>
                                          </p:stCondLst>
                                        </p:cTn>
                                        <p:tgtEl>
                                          <p:spTgt spid="8">
                                            <p:graphicEl>
                                              <a:dgm id="{B5CA8E5D-81CE-4379-A4B4-BE5290C9BCBC}"/>
                                            </p:graphicEl>
                                          </p:spTgt>
                                        </p:tgtEl>
                                        <p:attrNameLst>
                                          <p:attrName>ppt_y</p:attrName>
                                        </p:attrNameLst>
                                      </p:cBhvr>
                                      <p:tavLst>
                                        <p:tav tm="0" fmla="#ppt_y-sin(pi*$)/27">
                                          <p:val>
                                            <p:fltVal val="0"/>
                                          </p:val>
                                        </p:tav>
                                        <p:tav tm="100000">
                                          <p:val>
                                            <p:fltVal val="1"/>
                                          </p:val>
                                        </p:tav>
                                      </p:tavLst>
                                    </p:anim>
                                    <p:anim calcmode="lin" valueType="num">
                                      <p:cBhvr>
                                        <p:cTn id="105" dur="164" tmFilter="0, 0; 0.125,0.2665; 0.25,0.4; 0.375,0.465; 0.5,0.5;  0.625,0.535; 0.75,0.6; 0.875,0.7335; 1,1">
                                          <p:stCondLst>
                                            <p:cond delay="1656"/>
                                          </p:stCondLst>
                                        </p:cTn>
                                        <p:tgtEl>
                                          <p:spTgt spid="8">
                                            <p:graphicEl>
                                              <a:dgm id="{B5CA8E5D-81CE-4379-A4B4-BE5290C9BCBC}"/>
                                            </p:graphicEl>
                                          </p:spTgt>
                                        </p:tgtEl>
                                        <p:attrNameLst>
                                          <p:attrName>ppt_y</p:attrName>
                                        </p:attrNameLst>
                                      </p:cBhvr>
                                      <p:tavLst>
                                        <p:tav tm="0" fmla="#ppt_y-sin(pi*$)/81">
                                          <p:val>
                                            <p:fltVal val="0"/>
                                          </p:val>
                                        </p:tav>
                                        <p:tav tm="100000">
                                          <p:val>
                                            <p:fltVal val="1"/>
                                          </p:val>
                                        </p:tav>
                                      </p:tavLst>
                                    </p:anim>
                                    <p:animScale>
                                      <p:cBhvr>
                                        <p:cTn id="106" dur="26">
                                          <p:stCondLst>
                                            <p:cond delay="650"/>
                                          </p:stCondLst>
                                        </p:cTn>
                                        <p:tgtEl>
                                          <p:spTgt spid="8">
                                            <p:graphicEl>
                                              <a:dgm id="{B5CA8E5D-81CE-4379-A4B4-BE5290C9BCBC}"/>
                                            </p:graphicEl>
                                          </p:spTgt>
                                        </p:tgtEl>
                                      </p:cBhvr>
                                      <p:to x="100000" y="60000"/>
                                    </p:animScale>
                                    <p:animScale>
                                      <p:cBhvr>
                                        <p:cTn id="107" dur="166" decel="50000">
                                          <p:stCondLst>
                                            <p:cond delay="676"/>
                                          </p:stCondLst>
                                        </p:cTn>
                                        <p:tgtEl>
                                          <p:spTgt spid="8">
                                            <p:graphicEl>
                                              <a:dgm id="{B5CA8E5D-81CE-4379-A4B4-BE5290C9BCBC}"/>
                                            </p:graphicEl>
                                          </p:spTgt>
                                        </p:tgtEl>
                                      </p:cBhvr>
                                      <p:to x="100000" y="100000"/>
                                    </p:animScale>
                                    <p:animScale>
                                      <p:cBhvr>
                                        <p:cTn id="108" dur="26">
                                          <p:stCondLst>
                                            <p:cond delay="1312"/>
                                          </p:stCondLst>
                                        </p:cTn>
                                        <p:tgtEl>
                                          <p:spTgt spid="8">
                                            <p:graphicEl>
                                              <a:dgm id="{B5CA8E5D-81CE-4379-A4B4-BE5290C9BCBC}"/>
                                            </p:graphicEl>
                                          </p:spTgt>
                                        </p:tgtEl>
                                      </p:cBhvr>
                                      <p:to x="100000" y="80000"/>
                                    </p:animScale>
                                    <p:animScale>
                                      <p:cBhvr>
                                        <p:cTn id="109" dur="166" decel="50000">
                                          <p:stCondLst>
                                            <p:cond delay="1338"/>
                                          </p:stCondLst>
                                        </p:cTn>
                                        <p:tgtEl>
                                          <p:spTgt spid="8">
                                            <p:graphicEl>
                                              <a:dgm id="{B5CA8E5D-81CE-4379-A4B4-BE5290C9BCBC}"/>
                                            </p:graphicEl>
                                          </p:spTgt>
                                        </p:tgtEl>
                                      </p:cBhvr>
                                      <p:to x="100000" y="100000"/>
                                    </p:animScale>
                                    <p:animScale>
                                      <p:cBhvr>
                                        <p:cTn id="110" dur="26">
                                          <p:stCondLst>
                                            <p:cond delay="1642"/>
                                          </p:stCondLst>
                                        </p:cTn>
                                        <p:tgtEl>
                                          <p:spTgt spid="8">
                                            <p:graphicEl>
                                              <a:dgm id="{B5CA8E5D-81CE-4379-A4B4-BE5290C9BCBC}"/>
                                            </p:graphicEl>
                                          </p:spTgt>
                                        </p:tgtEl>
                                      </p:cBhvr>
                                      <p:to x="100000" y="90000"/>
                                    </p:animScale>
                                    <p:animScale>
                                      <p:cBhvr>
                                        <p:cTn id="111" dur="166" decel="50000">
                                          <p:stCondLst>
                                            <p:cond delay="1668"/>
                                          </p:stCondLst>
                                        </p:cTn>
                                        <p:tgtEl>
                                          <p:spTgt spid="8">
                                            <p:graphicEl>
                                              <a:dgm id="{B5CA8E5D-81CE-4379-A4B4-BE5290C9BCBC}"/>
                                            </p:graphicEl>
                                          </p:spTgt>
                                        </p:tgtEl>
                                      </p:cBhvr>
                                      <p:to x="100000" y="100000"/>
                                    </p:animScale>
                                    <p:animScale>
                                      <p:cBhvr>
                                        <p:cTn id="112" dur="26">
                                          <p:stCondLst>
                                            <p:cond delay="1808"/>
                                          </p:stCondLst>
                                        </p:cTn>
                                        <p:tgtEl>
                                          <p:spTgt spid="8">
                                            <p:graphicEl>
                                              <a:dgm id="{B5CA8E5D-81CE-4379-A4B4-BE5290C9BCBC}"/>
                                            </p:graphicEl>
                                          </p:spTgt>
                                        </p:tgtEl>
                                      </p:cBhvr>
                                      <p:to x="100000" y="95000"/>
                                    </p:animScale>
                                    <p:animScale>
                                      <p:cBhvr>
                                        <p:cTn id="113" dur="166" decel="50000">
                                          <p:stCondLst>
                                            <p:cond delay="1834"/>
                                          </p:stCondLst>
                                        </p:cTn>
                                        <p:tgtEl>
                                          <p:spTgt spid="8">
                                            <p:graphicEl>
                                              <a:dgm id="{B5CA8E5D-81CE-4379-A4B4-BE5290C9BCBC}"/>
                                            </p:graphicEl>
                                          </p:spTgt>
                                        </p:tgtEl>
                                      </p:cBhvr>
                                      <p:to x="100000" y="100000"/>
                                    </p:animScale>
                                  </p:childTnLst>
                                </p:cTn>
                              </p:par>
                            </p:childTnLst>
                          </p:cTn>
                        </p:par>
                        <p:par>
                          <p:cTn id="114" fill="hold">
                            <p:stCondLst>
                              <p:cond delay="13750"/>
                            </p:stCondLst>
                            <p:childTnLst>
                              <p:par>
                                <p:cTn id="115" presetID="26" presetClass="entr" presetSubtype="0" fill="hold" grpId="0" nodeType="afterEffect">
                                  <p:stCondLst>
                                    <p:cond delay="0"/>
                                  </p:stCondLst>
                                  <p:childTnLst>
                                    <p:set>
                                      <p:cBhvr>
                                        <p:cTn id="116" dur="1" fill="hold">
                                          <p:stCondLst>
                                            <p:cond delay="0"/>
                                          </p:stCondLst>
                                        </p:cTn>
                                        <p:tgtEl>
                                          <p:spTgt spid="8">
                                            <p:graphicEl>
                                              <a:dgm id="{6B9E9896-4562-4BC5-80F9-78C8C6A01346}"/>
                                            </p:graphicEl>
                                          </p:spTgt>
                                        </p:tgtEl>
                                        <p:attrNameLst>
                                          <p:attrName>style.visibility</p:attrName>
                                        </p:attrNameLst>
                                      </p:cBhvr>
                                      <p:to>
                                        <p:strVal val="visible"/>
                                      </p:to>
                                    </p:set>
                                    <p:animEffect transition="in" filter="wipe(down)">
                                      <p:cBhvr>
                                        <p:cTn id="117" dur="580">
                                          <p:stCondLst>
                                            <p:cond delay="0"/>
                                          </p:stCondLst>
                                        </p:cTn>
                                        <p:tgtEl>
                                          <p:spTgt spid="8">
                                            <p:graphicEl>
                                              <a:dgm id="{6B9E9896-4562-4BC5-80F9-78C8C6A01346}"/>
                                            </p:graphicEl>
                                          </p:spTgt>
                                        </p:tgtEl>
                                      </p:cBhvr>
                                    </p:animEffect>
                                    <p:anim calcmode="lin" valueType="num">
                                      <p:cBhvr>
                                        <p:cTn id="118" dur="1822" tmFilter="0,0; 0.14,0.36; 0.43,0.73; 0.71,0.91; 1.0,1.0">
                                          <p:stCondLst>
                                            <p:cond delay="0"/>
                                          </p:stCondLst>
                                        </p:cTn>
                                        <p:tgtEl>
                                          <p:spTgt spid="8">
                                            <p:graphicEl>
                                              <a:dgm id="{6B9E9896-4562-4BC5-80F9-78C8C6A01346}"/>
                                            </p:graphicEl>
                                          </p:spTgt>
                                        </p:tgtEl>
                                        <p:attrNameLst>
                                          <p:attrName>ppt_x</p:attrName>
                                        </p:attrNameLst>
                                      </p:cBhvr>
                                      <p:tavLst>
                                        <p:tav tm="0">
                                          <p:val>
                                            <p:strVal val="#ppt_x-0.25"/>
                                          </p:val>
                                        </p:tav>
                                        <p:tav tm="100000">
                                          <p:val>
                                            <p:strVal val="#ppt_x"/>
                                          </p:val>
                                        </p:tav>
                                      </p:tavLst>
                                    </p:anim>
                                    <p:anim calcmode="lin" valueType="num">
                                      <p:cBhvr>
                                        <p:cTn id="119" dur="664" tmFilter="0.0,0.0; 0.25,0.07; 0.50,0.2; 0.75,0.467; 1.0,1.0">
                                          <p:stCondLst>
                                            <p:cond delay="0"/>
                                          </p:stCondLst>
                                        </p:cTn>
                                        <p:tgtEl>
                                          <p:spTgt spid="8">
                                            <p:graphicEl>
                                              <a:dgm id="{6B9E9896-4562-4BC5-80F9-78C8C6A01346}"/>
                                            </p:graphicEl>
                                          </p:spTgt>
                                        </p:tgtEl>
                                        <p:attrNameLst>
                                          <p:attrName>ppt_y</p:attrName>
                                        </p:attrNameLst>
                                      </p:cBhvr>
                                      <p:tavLst>
                                        <p:tav tm="0" fmla="#ppt_y-sin(pi*$)/3">
                                          <p:val>
                                            <p:fltVal val="0.5"/>
                                          </p:val>
                                        </p:tav>
                                        <p:tav tm="100000">
                                          <p:val>
                                            <p:fltVal val="1"/>
                                          </p:val>
                                        </p:tav>
                                      </p:tavLst>
                                    </p:anim>
                                    <p:anim calcmode="lin" valueType="num">
                                      <p:cBhvr>
                                        <p:cTn id="120" dur="664" tmFilter="0, 0; 0.125,0.2665; 0.25,0.4; 0.375,0.465; 0.5,0.5;  0.625,0.535; 0.75,0.6; 0.875,0.7335; 1,1">
                                          <p:stCondLst>
                                            <p:cond delay="664"/>
                                          </p:stCondLst>
                                        </p:cTn>
                                        <p:tgtEl>
                                          <p:spTgt spid="8">
                                            <p:graphicEl>
                                              <a:dgm id="{6B9E9896-4562-4BC5-80F9-78C8C6A01346}"/>
                                            </p:graphicEl>
                                          </p:spTgt>
                                        </p:tgtEl>
                                        <p:attrNameLst>
                                          <p:attrName>ppt_y</p:attrName>
                                        </p:attrNameLst>
                                      </p:cBhvr>
                                      <p:tavLst>
                                        <p:tav tm="0" fmla="#ppt_y-sin(pi*$)/9">
                                          <p:val>
                                            <p:fltVal val="0"/>
                                          </p:val>
                                        </p:tav>
                                        <p:tav tm="100000">
                                          <p:val>
                                            <p:fltVal val="1"/>
                                          </p:val>
                                        </p:tav>
                                      </p:tavLst>
                                    </p:anim>
                                    <p:anim calcmode="lin" valueType="num">
                                      <p:cBhvr>
                                        <p:cTn id="121" dur="332" tmFilter="0, 0; 0.125,0.2665; 0.25,0.4; 0.375,0.465; 0.5,0.5;  0.625,0.535; 0.75,0.6; 0.875,0.7335; 1,1">
                                          <p:stCondLst>
                                            <p:cond delay="1324"/>
                                          </p:stCondLst>
                                        </p:cTn>
                                        <p:tgtEl>
                                          <p:spTgt spid="8">
                                            <p:graphicEl>
                                              <a:dgm id="{6B9E9896-4562-4BC5-80F9-78C8C6A01346}"/>
                                            </p:graphicEl>
                                          </p:spTgt>
                                        </p:tgtEl>
                                        <p:attrNameLst>
                                          <p:attrName>ppt_y</p:attrName>
                                        </p:attrNameLst>
                                      </p:cBhvr>
                                      <p:tavLst>
                                        <p:tav tm="0" fmla="#ppt_y-sin(pi*$)/27">
                                          <p:val>
                                            <p:fltVal val="0"/>
                                          </p:val>
                                        </p:tav>
                                        <p:tav tm="100000">
                                          <p:val>
                                            <p:fltVal val="1"/>
                                          </p:val>
                                        </p:tav>
                                      </p:tavLst>
                                    </p:anim>
                                    <p:anim calcmode="lin" valueType="num">
                                      <p:cBhvr>
                                        <p:cTn id="122" dur="164" tmFilter="0, 0; 0.125,0.2665; 0.25,0.4; 0.375,0.465; 0.5,0.5;  0.625,0.535; 0.75,0.6; 0.875,0.7335; 1,1">
                                          <p:stCondLst>
                                            <p:cond delay="1656"/>
                                          </p:stCondLst>
                                        </p:cTn>
                                        <p:tgtEl>
                                          <p:spTgt spid="8">
                                            <p:graphicEl>
                                              <a:dgm id="{6B9E9896-4562-4BC5-80F9-78C8C6A01346}"/>
                                            </p:graphicEl>
                                          </p:spTgt>
                                        </p:tgtEl>
                                        <p:attrNameLst>
                                          <p:attrName>ppt_y</p:attrName>
                                        </p:attrNameLst>
                                      </p:cBhvr>
                                      <p:tavLst>
                                        <p:tav tm="0" fmla="#ppt_y-sin(pi*$)/81">
                                          <p:val>
                                            <p:fltVal val="0"/>
                                          </p:val>
                                        </p:tav>
                                        <p:tav tm="100000">
                                          <p:val>
                                            <p:fltVal val="1"/>
                                          </p:val>
                                        </p:tav>
                                      </p:tavLst>
                                    </p:anim>
                                    <p:animScale>
                                      <p:cBhvr>
                                        <p:cTn id="123" dur="26">
                                          <p:stCondLst>
                                            <p:cond delay="650"/>
                                          </p:stCondLst>
                                        </p:cTn>
                                        <p:tgtEl>
                                          <p:spTgt spid="8">
                                            <p:graphicEl>
                                              <a:dgm id="{6B9E9896-4562-4BC5-80F9-78C8C6A01346}"/>
                                            </p:graphicEl>
                                          </p:spTgt>
                                        </p:tgtEl>
                                      </p:cBhvr>
                                      <p:to x="100000" y="60000"/>
                                    </p:animScale>
                                    <p:animScale>
                                      <p:cBhvr>
                                        <p:cTn id="124" dur="166" decel="50000">
                                          <p:stCondLst>
                                            <p:cond delay="676"/>
                                          </p:stCondLst>
                                        </p:cTn>
                                        <p:tgtEl>
                                          <p:spTgt spid="8">
                                            <p:graphicEl>
                                              <a:dgm id="{6B9E9896-4562-4BC5-80F9-78C8C6A01346}"/>
                                            </p:graphicEl>
                                          </p:spTgt>
                                        </p:tgtEl>
                                      </p:cBhvr>
                                      <p:to x="100000" y="100000"/>
                                    </p:animScale>
                                    <p:animScale>
                                      <p:cBhvr>
                                        <p:cTn id="125" dur="26">
                                          <p:stCondLst>
                                            <p:cond delay="1312"/>
                                          </p:stCondLst>
                                        </p:cTn>
                                        <p:tgtEl>
                                          <p:spTgt spid="8">
                                            <p:graphicEl>
                                              <a:dgm id="{6B9E9896-4562-4BC5-80F9-78C8C6A01346}"/>
                                            </p:graphicEl>
                                          </p:spTgt>
                                        </p:tgtEl>
                                      </p:cBhvr>
                                      <p:to x="100000" y="80000"/>
                                    </p:animScale>
                                    <p:animScale>
                                      <p:cBhvr>
                                        <p:cTn id="126" dur="166" decel="50000">
                                          <p:stCondLst>
                                            <p:cond delay="1338"/>
                                          </p:stCondLst>
                                        </p:cTn>
                                        <p:tgtEl>
                                          <p:spTgt spid="8">
                                            <p:graphicEl>
                                              <a:dgm id="{6B9E9896-4562-4BC5-80F9-78C8C6A01346}"/>
                                            </p:graphicEl>
                                          </p:spTgt>
                                        </p:tgtEl>
                                      </p:cBhvr>
                                      <p:to x="100000" y="100000"/>
                                    </p:animScale>
                                    <p:animScale>
                                      <p:cBhvr>
                                        <p:cTn id="127" dur="26">
                                          <p:stCondLst>
                                            <p:cond delay="1642"/>
                                          </p:stCondLst>
                                        </p:cTn>
                                        <p:tgtEl>
                                          <p:spTgt spid="8">
                                            <p:graphicEl>
                                              <a:dgm id="{6B9E9896-4562-4BC5-80F9-78C8C6A01346}"/>
                                            </p:graphicEl>
                                          </p:spTgt>
                                        </p:tgtEl>
                                      </p:cBhvr>
                                      <p:to x="100000" y="90000"/>
                                    </p:animScale>
                                    <p:animScale>
                                      <p:cBhvr>
                                        <p:cTn id="128" dur="166" decel="50000">
                                          <p:stCondLst>
                                            <p:cond delay="1668"/>
                                          </p:stCondLst>
                                        </p:cTn>
                                        <p:tgtEl>
                                          <p:spTgt spid="8">
                                            <p:graphicEl>
                                              <a:dgm id="{6B9E9896-4562-4BC5-80F9-78C8C6A01346}"/>
                                            </p:graphicEl>
                                          </p:spTgt>
                                        </p:tgtEl>
                                      </p:cBhvr>
                                      <p:to x="100000" y="100000"/>
                                    </p:animScale>
                                    <p:animScale>
                                      <p:cBhvr>
                                        <p:cTn id="129" dur="26">
                                          <p:stCondLst>
                                            <p:cond delay="1808"/>
                                          </p:stCondLst>
                                        </p:cTn>
                                        <p:tgtEl>
                                          <p:spTgt spid="8">
                                            <p:graphicEl>
                                              <a:dgm id="{6B9E9896-4562-4BC5-80F9-78C8C6A01346}"/>
                                            </p:graphicEl>
                                          </p:spTgt>
                                        </p:tgtEl>
                                      </p:cBhvr>
                                      <p:to x="100000" y="95000"/>
                                    </p:animScale>
                                    <p:animScale>
                                      <p:cBhvr>
                                        <p:cTn id="130" dur="166" decel="50000">
                                          <p:stCondLst>
                                            <p:cond delay="1834"/>
                                          </p:stCondLst>
                                        </p:cTn>
                                        <p:tgtEl>
                                          <p:spTgt spid="8">
                                            <p:graphicEl>
                                              <a:dgm id="{6B9E9896-4562-4BC5-80F9-78C8C6A01346}"/>
                                            </p:graphic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Sub>
          <a:bldDgm/>
        </p:bldSub>
      </p:bldGraphic>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4526158" y="1097756"/>
            <a:ext cx="3816350" cy="741363"/>
            <a:chOff x="4175956" y="1248078"/>
            <a:chExt cx="3816424" cy="740762"/>
          </a:xfrm>
        </p:grpSpPr>
        <p:sp>
          <p:nvSpPr>
            <p:cNvPr id="5" name="圆角矩形 4"/>
            <p:cNvSpPr/>
            <p:nvPr/>
          </p:nvSpPr>
          <p:spPr>
            <a:xfrm>
              <a:off x="4175956" y="1248078"/>
              <a:ext cx="3816424" cy="74076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15"/>
            <p:cNvSpPr>
              <a:spLocks noChangeArrowheads="1"/>
            </p:cNvSpPr>
            <p:nvPr/>
          </p:nvSpPr>
          <p:spPr bwMode="auto">
            <a:xfrm>
              <a:off x="4427984" y="1356849"/>
              <a:ext cx="33123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zh-CN" altLang="en-US" sz="2800" b="1" dirty="0">
                  <a:solidFill>
                    <a:schemeClr val="bg1"/>
                  </a:solidFill>
                  <a:latin typeface="微软雅黑" pitchFamily="34" charset="-122"/>
                  <a:ea typeface="微软雅黑" pitchFamily="34" charset="-122"/>
                </a:rPr>
                <a:t>产业</a:t>
              </a:r>
              <a:r>
                <a:rPr lang="zh-CN" altLang="en-US" sz="2800" b="1" dirty="0" smtClean="0">
                  <a:solidFill>
                    <a:schemeClr val="bg1"/>
                  </a:solidFill>
                  <a:latin typeface="微软雅黑" pitchFamily="34" charset="-122"/>
                  <a:ea typeface="微软雅黑" pitchFamily="34" charset="-122"/>
                </a:rPr>
                <a:t>带动一批</a:t>
              </a:r>
              <a:endParaRPr lang="zh-CN" altLang="en-US" sz="2800" b="1" dirty="0">
                <a:solidFill>
                  <a:schemeClr val="bg1"/>
                </a:solidFill>
                <a:latin typeface="微软雅黑" pitchFamily="34" charset="-122"/>
                <a:ea typeface="微软雅黑" pitchFamily="34" charset="-122"/>
              </a:endParaRPr>
            </a:p>
          </p:txBody>
        </p:sp>
      </p:grpSp>
      <p:sp>
        <p:nvSpPr>
          <p:cNvPr id="7" name="右箭头 6"/>
          <p:cNvSpPr/>
          <p:nvPr/>
        </p:nvSpPr>
        <p:spPr>
          <a:xfrm>
            <a:off x="3059113" y="2247900"/>
            <a:ext cx="1441450" cy="262890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圆角矩形 7"/>
          <p:cNvSpPr/>
          <p:nvPr/>
        </p:nvSpPr>
        <p:spPr>
          <a:xfrm>
            <a:off x="755650" y="2401888"/>
            <a:ext cx="2303463" cy="2395537"/>
          </a:xfrm>
          <a:prstGeom prst="roundRect">
            <a:avLst>
              <a:gd name="adj" fmla="val 4373"/>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a:spLocks noChangeArrowheads="1"/>
          </p:cNvSpPr>
          <p:nvPr/>
        </p:nvSpPr>
        <p:spPr bwMode="auto">
          <a:xfrm>
            <a:off x="755650" y="2722563"/>
            <a:ext cx="230346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zh-CN" altLang="en-US" sz="5400" b="1" dirty="0">
                <a:solidFill>
                  <a:srgbClr val="C00000"/>
                </a:solidFill>
                <a:latin typeface="微软雅黑" pitchFamily="34" charset="-122"/>
                <a:ea typeface="微软雅黑" pitchFamily="34" charset="-122"/>
              </a:rPr>
              <a:t>六个</a:t>
            </a:r>
            <a:endParaRPr lang="en-US" altLang="zh-CN" sz="5400" b="1" dirty="0">
              <a:solidFill>
                <a:srgbClr val="C00000"/>
              </a:solidFill>
              <a:latin typeface="微软雅黑" pitchFamily="34" charset="-122"/>
              <a:ea typeface="微软雅黑" pitchFamily="34" charset="-122"/>
            </a:endParaRPr>
          </a:p>
          <a:p>
            <a:pPr algn="ctr" eaLnBrk="1" hangingPunct="1">
              <a:spcBef>
                <a:spcPct val="0"/>
              </a:spcBef>
              <a:buFontTx/>
              <a:buNone/>
            </a:pPr>
            <a:r>
              <a:rPr lang="zh-CN" altLang="en-US" sz="5400" b="1" dirty="0" smtClean="0">
                <a:solidFill>
                  <a:srgbClr val="C00000"/>
                </a:solidFill>
                <a:latin typeface="微软雅黑" pitchFamily="34" charset="-122"/>
                <a:ea typeface="微软雅黑" pitchFamily="34" charset="-122"/>
              </a:rPr>
              <a:t>一批</a:t>
            </a:r>
            <a:endParaRPr lang="zh-CN" altLang="en-US" sz="5400" b="1" dirty="0">
              <a:solidFill>
                <a:srgbClr val="C00000"/>
              </a:solidFill>
              <a:latin typeface="微软雅黑" pitchFamily="34" charset="-122"/>
              <a:ea typeface="微软雅黑" pitchFamily="34" charset="-122"/>
            </a:endParaRPr>
          </a:p>
        </p:txBody>
      </p:sp>
      <p:grpSp>
        <p:nvGrpSpPr>
          <p:cNvPr id="10" name="组合 9"/>
          <p:cNvGrpSpPr>
            <a:grpSpLocks/>
          </p:cNvGrpSpPr>
          <p:nvPr/>
        </p:nvGrpSpPr>
        <p:grpSpPr bwMode="auto">
          <a:xfrm>
            <a:off x="4526158" y="2763362"/>
            <a:ext cx="3816350" cy="739775"/>
            <a:chOff x="4175956" y="1248078"/>
            <a:chExt cx="3816424" cy="740762"/>
          </a:xfrm>
        </p:grpSpPr>
        <p:sp>
          <p:nvSpPr>
            <p:cNvPr id="11" name="圆角矩形 10"/>
            <p:cNvSpPr/>
            <p:nvPr/>
          </p:nvSpPr>
          <p:spPr>
            <a:xfrm>
              <a:off x="4175956" y="1248078"/>
              <a:ext cx="3816424" cy="74076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22"/>
            <p:cNvSpPr>
              <a:spLocks noChangeArrowheads="1"/>
            </p:cNvSpPr>
            <p:nvPr/>
          </p:nvSpPr>
          <p:spPr bwMode="auto">
            <a:xfrm>
              <a:off x="4427984" y="1356849"/>
              <a:ext cx="33123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zh-CN" altLang="en-US" sz="2800" b="1" dirty="0" smtClean="0">
                  <a:solidFill>
                    <a:schemeClr val="bg1"/>
                  </a:solidFill>
                  <a:latin typeface="微软雅黑" pitchFamily="34" charset="-122"/>
                  <a:ea typeface="微软雅黑" pitchFamily="34" charset="-122"/>
                </a:rPr>
                <a:t>转移就业一批</a:t>
              </a:r>
              <a:endParaRPr lang="zh-CN" altLang="en-US" sz="2800" b="1" dirty="0">
                <a:solidFill>
                  <a:schemeClr val="bg1"/>
                </a:solidFill>
                <a:latin typeface="微软雅黑" pitchFamily="34" charset="-122"/>
                <a:ea typeface="微软雅黑" pitchFamily="34" charset="-122"/>
              </a:endParaRPr>
            </a:p>
          </p:txBody>
        </p:sp>
      </p:grpSp>
      <p:grpSp>
        <p:nvGrpSpPr>
          <p:cNvPr id="13" name="组合 12"/>
          <p:cNvGrpSpPr>
            <a:grpSpLocks/>
          </p:cNvGrpSpPr>
          <p:nvPr/>
        </p:nvGrpSpPr>
        <p:grpSpPr bwMode="auto">
          <a:xfrm>
            <a:off x="4526158" y="1931353"/>
            <a:ext cx="3816350" cy="739775"/>
            <a:chOff x="4175956" y="1248078"/>
            <a:chExt cx="3816424" cy="740762"/>
          </a:xfrm>
        </p:grpSpPr>
        <p:sp>
          <p:nvSpPr>
            <p:cNvPr id="14" name="圆角矩形 13"/>
            <p:cNvSpPr/>
            <p:nvPr/>
          </p:nvSpPr>
          <p:spPr>
            <a:xfrm>
              <a:off x="4175956" y="1248078"/>
              <a:ext cx="3816424" cy="74076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8"/>
            <p:cNvSpPr>
              <a:spLocks noChangeArrowheads="1"/>
            </p:cNvSpPr>
            <p:nvPr/>
          </p:nvSpPr>
          <p:spPr bwMode="auto">
            <a:xfrm>
              <a:off x="4427984" y="1356849"/>
              <a:ext cx="33123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zh-CN" altLang="en-US" sz="2800" b="1" dirty="0">
                  <a:solidFill>
                    <a:schemeClr val="bg1"/>
                  </a:solidFill>
                  <a:latin typeface="微软雅黑" pitchFamily="34" charset="-122"/>
                  <a:ea typeface="微软雅黑" pitchFamily="34" charset="-122"/>
                </a:rPr>
                <a:t>搬迁</a:t>
              </a:r>
              <a:r>
                <a:rPr lang="zh-CN" altLang="en-US" sz="2800" b="1" dirty="0" smtClean="0">
                  <a:solidFill>
                    <a:schemeClr val="bg1"/>
                  </a:solidFill>
                  <a:latin typeface="微软雅黑" pitchFamily="34" charset="-122"/>
                  <a:ea typeface="微软雅黑" pitchFamily="34" charset="-122"/>
                </a:rPr>
                <a:t>安置一批</a:t>
              </a:r>
              <a:endParaRPr lang="zh-CN" altLang="en-US" sz="2800" b="1" dirty="0">
                <a:solidFill>
                  <a:schemeClr val="bg1"/>
                </a:solidFill>
                <a:latin typeface="微软雅黑" pitchFamily="34" charset="-122"/>
                <a:ea typeface="微软雅黑" pitchFamily="34" charset="-122"/>
              </a:endParaRPr>
            </a:p>
          </p:txBody>
        </p:sp>
      </p:grpSp>
      <p:grpSp>
        <p:nvGrpSpPr>
          <p:cNvPr id="16" name="组合 15"/>
          <p:cNvGrpSpPr>
            <a:grpSpLocks/>
          </p:cNvGrpSpPr>
          <p:nvPr/>
        </p:nvGrpSpPr>
        <p:grpSpPr bwMode="auto">
          <a:xfrm>
            <a:off x="4526158" y="4415830"/>
            <a:ext cx="3816350" cy="741362"/>
            <a:chOff x="4175956" y="1248078"/>
            <a:chExt cx="3816424" cy="740762"/>
          </a:xfrm>
        </p:grpSpPr>
        <p:sp>
          <p:nvSpPr>
            <p:cNvPr id="17" name="圆角矩形 16"/>
            <p:cNvSpPr/>
            <p:nvPr/>
          </p:nvSpPr>
          <p:spPr>
            <a:xfrm>
              <a:off x="4175956" y="1248078"/>
              <a:ext cx="3816424" cy="74076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矩形 21"/>
            <p:cNvSpPr>
              <a:spLocks noChangeArrowheads="1"/>
            </p:cNvSpPr>
            <p:nvPr/>
          </p:nvSpPr>
          <p:spPr bwMode="auto">
            <a:xfrm>
              <a:off x="4427984" y="1356849"/>
              <a:ext cx="33123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zh-CN" altLang="en-US" sz="2800" b="1" dirty="0">
                  <a:solidFill>
                    <a:schemeClr val="bg1"/>
                  </a:solidFill>
                  <a:latin typeface="微软雅黑" pitchFamily="34" charset="-122"/>
                  <a:ea typeface="微软雅黑" pitchFamily="34" charset="-122"/>
                </a:rPr>
                <a:t>医疗</a:t>
              </a:r>
              <a:r>
                <a:rPr lang="zh-CN" altLang="en-US" sz="2800" b="1" dirty="0" smtClean="0">
                  <a:solidFill>
                    <a:schemeClr val="bg1"/>
                  </a:solidFill>
                  <a:latin typeface="微软雅黑" pitchFamily="34" charset="-122"/>
                  <a:ea typeface="微软雅黑" pitchFamily="34" charset="-122"/>
                </a:rPr>
                <a:t>救助一批</a:t>
              </a:r>
              <a:endParaRPr lang="zh-CN" altLang="en-US" sz="2800" b="1" dirty="0">
                <a:solidFill>
                  <a:schemeClr val="bg1"/>
                </a:solidFill>
                <a:latin typeface="微软雅黑" pitchFamily="34" charset="-122"/>
                <a:ea typeface="微软雅黑" pitchFamily="34" charset="-122"/>
              </a:endParaRPr>
            </a:p>
          </p:txBody>
        </p:sp>
      </p:grpSp>
      <p:grpSp>
        <p:nvGrpSpPr>
          <p:cNvPr id="19" name="组合 18"/>
          <p:cNvGrpSpPr>
            <a:grpSpLocks/>
          </p:cNvGrpSpPr>
          <p:nvPr/>
        </p:nvGrpSpPr>
        <p:grpSpPr bwMode="auto">
          <a:xfrm>
            <a:off x="4526158" y="5262563"/>
            <a:ext cx="3816350" cy="741362"/>
            <a:chOff x="4175956" y="1248078"/>
            <a:chExt cx="3816424" cy="740762"/>
          </a:xfrm>
        </p:grpSpPr>
        <p:sp>
          <p:nvSpPr>
            <p:cNvPr id="20" name="圆角矩形 19"/>
            <p:cNvSpPr/>
            <p:nvPr/>
          </p:nvSpPr>
          <p:spPr>
            <a:xfrm>
              <a:off x="4175956" y="1248078"/>
              <a:ext cx="3816424" cy="74076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29"/>
            <p:cNvSpPr>
              <a:spLocks noChangeArrowheads="1"/>
            </p:cNvSpPr>
            <p:nvPr/>
          </p:nvSpPr>
          <p:spPr bwMode="auto">
            <a:xfrm>
              <a:off x="4427984" y="1356849"/>
              <a:ext cx="33123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zh-CN" altLang="en-US" sz="2800" b="1" dirty="0">
                  <a:solidFill>
                    <a:schemeClr val="bg1"/>
                  </a:solidFill>
                  <a:latin typeface="微软雅黑" pitchFamily="34" charset="-122"/>
                  <a:ea typeface="微软雅黑" pitchFamily="34" charset="-122"/>
                </a:rPr>
                <a:t>低保</a:t>
              </a:r>
              <a:r>
                <a:rPr lang="zh-CN" altLang="en-US" sz="2800" b="1" dirty="0" smtClean="0">
                  <a:solidFill>
                    <a:schemeClr val="bg1"/>
                  </a:solidFill>
                  <a:latin typeface="微软雅黑" pitchFamily="34" charset="-122"/>
                  <a:ea typeface="微软雅黑" pitchFamily="34" charset="-122"/>
                </a:rPr>
                <a:t>兜底一批</a:t>
              </a:r>
              <a:endParaRPr lang="zh-CN" altLang="en-US" sz="2800" b="1" dirty="0">
                <a:solidFill>
                  <a:schemeClr val="bg1"/>
                </a:solidFill>
                <a:latin typeface="微软雅黑" pitchFamily="34" charset="-122"/>
                <a:ea typeface="微软雅黑" pitchFamily="34" charset="-122"/>
              </a:endParaRPr>
            </a:p>
          </p:txBody>
        </p:sp>
      </p:grpSp>
      <p:grpSp>
        <p:nvGrpSpPr>
          <p:cNvPr id="22" name="组合 21"/>
          <p:cNvGrpSpPr>
            <a:grpSpLocks/>
          </p:cNvGrpSpPr>
          <p:nvPr/>
        </p:nvGrpSpPr>
        <p:grpSpPr bwMode="auto">
          <a:xfrm>
            <a:off x="4526158" y="3573016"/>
            <a:ext cx="3816350" cy="741362"/>
            <a:chOff x="4175956" y="1248078"/>
            <a:chExt cx="3816424" cy="740762"/>
          </a:xfrm>
        </p:grpSpPr>
        <p:sp>
          <p:nvSpPr>
            <p:cNvPr id="23" name="圆角矩形 22"/>
            <p:cNvSpPr/>
            <p:nvPr/>
          </p:nvSpPr>
          <p:spPr>
            <a:xfrm>
              <a:off x="4175956" y="1248078"/>
              <a:ext cx="3816424" cy="74076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25"/>
            <p:cNvSpPr>
              <a:spLocks noChangeArrowheads="1"/>
            </p:cNvSpPr>
            <p:nvPr/>
          </p:nvSpPr>
          <p:spPr bwMode="auto">
            <a:xfrm>
              <a:off x="4427984" y="1356849"/>
              <a:ext cx="33123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zh-CN" altLang="en-US" sz="2800" b="1" dirty="0">
                  <a:solidFill>
                    <a:schemeClr val="bg1"/>
                  </a:solidFill>
                  <a:latin typeface="微软雅黑" pitchFamily="34" charset="-122"/>
                  <a:ea typeface="微软雅黑" pitchFamily="34" charset="-122"/>
                </a:rPr>
                <a:t>教育</a:t>
              </a:r>
              <a:r>
                <a:rPr lang="zh-CN" altLang="en-US" sz="2800" b="1" dirty="0" smtClean="0">
                  <a:solidFill>
                    <a:schemeClr val="bg1"/>
                  </a:solidFill>
                  <a:latin typeface="微软雅黑" pitchFamily="34" charset="-122"/>
                  <a:ea typeface="微软雅黑" pitchFamily="34" charset="-122"/>
                </a:rPr>
                <a:t>资助一批</a:t>
              </a:r>
              <a:endParaRPr lang="zh-CN" altLang="en-US" sz="2800" b="1" dirty="0">
                <a:solidFill>
                  <a:schemeClr val="bg1"/>
                </a:solidFill>
                <a:latin typeface="微软雅黑" pitchFamily="34" charset="-122"/>
                <a:ea typeface="微软雅黑" pitchFamily="34" charset="-122"/>
              </a:endParaRPr>
            </a:p>
          </p:txBody>
        </p:sp>
      </p:grpSp>
      <p:sp>
        <p:nvSpPr>
          <p:cNvPr id="25" name="矩形 24"/>
          <p:cNvSpPr/>
          <p:nvPr/>
        </p:nvSpPr>
        <p:spPr>
          <a:xfrm>
            <a:off x="0" y="0"/>
            <a:ext cx="9151292" cy="584775"/>
          </a:xfrm>
          <a:prstGeom prst="rect">
            <a:avLst/>
          </a:prstGeom>
          <a:solidFill>
            <a:srgbClr val="C00000"/>
          </a:solidFill>
        </p:spPr>
        <p:txBody>
          <a:bodyPr wrap="square">
            <a:spAutoFit/>
          </a:bodyPr>
          <a:lstStyle/>
          <a:p>
            <a:pPr algn="ctr"/>
            <a:r>
              <a:rPr lang="zh-CN" altLang="en-US" sz="3200" b="1" dirty="0" smtClean="0">
                <a:solidFill>
                  <a:schemeClr val="bg1"/>
                </a:solidFill>
                <a:latin typeface="微软雅黑" pitchFamily="34" charset="-122"/>
                <a:ea typeface="微软雅黑" pitchFamily="34" charset="-122"/>
              </a:rPr>
              <a:t>三是强化分类指导推动政策措施落地见效</a:t>
            </a:r>
            <a:endParaRPr lang="zh-CN" altLang="zh-CN" sz="32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9417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1+#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2"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1+#ppt_w/2"/>
                                          </p:val>
                                        </p:tav>
                                        <p:tav tm="100000">
                                          <p:val>
                                            <p:strVal val="#ppt_x"/>
                                          </p:val>
                                        </p:tav>
                                      </p:tavLst>
                                    </p:anim>
                                    <p:anim calcmode="lin" valueType="num">
                                      <p:cBhvr additive="base">
                                        <p:cTn id="49" dur="500" fill="hold"/>
                                        <p:tgtEl>
                                          <p:spTgt spid="16"/>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 presetClass="entr" presetSubtype="2"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1+#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61480" y="3789040"/>
            <a:ext cx="7598952" cy="1200329"/>
          </a:xfrm>
          <a:prstGeom prst="rect">
            <a:avLst/>
          </a:prstGeom>
        </p:spPr>
        <p:txBody>
          <a:bodyPr wrap="square">
            <a:spAutoFit/>
          </a:bodyPr>
          <a:lstStyle/>
          <a:p>
            <a:pPr algn="ctr"/>
            <a:r>
              <a:rPr lang="zh-CN" altLang="zh-CN" sz="3600" b="1" dirty="0">
                <a:solidFill>
                  <a:srgbClr val="C00000"/>
                </a:solidFill>
                <a:latin typeface="微软雅黑" pitchFamily="34" charset="-122"/>
                <a:ea typeface="微软雅黑" pitchFamily="34" charset="-122"/>
              </a:rPr>
              <a:t>坚决维护习近平总书记的核心</a:t>
            </a:r>
            <a:r>
              <a:rPr lang="zh-CN" altLang="zh-CN" sz="3600" b="1" dirty="0" smtClean="0">
                <a:solidFill>
                  <a:srgbClr val="C00000"/>
                </a:solidFill>
                <a:latin typeface="微软雅黑" pitchFamily="34" charset="-122"/>
                <a:ea typeface="微软雅黑" pitchFamily="34" charset="-122"/>
              </a:rPr>
              <a:t>地位</a:t>
            </a:r>
            <a:endParaRPr lang="en-US" altLang="zh-CN" sz="3600" b="1" dirty="0" smtClean="0">
              <a:solidFill>
                <a:srgbClr val="C00000"/>
              </a:solidFill>
              <a:latin typeface="微软雅黑" pitchFamily="34" charset="-122"/>
              <a:ea typeface="微软雅黑" pitchFamily="34" charset="-122"/>
            </a:endParaRPr>
          </a:p>
          <a:p>
            <a:pPr algn="ctr"/>
            <a:r>
              <a:rPr lang="zh-CN" altLang="zh-CN" sz="3600" b="1" dirty="0" smtClean="0">
                <a:solidFill>
                  <a:srgbClr val="C00000"/>
                </a:solidFill>
                <a:latin typeface="微软雅黑" pitchFamily="34" charset="-122"/>
                <a:ea typeface="微软雅黑" pitchFamily="34" charset="-122"/>
              </a:rPr>
              <a:t>始终</a:t>
            </a:r>
            <a:r>
              <a:rPr lang="zh-CN" altLang="zh-CN" sz="3600" b="1" dirty="0">
                <a:solidFill>
                  <a:srgbClr val="C00000"/>
                </a:solidFill>
                <a:latin typeface="微软雅黑" pitchFamily="34" charset="-122"/>
                <a:ea typeface="微软雅黑" pitchFamily="34" charset="-122"/>
              </a:rPr>
              <a:t>坚持党中央集中统一</a:t>
            </a:r>
            <a:r>
              <a:rPr lang="zh-CN" altLang="zh-CN" sz="3600" b="1" dirty="0" smtClean="0">
                <a:solidFill>
                  <a:srgbClr val="C00000"/>
                </a:solidFill>
                <a:latin typeface="微软雅黑" pitchFamily="34" charset="-122"/>
                <a:ea typeface="微软雅黑" pitchFamily="34" charset="-122"/>
              </a:rPr>
              <a:t>领导</a:t>
            </a:r>
            <a:endParaRPr lang="zh-CN" altLang="en-US" sz="3600" b="1" dirty="0">
              <a:solidFill>
                <a:srgbClr val="C00000"/>
              </a:solidFill>
              <a:latin typeface="微软雅黑" pitchFamily="34" charset="-122"/>
              <a:ea typeface="微软雅黑" pitchFamily="34" charset="-122"/>
            </a:endParaRPr>
          </a:p>
        </p:txBody>
      </p:sp>
      <p:pic>
        <p:nvPicPr>
          <p:cNvPr id="4098" name="Picture 2" descr="F:\xibdj20171030副本.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6712"/>
            <a:ext cx="9144000" cy="24907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5949280"/>
            <a:ext cx="9144000" cy="1440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532906" y="5244997"/>
            <a:ext cx="4078188" cy="1408566"/>
            <a:chOff x="4510023" y="3858868"/>
            <a:chExt cx="3651158" cy="1261074"/>
          </a:xfrm>
        </p:grpSpPr>
        <p:sp>
          <p:nvSpPr>
            <p:cNvPr id="7" name="矩形 6"/>
            <p:cNvSpPr/>
            <p:nvPr/>
          </p:nvSpPr>
          <p:spPr>
            <a:xfrm>
              <a:off x="5203091" y="4149080"/>
              <a:ext cx="2948918" cy="819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t="20856" r="64136" b="29231"/>
            <a:stretch>
              <a:fillRect/>
            </a:stretch>
          </p:blipFill>
          <p:spPr bwMode="auto">
            <a:xfrm>
              <a:off x="4510023" y="3858868"/>
              <a:ext cx="1641104" cy="1261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5863851" y="4203489"/>
              <a:ext cx="2297330" cy="743983"/>
            </a:xfrm>
            <a:prstGeom prst="rect">
              <a:avLst/>
            </a:prstGeom>
          </p:spPr>
          <p:txBody>
            <a:bodyPr wrap="square">
              <a:spAutoFit/>
            </a:bodyPr>
            <a:lstStyle/>
            <a:p>
              <a:pPr algn="ctr"/>
              <a:r>
                <a:rPr lang="zh-CN" altLang="en-US" sz="2400" b="1" dirty="0" smtClean="0">
                  <a:solidFill>
                    <a:schemeClr val="bg1"/>
                  </a:solidFill>
                  <a:latin typeface="微软雅黑" pitchFamily="34" charset="-122"/>
                  <a:ea typeface="微软雅黑" pitchFamily="34" charset="-122"/>
                </a:rPr>
                <a:t>学习贯彻落实</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党的十九大精神</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8986275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55411"/>
            <a:ext cx="9144000" cy="19442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84424" y="2924944"/>
            <a:ext cx="6759575" cy="830997"/>
          </a:xfrm>
          <a:prstGeom prst="rect">
            <a:avLst/>
          </a:prstGeom>
        </p:spPr>
        <p:txBody>
          <a:bodyPr wrap="square">
            <a:spAutoFit/>
          </a:bodyPr>
          <a:lstStyle/>
          <a:p>
            <a:pPr algn="ctr"/>
            <a:r>
              <a:rPr lang="zh-CN" altLang="en-US" sz="2400" b="1" dirty="0" smtClean="0">
                <a:solidFill>
                  <a:schemeClr val="bg1"/>
                </a:solidFill>
                <a:latin typeface="微软雅黑" pitchFamily="34" charset="-122"/>
                <a:ea typeface="微软雅黑" pitchFamily="34" charset="-122"/>
              </a:rPr>
              <a:t>五、坚持把</a:t>
            </a:r>
            <a:r>
              <a:rPr lang="zh-CN" altLang="zh-CN" sz="2400" b="1" dirty="0">
                <a:solidFill>
                  <a:schemeClr val="bg1"/>
                </a:solidFill>
                <a:latin typeface="微软雅黑" pitchFamily="34" charset="-122"/>
                <a:ea typeface="微软雅黑" pitchFamily="34" charset="-122"/>
              </a:rPr>
              <a:t>志智“双扶”</a:t>
            </a:r>
            <a:r>
              <a:rPr lang="zh-CN" altLang="en-US" sz="2400" b="1" dirty="0" smtClean="0">
                <a:solidFill>
                  <a:schemeClr val="bg1"/>
                </a:solidFill>
                <a:latin typeface="微软雅黑" pitchFamily="34" charset="-122"/>
                <a:ea typeface="微软雅黑" pitchFamily="34" charset="-122"/>
              </a:rPr>
              <a:t>激发贫困群众内生动力作为重要抓手</a:t>
            </a:r>
            <a:endParaRPr lang="zh-CN" altLang="zh-CN" sz="2400" b="1" dirty="0">
              <a:solidFill>
                <a:schemeClr val="bg1"/>
              </a:solidFill>
              <a:latin typeface="微软雅黑" pitchFamily="34" charset="-122"/>
              <a:ea typeface="微软雅黑" pitchFamily="34" charset="-122"/>
            </a:endParaRPr>
          </a:p>
        </p:txBody>
      </p:sp>
      <p:grpSp>
        <p:nvGrpSpPr>
          <p:cNvPr id="6" name="组合 5"/>
          <p:cNvGrpSpPr/>
          <p:nvPr/>
        </p:nvGrpSpPr>
        <p:grpSpPr>
          <a:xfrm>
            <a:off x="121508" y="1196752"/>
            <a:ext cx="3292520" cy="3512481"/>
            <a:chOff x="121508" y="1196752"/>
            <a:chExt cx="3292520" cy="3512481"/>
          </a:xfrm>
        </p:grpSpPr>
        <p:grpSp>
          <p:nvGrpSpPr>
            <p:cNvPr id="7" name="组合 6"/>
            <p:cNvGrpSpPr/>
            <p:nvPr/>
          </p:nvGrpSpPr>
          <p:grpSpPr>
            <a:xfrm>
              <a:off x="121508" y="1196752"/>
              <a:ext cx="3292520" cy="3512481"/>
              <a:chOff x="121508" y="1196752"/>
              <a:chExt cx="3292520" cy="3512481"/>
            </a:xfrm>
          </p:grpSpPr>
          <p:sp>
            <p:nvSpPr>
              <p:cNvPr id="10" name="Freeform 26"/>
              <p:cNvSpPr>
                <a:spLocks/>
              </p:cNvSpPr>
              <p:nvPr/>
            </p:nvSpPr>
            <p:spPr bwMode="auto">
              <a:xfrm>
                <a:off x="121508" y="1196752"/>
                <a:ext cx="3292520" cy="3512481"/>
              </a:xfrm>
              <a:custGeom>
                <a:avLst/>
                <a:gdLst>
                  <a:gd name="T0" fmla="*/ 2839 w 3791"/>
                  <a:gd name="T1" fmla="*/ 214 h 3582"/>
                  <a:gd name="T2" fmla="*/ 2559 w 3791"/>
                  <a:gd name="T3" fmla="*/ 65 h 3582"/>
                  <a:gd name="T4" fmla="*/ 2346 w 3791"/>
                  <a:gd name="T5" fmla="*/ 181 h 3582"/>
                  <a:gd name="T6" fmla="*/ 2485 w 3791"/>
                  <a:gd name="T7" fmla="*/ 502 h 3582"/>
                  <a:gd name="T8" fmla="*/ 2280 w 3791"/>
                  <a:gd name="T9" fmla="*/ 707 h 3582"/>
                  <a:gd name="T10" fmla="*/ 2148 w 3791"/>
                  <a:gd name="T11" fmla="*/ 905 h 3582"/>
                  <a:gd name="T12" fmla="*/ 2156 w 3791"/>
                  <a:gd name="T13" fmla="*/ 1028 h 3582"/>
                  <a:gd name="T14" fmla="*/ 2033 w 3791"/>
                  <a:gd name="T15" fmla="*/ 1226 h 3582"/>
                  <a:gd name="T16" fmla="*/ 1876 w 3791"/>
                  <a:gd name="T17" fmla="*/ 1201 h 3582"/>
                  <a:gd name="T18" fmla="*/ 1704 w 3791"/>
                  <a:gd name="T19" fmla="*/ 1291 h 3582"/>
                  <a:gd name="T20" fmla="*/ 1720 w 3791"/>
                  <a:gd name="T21" fmla="*/ 1464 h 3582"/>
                  <a:gd name="T22" fmla="*/ 1597 w 3791"/>
                  <a:gd name="T23" fmla="*/ 1629 h 3582"/>
                  <a:gd name="T24" fmla="*/ 1399 w 3791"/>
                  <a:gd name="T25" fmla="*/ 1925 h 3582"/>
                  <a:gd name="T26" fmla="*/ 1070 w 3791"/>
                  <a:gd name="T27" fmla="*/ 1835 h 3582"/>
                  <a:gd name="T28" fmla="*/ 873 w 3791"/>
                  <a:gd name="T29" fmla="*/ 1769 h 3582"/>
                  <a:gd name="T30" fmla="*/ 700 w 3791"/>
                  <a:gd name="T31" fmla="*/ 1777 h 3582"/>
                  <a:gd name="T32" fmla="*/ 568 w 3791"/>
                  <a:gd name="T33" fmla="*/ 1662 h 3582"/>
                  <a:gd name="T34" fmla="*/ 264 w 3791"/>
                  <a:gd name="T35" fmla="*/ 1752 h 3582"/>
                  <a:gd name="T36" fmla="*/ 190 w 3791"/>
                  <a:gd name="T37" fmla="*/ 1843 h 3582"/>
                  <a:gd name="T38" fmla="*/ 247 w 3791"/>
                  <a:gd name="T39" fmla="*/ 2139 h 3582"/>
                  <a:gd name="T40" fmla="*/ 42 w 3791"/>
                  <a:gd name="T41" fmla="*/ 2328 h 3582"/>
                  <a:gd name="T42" fmla="*/ 83 w 3791"/>
                  <a:gd name="T43" fmla="*/ 2608 h 3582"/>
                  <a:gd name="T44" fmla="*/ 371 w 3791"/>
                  <a:gd name="T45" fmla="*/ 2880 h 3582"/>
                  <a:gd name="T46" fmla="*/ 782 w 3791"/>
                  <a:gd name="T47" fmla="*/ 3085 h 3582"/>
                  <a:gd name="T48" fmla="*/ 980 w 3791"/>
                  <a:gd name="T49" fmla="*/ 3299 h 3582"/>
                  <a:gd name="T50" fmla="*/ 1194 w 3791"/>
                  <a:gd name="T51" fmla="*/ 3250 h 3582"/>
                  <a:gd name="T52" fmla="*/ 1383 w 3791"/>
                  <a:gd name="T53" fmla="*/ 2995 h 3582"/>
                  <a:gd name="T54" fmla="*/ 1654 w 3791"/>
                  <a:gd name="T55" fmla="*/ 3044 h 3582"/>
                  <a:gd name="T56" fmla="*/ 1654 w 3791"/>
                  <a:gd name="T57" fmla="*/ 2880 h 3582"/>
                  <a:gd name="T58" fmla="*/ 1786 w 3791"/>
                  <a:gd name="T59" fmla="*/ 2723 h 3582"/>
                  <a:gd name="T60" fmla="*/ 2099 w 3791"/>
                  <a:gd name="T61" fmla="*/ 2871 h 3582"/>
                  <a:gd name="T62" fmla="*/ 2271 w 3791"/>
                  <a:gd name="T63" fmla="*/ 2822 h 3582"/>
                  <a:gd name="T64" fmla="*/ 2485 w 3791"/>
                  <a:gd name="T65" fmla="*/ 3200 h 3582"/>
                  <a:gd name="T66" fmla="*/ 2584 w 3791"/>
                  <a:gd name="T67" fmla="*/ 3299 h 3582"/>
                  <a:gd name="T68" fmla="*/ 2724 w 3791"/>
                  <a:gd name="T69" fmla="*/ 3365 h 3582"/>
                  <a:gd name="T70" fmla="*/ 2815 w 3791"/>
                  <a:gd name="T71" fmla="*/ 3530 h 3582"/>
                  <a:gd name="T72" fmla="*/ 3004 w 3791"/>
                  <a:gd name="T73" fmla="*/ 3521 h 3582"/>
                  <a:gd name="T74" fmla="*/ 3177 w 3791"/>
                  <a:gd name="T75" fmla="*/ 3176 h 3582"/>
                  <a:gd name="T76" fmla="*/ 3152 w 3791"/>
                  <a:gd name="T77" fmla="*/ 2880 h 3582"/>
                  <a:gd name="T78" fmla="*/ 3144 w 3791"/>
                  <a:gd name="T79" fmla="*/ 2773 h 3582"/>
                  <a:gd name="T80" fmla="*/ 2938 w 3791"/>
                  <a:gd name="T81" fmla="*/ 2518 h 3582"/>
                  <a:gd name="T82" fmla="*/ 2806 w 3791"/>
                  <a:gd name="T83" fmla="*/ 2452 h 3582"/>
                  <a:gd name="T84" fmla="*/ 2716 w 3791"/>
                  <a:gd name="T85" fmla="*/ 2254 h 3582"/>
                  <a:gd name="T86" fmla="*/ 2551 w 3791"/>
                  <a:gd name="T87" fmla="*/ 2147 h 3582"/>
                  <a:gd name="T88" fmla="*/ 2436 w 3791"/>
                  <a:gd name="T89" fmla="*/ 2139 h 3582"/>
                  <a:gd name="T90" fmla="*/ 2527 w 3791"/>
                  <a:gd name="T91" fmla="*/ 1909 h 3582"/>
                  <a:gd name="T92" fmla="*/ 2527 w 3791"/>
                  <a:gd name="T93" fmla="*/ 1703 h 3582"/>
                  <a:gd name="T94" fmla="*/ 2642 w 3791"/>
                  <a:gd name="T95" fmla="*/ 1489 h 3582"/>
                  <a:gd name="T96" fmla="*/ 2806 w 3791"/>
                  <a:gd name="T97" fmla="*/ 1522 h 3582"/>
                  <a:gd name="T98" fmla="*/ 3012 w 3791"/>
                  <a:gd name="T99" fmla="*/ 1489 h 3582"/>
                  <a:gd name="T100" fmla="*/ 3177 w 3791"/>
                  <a:gd name="T101" fmla="*/ 1505 h 3582"/>
                  <a:gd name="T102" fmla="*/ 3325 w 3791"/>
                  <a:gd name="T103" fmla="*/ 1374 h 3582"/>
                  <a:gd name="T104" fmla="*/ 3481 w 3791"/>
                  <a:gd name="T105" fmla="*/ 1184 h 3582"/>
                  <a:gd name="T106" fmla="*/ 3777 w 3791"/>
                  <a:gd name="T107" fmla="*/ 1102 h 3582"/>
                  <a:gd name="T108" fmla="*/ 3744 w 3791"/>
                  <a:gd name="T109" fmla="*/ 707 h 3582"/>
                  <a:gd name="T110" fmla="*/ 3448 w 3791"/>
                  <a:gd name="T111" fmla="*/ 551 h 3582"/>
                  <a:gd name="T112" fmla="*/ 3037 w 3791"/>
                  <a:gd name="T113" fmla="*/ 362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solidFill>
                <a:srgbClr val="92D050"/>
              </a:solidFill>
              <a:ln w="38100">
                <a:noFill/>
                <a:round/>
                <a:headEnd/>
                <a:tailEnd/>
              </a:ln>
              <a:effectLst/>
            </p:spPr>
            <p:txBody>
              <a:bodyPr/>
              <a:lstStyle/>
              <a:p>
                <a:pPr>
                  <a:defRPr/>
                </a:pPr>
                <a:endParaRPr lang="zh-CN" altLang="en-US" kern="0">
                  <a:solidFill>
                    <a:prstClr val="black"/>
                  </a:solidFill>
                </a:endParaRPr>
              </a:p>
            </p:txBody>
          </p:sp>
          <p:sp>
            <p:nvSpPr>
              <p:cNvPr id="11" name="矩形 10"/>
              <p:cNvSpPr/>
              <p:nvPr/>
            </p:nvSpPr>
            <p:spPr>
              <a:xfrm>
                <a:off x="1314759" y="2850466"/>
                <a:ext cx="906017" cy="954107"/>
              </a:xfrm>
              <a:prstGeom prst="rect">
                <a:avLst/>
              </a:prstGeom>
            </p:spPr>
            <p:txBody>
              <a:bodyPr wrap="none">
                <a:spAutoFit/>
              </a:bodyPr>
              <a:lstStyle/>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脱贫</a:t>
                </a:r>
                <a:endParaRPr lang="en-US" altLang="zh-CN"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攻坚</a:t>
                </a:r>
                <a:endParaRPr lang="zh-CN" altLang="zh-CN" sz="2800" dirty="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p:txBody>
          </p:sp>
        </p:grpSp>
        <p:sp>
          <p:nvSpPr>
            <p:cNvPr id="8" name="椭圆 7"/>
            <p:cNvSpPr/>
            <p:nvPr/>
          </p:nvSpPr>
          <p:spPr>
            <a:xfrm>
              <a:off x="1187624" y="2708920"/>
              <a:ext cx="1152128" cy="115212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0575" y="3635375"/>
              <a:ext cx="647700" cy="669925"/>
            </a:xfrm>
            <a:custGeom>
              <a:avLst/>
              <a:gdLst>
                <a:gd name="connsiteX0" fmla="*/ 0 w 647700"/>
                <a:gd name="connsiteY0" fmla="*/ 149225 h 669925"/>
                <a:gd name="connsiteX1" fmla="*/ 168275 w 647700"/>
                <a:gd name="connsiteY1" fmla="*/ 0 h 669925"/>
                <a:gd name="connsiteX2" fmla="*/ 647700 w 647700"/>
                <a:gd name="connsiteY2" fmla="*/ 542925 h 669925"/>
                <a:gd name="connsiteX3" fmla="*/ 492125 w 647700"/>
                <a:gd name="connsiteY3" fmla="*/ 669925 h 669925"/>
                <a:gd name="connsiteX4" fmla="*/ 0 w 647700"/>
                <a:gd name="connsiteY4" fmla="*/ 149225 h 66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69925">
                  <a:moveTo>
                    <a:pt x="0" y="149225"/>
                  </a:moveTo>
                  <a:lnTo>
                    <a:pt x="168275" y="0"/>
                  </a:lnTo>
                  <a:lnTo>
                    <a:pt x="647700" y="542925"/>
                  </a:lnTo>
                  <a:lnTo>
                    <a:pt x="492125" y="669925"/>
                  </a:lnTo>
                  <a:lnTo>
                    <a:pt x="0" y="149225"/>
                  </a:lnTo>
                  <a:close/>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975024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sxfx.gov.cn/uploadfile/image/20170621/201706211023382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4810" y="3571876"/>
            <a:ext cx="3857653" cy="2518206"/>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 descr="脱贫攻坚"/>
          <p:cNvPicPr>
            <a:picLocks noChangeAspect="1" noChangeArrowheads="1"/>
          </p:cNvPicPr>
          <p:nvPr/>
        </p:nvPicPr>
        <p:blipFill rotWithShape="1">
          <a:blip r:embed="rId3"/>
          <a:srcRect b="10319"/>
          <a:stretch/>
        </p:blipFill>
        <p:spPr bwMode="auto">
          <a:xfrm>
            <a:off x="4213470" y="764704"/>
            <a:ext cx="3857652" cy="2518206"/>
          </a:xfrm>
          <a:prstGeom prst="rect">
            <a:avLst/>
          </a:prstGeom>
          <a:noFill/>
          <a:effectLst>
            <a:outerShdw blurRad="63500" sx="102000" sy="102000" algn="ctr" rotWithShape="0">
              <a:prstClr val="black">
                <a:alpha val="40000"/>
              </a:prstClr>
            </a:outerShdw>
          </a:effectLst>
        </p:spPr>
      </p:pic>
      <p:sp>
        <p:nvSpPr>
          <p:cNvPr id="7" name="矩形 6"/>
          <p:cNvSpPr/>
          <p:nvPr/>
        </p:nvSpPr>
        <p:spPr>
          <a:xfrm>
            <a:off x="216024" y="1894180"/>
            <a:ext cx="3851920" cy="3046988"/>
          </a:xfrm>
          <a:prstGeom prst="rect">
            <a:avLst/>
          </a:prstGeom>
        </p:spPr>
        <p:txBody>
          <a:bodyPr wrap="square">
            <a:spAutoFit/>
          </a:bodyPr>
          <a:lstStyle/>
          <a:p>
            <a:pPr algn="ctr"/>
            <a:r>
              <a:rPr lang="zh-CN" altLang="zh-CN" sz="96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志智</a:t>
            </a:r>
            <a:endParaRPr lang="en-US" altLang="zh-CN" sz="96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zh-CN" sz="9600" b="1" dirty="0">
                <a:solidFill>
                  <a:srgbClr val="92D050"/>
                </a:solidFill>
                <a:effectLst>
                  <a:outerShdw blurRad="38100" dist="38100" dir="2700000" algn="tl">
                    <a:srgbClr val="000000">
                      <a:alpha val="43137"/>
                    </a:srgbClr>
                  </a:outerShdw>
                </a:effectLst>
                <a:latin typeface="微软雅黑" pitchFamily="34" charset="-122"/>
                <a:ea typeface="微软雅黑" pitchFamily="34" charset="-122"/>
              </a:rPr>
              <a:t>双扶</a:t>
            </a:r>
            <a:endParaRPr lang="zh-CN" altLang="en-US" sz="9600" b="1" dirty="0">
              <a:solidFill>
                <a:srgbClr val="92D050"/>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35205308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strVal val="4*#ppt_w"/>
                                          </p:val>
                                        </p:tav>
                                        <p:tav tm="100000">
                                          <p:val>
                                            <p:strVal val="#ppt_w"/>
                                          </p:val>
                                        </p:tav>
                                      </p:tavLst>
                                    </p:anim>
                                    <p:anim calcmode="lin" valueType="num">
                                      <p:cBhvr>
                                        <p:cTn id="8" dur="75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9"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ppt_x</p:attrName>
                                        </p:attrNameLst>
                                      </p:cBhvr>
                                      <p:tavLst>
                                        <p:tav tm="0">
                                          <p:val>
                                            <p:strVal val="#ppt_x-.2"/>
                                          </p:val>
                                        </p:tav>
                                        <p:tav tm="100000">
                                          <p:val>
                                            <p:strVal val="#ppt_x"/>
                                          </p:val>
                                        </p:tav>
                                      </p:tavLst>
                                    </p:anim>
                                    <p:anim calcmode="lin" valueType="num">
                                      <p:cBhvr>
                                        <p:cTn id="1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
                                        </p:tgtEl>
                                      </p:cBhvr>
                                    </p:animEffect>
                                  </p:childTnLst>
                                </p:cTn>
                              </p:par>
                              <p:par>
                                <p:cTn id="15" presetID="29"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ppt_x</p:attrName>
                                        </p:attrNameLst>
                                      </p:cBhvr>
                                      <p:tavLst>
                                        <p:tav tm="0">
                                          <p:val>
                                            <p:strVal val="#ppt_x-.2"/>
                                          </p:val>
                                        </p:tav>
                                        <p:tav tm="100000">
                                          <p:val>
                                            <p:strVal val="#ppt_x"/>
                                          </p:val>
                                        </p:tav>
                                      </p:tavLst>
                                    </p:anim>
                                    <p:anim calcmode="lin" valueType="num">
                                      <p:cBhvr>
                                        <p:cTn id="1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87624" y="2549222"/>
            <a:ext cx="7056784" cy="523220"/>
          </a:xfrm>
          <a:prstGeom prst="rect">
            <a:avLst/>
          </a:prstGeom>
        </p:spPr>
        <p:txBody>
          <a:bodyPr wrap="square">
            <a:spAutoFit/>
          </a:bodyPr>
          <a:lstStyle/>
          <a:p>
            <a:r>
              <a:rPr lang="zh-CN" altLang="en-US" sz="2800" b="1" dirty="0" smtClean="0">
                <a:solidFill>
                  <a:srgbClr val="0070C0"/>
                </a:solidFill>
                <a:latin typeface="微软雅黑" pitchFamily="34" charset="-122"/>
                <a:ea typeface="微软雅黑" pitchFamily="34" charset="-122"/>
              </a:rPr>
              <a:t>      </a:t>
            </a:r>
            <a:endParaRPr lang="zh-CN" altLang="en-US" sz="2800" b="1" dirty="0">
              <a:solidFill>
                <a:srgbClr val="0070C0"/>
              </a:solidFill>
              <a:latin typeface="微软雅黑" pitchFamily="34" charset="-122"/>
              <a:ea typeface="微软雅黑" pitchFamily="34" charset="-122"/>
            </a:endParaRPr>
          </a:p>
        </p:txBody>
      </p:sp>
      <p:graphicFrame>
        <p:nvGraphicFramePr>
          <p:cNvPr id="19" name="图示 18"/>
          <p:cNvGraphicFramePr/>
          <p:nvPr>
            <p:extLst>
              <p:ext uri="{D42A27DB-BD31-4B8C-83A1-F6EECF244321}">
                <p14:modId xmlns:p14="http://schemas.microsoft.com/office/powerpoint/2010/main" val="1169665891"/>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 name="图片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59831" y="2348880"/>
            <a:ext cx="3000747" cy="2607970"/>
          </a:xfrm>
          <a:prstGeom prst="rect">
            <a:avLst/>
          </a:prstGeom>
        </p:spPr>
      </p:pic>
    </p:spTree>
    <p:extLst>
      <p:ext uri="{BB962C8B-B14F-4D97-AF65-F5344CB8AC3E}">
        <p14:creationId xmlns:p14="http://schemas.microsoft.com/office/powerpoint/2010/main" val="4290651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55411"/>
            <a:ext cx="9144000" cy="19442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84424" y="2924944"/>
            <a:ext cx="6759575" cy="461665"/>
          </a:xfrm>
          <a:prstGeom prst="rect">
            <a:avLst/>
          </a:prstGeom>
        </p:spPr>
        <p:txBody>
          <a:bodyPr wrap="square">
            <a:spAutoFit/>
          </a:bodyPr>
          <a:lstStyle/>
          <a:p>
            <a:pPr algn="ctr"/>
            <a:r>
              <a:rPr lang="zh-CN" altLang="en-US" sz="2400" b="1" dirty="0" smtClean="0">
                <a:solidFill>
                  <a:schemeClr val="bg1"/>
                </a:solidFill>
                <a:latin typeface="微软雅黑" pitchFamily="34" charset="-122"/>
                <a:ea typeface="微软雅黑" pitchFamily="34" charset="-122"/>
              </a:rPr>
              <a:t>六、坚持广泛动员全社会力量构建大扶贫格局</a:t>
            </a:r>
            <a:endParaRPr lang="zh-CN" altLang="zh-CN" sz="2400" b="1" dirty="0">
              <a:solidFill>
                <a:schemeClr val="bg1"/>
              </a:solidFill>
              <a:latin typeface="微软雅黑" pitchFamily="34" charset="-122"/>
              <a:ea typeface="微软雅黑" pitchFamily="34" charset="-122"/>
            </a:endParaRPr>
          </a:p>
        </p:txBody>
      </p:sp>
      <p:grpSp>
        <p:nvGrpSpPr>
          <p:cNvPr id="6" name="组合 5"/>
          <p:cNvGrpSpPr/>
          <p:nvPr/>
        </p:nvGrpSpPr>
        <p:grpSpPr>
          <a:xfrm>
            <a:off x="121508" y="1196752"/>
            <a:ext cx="3292520" cy="3512481"/>
            <a:chOff x="121508" y="1196752"/>
            <a:chExt cx="3292520" cy="3512481"/>
          </a:xfrm>
        </p:grpSpPr>
        <p:grpSp>
          <p:nvGrpSpPr>
            <p:cNvPr id="7" name="组合 6"/>
            <p:cNvGrpSpPr/>
            <p:nvPr/>
          </p:nvGrpSpPr>
          <p:grpSpPr>
            <a:xfrm>
              <a:off x="121508" y="1196752"/>
              <a:ext cx="3292520" cy="3512481"/>
              <a:chOff x="121508" y="1196752"/>
              <a:chExt cx="3292520" cy="3512481"/>
            </a:xfrm>
          </p:grpSpPr>
          <p:sp>
            <p:nvSpPr>
              <p:cNvPr id="10" name="Freeform 26"/>
              <p:cNvSpPr>
                <a:spLocks/>
              </p:cNvSpPr>
              <p:nvPr/>
            </p:nvSpPr>
            <p:spPr bwMode="auto">
              <a:xfrm>
                <a:off x="121508" y="1196752"/>
                <a:ext cx="3292520" cy="3512481"/>
              </a:xfrm>
              <a:custGeom>
                <a:avLst/>
                <a:gdLst>
                  <a:gd name="T0" fmla="*/ 2839 w 3791"/>
                  <a:gd name="T1" fmla="*/ 214 h 3582"/>
                  <a:gd name="T2" fmla="*/ 2559 w 3791"/>
                  <a:gd name="T3" fmla="*/ 65 h 3582"/>
                  <a:gd name="T4" fmla="*/ 2346 w 3791"/>
                  <a:gd name="T5" fmla="*/ 181 h 3582"/>
                  <a:gd name="T6" fmla="*/ 2485 w 3791"/>
                  <a:gd name="T7" fmla="*/ 502 h 3582"/>
                  <a:gd name="T8" fmla="*/ 2280 w 3791"/>
                  <a:gd name="T9" fmla="*/ 707 h 3582"/>
                  <a:gd name="T10" fmla="*/ 2148 w 3791"/>
                  <a:gd name="T11" fmla="*/ 905 h 3582"/>
                  <a:gd name="T12" fmla="*/ 2156 w 3791"/>
                  <a:gd name="T13" fmla="*/ 1028 h 3582"/>
                  <a:gd name="T14" fmla="*/ 2033 w 3791"/>
                  <a:gd name="T15" fmla="*/ 1226 h 3582"/>
                  <a:gd name="T16" fmla="*/ 1876 w 3791"/>
                  <a:gd name="T17" fmla="*/ 1201 h 3582"/>
                  <a:gd name="T18" fmla="*/ 1704 w 3791"/>
                  <a:gd name="T19" fmla="*/ 1291 h 3582"/>
                  <a:gd name="T20" fmla="*/ 1720 w 3791"/>
                  <a:gd name="T21" fmla="*/ 1464 h 3582"/>
                  <a:gd name="T22" fmla="*/ 1597 w 3791"/>
                  <a:gd name="T23" fmla="*/ 1629 h 3582"/>
                  <a:gd name="T24" fmla="*/ 1399 w 3791"/>
                  <a:gd name="T25" fmla="*/ 1925 h 3582"/>
                  <a:gd name="T26" fmla="*/ 1070 w 3791"/>
                  <a:gd name="T27" fmla="*/ 1835 h 3582"/>
                  <a:gd name="T28" fmla="*/ 873 w 3791"/>
                  <a:gd name="T29" fmla="*/ 1769 h 3582"/>
                  <a:gd name="T30" fmla="*/ 700 w 3791"/>
                  <a:gd name="T31" fmla="*/ 1777 h 3582"/>
                  <a:gd name="T32" fmla="*/ 568 w 3791"/>
                  <a:gd name="T33" fmla="*/ 1662 h 3582"/>
                  <a:gd name="T34" fmla="*/ 264 w 3791"/>
                  <a:gd name="T35" fmla="*/ 1752 h 3582"/>
                  <a:gd name="T36" fmla="*/ 190 w 3791"/>
                  <a:gd name="T37" fmla="*/ 1843 h 3582"/>
                  <a:gd name="T38" fmla="*/ 247 w 3791"/>
                  <a:gd name="T39" fmla="*/ 2139 h 3582"/>
                  <a:gd name="T40" fmla="*/ 42 w 3791"/>
                  <a:gd name="T41" fmla="*/ 2328 h 3582"/>
                  <a:gd name="T42" fmla="*/ 83 w 3791"/>
                  <a:gd name="T43" fmla="*/ 2608 h 3582"/>
                  <a:gd name="T44" fmla="*/ 371 w 3791"/>
                  <a:gd name="T45" fmla="*/ 2880 h 3582"/>
                  <a:gd name="T46" fmla="*/ 782 w 3791"/>
                  <a:gd name="T47" fmla="*/ 3085 h 3582"/>
                  <a:gd name="T48" fmla="*/ 980 w 3791"/>
                  <a:gd name="T49" fmla="*/ 3299 h 3582"/>
                  <a:gd name="T50" fmla="*/ 1194 w 3791"/>
                  <a:gd name="T51" fmla="*/ 3250 h 3582"/>
                  <a:gd name="T52" fmla="*/ 1383 w 3791"/>
                  <a:gd name="T53" fmla="*/ 2995 h 3582"/>
                  <a:gd name="T54" fmla="*/ 1654 w 3791"/>
                  <a:gd name="T55" fmla="*/ 3044 h 3582"/>
                  <a:gd name="T56" fmla="*/ 1654 w 3791"/>
                  <a:gd name="T57" fmla="*/ 2880 h 3582"/>
                  <a:gd name="T58" fmla="*/ 1786 w 3791"/>
                  <a:gd name="T59" fmla="*/ 2723 h 3582"/>
                  <a:gd name="T60" fmla="*/ 2099 w 3791"/>
                  <a:gd name="T61" fmla="*/ 2871 h 3582"/>
                  <a:gd name="T62" fmla="*/ 2271 w 3791"/>
                  <a:gd name="T63" fmla="*/ 2822 h 3582"/>
                  <a:gd name="T64" fmla="*/ 2485 w 3791"/>
                  <a:gd name="T65" fmla="*/ 3200 h 3582"/>
                  <a:gd name="T66" fmla="*/ 2584 w 3791"/>
                  <a:gd name="T67" fmla="*/ 3299 h 3582"/>
                  <a:gd name="T68" fmla="*/ 2724 w 3791"/>
                  <a:gd name="T69" fmla="*/ 3365 h 3582"/>
                  <a:gd name="T70" fmla="*/ 2815 w 3791"/>
                  <a:gd name="T71" fmla="*/ 3530 h 3582"/>
                  <a:gd name="T72" fmla="*/ 3004 w 3791"/>
                  <a:gd name="T73" fmla="*/ 3521 h 3582"/>
                  <a:gd name="T74" fmla="*/ 3177 w 3791"/>
                  <a:gd name="T75" fmla="*/ 3176 h 3582"/>
                  <a:gd name="T76" fmla="*/ 3152 w 3791"/>
                  <a:gd name="T77" fmla="*/ 2880 h 3582"/>
                  <a:gd name="T78" fmla="*/ 3144 w 3791"/>
                  <a:gd name="T79" fmla="*/ 2773 h 3582"/>
                  <a:gd name="T80" fmla="*/ 2938 w 3791"/>
                  <a:gd name="T81" fmla="*/ 2518 h 3582"/>
                  <a:gd name="T82" fmla="*/ 2806 w 3791"/>
                  <a:gd name="T83" fmla="*/ 2452 h 3582"/>
                  <a:gd name="T84" fmla="*/ 2716 w 3791"/>
                  <a:gd name="T85" fmla="*/ 2254 h 3582"/>
                  <a:gd name="T86" fmla="*/ 2551 w 3791"/>
                  <a:gd name="T87" fmla="*/ 2147 h 3582"/>
                  <a:gd name="T88" fmla="*/ 2436 w 3791"/>
                  <a:gd name="T89" fmla="*/ 2139 h 3582"/>
                  <a:gd name="T90" fmla="*/ 2527 w 3791"/>
                  <a:gd name="T91" fmla="*/ 1909 h 3582"/>
                  <a:gd name="T92" fmla="*/ 2527 w 3791"/>
                  <a:gd name="T93" fmla="*/ 1703 h 3582"/>
                  <a:gd name="T94" fmla="*/ 2642 w 3791"/>
                  <a:gd name="T95" fmla="*/ 1489 h 3582"/>
                  <a:gd name="T96" fmla="*/ 2806 w 3791"/>
                  <a:gd name="T97" fmla="*/ 1522 h 3582"/>
                  <a:gd name="T98" fmla="*/ 3012 w 3791"/>
                  <a:gd name="T99" fmla="*/ 1489 h 3582"/>
                  <a:gd name="T100" fmla="*/ 3177 w 3791"/>
                  <a:gd name="T101" fmla="*/ 1505 h 3582"/>
                  <a:gd name="T102" fmla="*/ 3325 w 3791"/>
                  <a:gd name="T103" fmla="*/ 1374 h 3582"/>
                  <a:gd name="T104" fmla="*/ 3481 w 3791"/>
                  <a:gd name="T105" fmla="*/ 1184 h 3582"/>
                  <a:gd name="T106" fmla="*/ 3777 w 3791"/>
                  <a:gd name="T107" fmla="*/ 1102 h 3582"/>
                  <a:gd name="T108" fmla="*/ 3744 w 3791"/>
                  <a:gd name="T109" fmla="*/ 707 h 3582"/>
                  <a:gd name="T110" fmla="*/ 3448 w 3791"/>
                  <a:gd name="T111" fmla="*/ 551 h 3582"/>
                  <a:gd name="T112" fmla="*/ 3037 w 3791"/>
                  <a:gd name="T113" fmla="*/ 362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solidFill>
                <a:srgbClr val="92D050"/>
              </a:solidFill>
              <a:ln w="38100">
                <a:noFill/>
                <a:round/>
                <a:headEnd/>
                <a:tailEnd/>
              </a:ln>
              <a:effectLst/>
            </p:spPr>
            <p:txBody>
              <a:bodyPr/>
              <a:lstStyle/>
              <a:p>
                <a:pPr>
                  <a:defRPr/>
                </a:pPr>
                <a:endParaRPr lang="zh-CN" altLang="en-US" kern="0">
                  <a:solidFill>
                    <a:prstClr val="black"/>
                  </a:solidFill>
                </a:endParaRPr>
              </a:p>
            </p:txBody>
          </p:sp>
          <p:sp>
            <p:nvSpPr>
              <p:cNvPr id="11" name="矩形 10"/>
              <p:cNvSpPr/>
              <p:nvPr/>
            </p:nvSpPr>
            <p:spPr>
              <a:xfrm>
                <a:off x="1314759" y="2850466"/>
                <a:ext cx="906017" cy="954107"/>
              </a:xfrm>
              <a:prstGeom prst="rect">
                <a:avLst/>
              </a:prstGeom>
            </p:spPr>
            <p:txBody>
              <a:bodyPr wrap="none">
                <a:spAutoFit/>
              </a:bodyPr>
              <a:lstStyle/>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脱贫</a:t>
                </a:r>
                <a:endParaRPr lang="en-US" altLang="zh-CN"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攻坚</a:t>
                </a:r>
                <a:endParaRPr lang="zh-CN" altLang="zh-CN" sz="2800" dirty="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p:txBody>
          </p:sp>
        </p:grpSp>
        <p:sp>
          <p:nvSpPr>
            <p:cNvPr id="8" name="椭圆 7"/>
            <p:cNvSpPr/>
            <p:nvPr/>
          </p:nvSpPr>
          <p:spPr>
            <a:xfrm>
              <a:off x="1187624" y="2708920"/>
              <a:ext cx="1152128" cy="115212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0575" y="3635375"/>
              <a:ext cx="647700" cy="669925"/>
            </a:xfrm>
            <a:custGeom>
              <a:avLst/>
              <a:gdLst>
                <a:gd name="connsiteX0" fmla="*/ 0 w 647700"/>
                <a:gd name="connsiteY0" fmla="*/ 149225 h 669925"/>
                <a:gd name="connsiteX1" fmla="*/ 168275 w 647700"/>
                <a:gd name="connsiteY1" fmla="*/ 0 h 669925"/>
                <a:gd name="connsiteX2" fmla="*/ 647700 w 647700"/>
                <a:gd name="connsiteY2" fmla="*/ 542925 h 669925"/>
                <a:gd name="connsiteX3" fmla="*/ 492125 w 647700"/>
                <a:gd name="connsiteY3" fmla="*/ 669925 h 669925"/>
                <a:gd name="connsiteX4" fmla="*/ 0 w 647700"/>
                <a:gd name="connsiteY4" fmla="*/ 149225 h 66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69925">
                  <a:moveTo>
                    <a:pt x="0" y="149225"/>
                  </a:moveTo>
                  <a:lnTo>
                    <a:pt x="168275" y="0"/>
                  </a:lnTo>
                  <a:lnTo>
                    <a:pt x="647700" y="542925"/>
                  </a:lnTo>
                  <a:lnTo>
                    <a:pt x="492125" y="669925"/>
                  </a:lnTo>
                  <a:lnTo>
                    <a:pt x="0" y="149225"/>
                  </a:lnTo>
                  <a:close/>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7463532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xinshouxiangqia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50579"/>
            <a:ext cx="9144000" cy="2220122"/>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p:cNvGrpSpPr/>
          <p:nvPr/>
        </p:nvGrpSpPr>
        <p:grpSpPr>
          <a:xfrm>
            <a:off x="4932040" y="1495872"/>
            <a:ext cx="3672408" cy="3038328"/>
            <a:chOff x="4932040" y="1495872"/>
            <a:chExt cx="3672408" cy="3038328"/>
          </a:xfrm>
        </p:grpSpPr>
        <p:sp>
          <p:nvSpPr>
            <p:cNvPr id="12" name="圆角矩形 11"/>
            <p:cNvSpPr/>
            <p:nvPr/>
          </p:nvSpPr>
          <p:spPr>
            <a:xfrm>
              <a:off x="4932040" y="1495872"/>
              <a:ext cx="3672408" cy="30383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68044" y="1953207"/>
              <a:ext cx="3600400" cy="2123658"/>
            </a:xfrm>
            <a:prstGeom prst="rect">
              <a:avLst/>
            </a:prstGeom>
          </p:spPr>
          <p:txBody>
            <a:bodyPr wrap="square">
              <a:spAutoFit/>
            </a:bodyPr>
            <a:lstStyle/>
            <a:p>
              <a:pPr algn="ctr"/>
              <a:r>
                <a:rPr lang="zh-CN" altLang="zh-CN" sz="6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大扶贫</a:t>
              </a:r>
              <a:endParaRPr lang="en-US" altLang="zh-CN" sz="6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zh-CN" sz="6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格局</a:t>
              </a:r>
              <a:endPar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17315" y="2060848"/>
            <a:ext cx="2880320" cy="854351"/>
            <a:chOff x="1247385" y="1473771"/>
            <a:chExt cx="2880320" cy="854351"/>
          </a:xfrm>
        </p:grpSpPr>
        <p:sp>
          <p:nvSpPr>
            <p:cNvPr id="14" name="圆角矩形 13"/>
            <p:cNvSpPr/>
            <p:nvPr/>
          </p:nvSpPr>
          <p:spPr>
            <a:xfrm>
              <a:off x="1247385" y="1497125"/>
              <a:ext cx="2880320" cy="83099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47385" y="1473771"/>
              <a:ext cx="2880320" cy="830997"/>
            </a:xfrm>
            <a:prstGeom prst="rect">
              <a:avLst/>
            </a:prstGeom>
          </p:spPr>
          <p:txBody>
            <a:bodyPr wrap="square">
              <a:spAutoFit/>
            </a:bodyPr>
            <a:lstStyle/>
            <a:p>
              <a:pPr algn="ctr"/>
              <a:r>
                <a:rPr lang="zh-CN" altLang="en-US" sz="4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集团帮扶</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36118" y="5085185"/>
            <a:ext cx="2880320" cy="792088"/>
            <a:chOff x="1241630" y="1196752"/>
            <a:chExt cx="2880320" cy="830997"/>
          </a:xfrm>
        </p:grpSpPr>
        <p:sp>
          <p:nvSpPr>
            <p:cNvPr id="17" name="圆角矩形 16"/>
            <p:cNvSpPr/>
            <p:nvPr/>
          </p:nvSpPr>
          <p:spPr>
            <a:xfrm>
              <a:off x="1241630" y="1196752"/>
              <a:ext cx="2880320" cy="83099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241630" y="1196752"/>
              <a:ext cx="2880320" cy="830997"/>
            </a:xfrm>
            <a:prstGeom prst="rect">
              <a:avLst/>
            </a:prstGeom>
          </p:spPr>
          <p:txBody>
            <a:bodyPr wrap="square">
              <a:spAutoFit/>
            </a:bodyPr>
            <a:lstStyle/>
            <a:p>
              <a:pPr algn="ctr"/>
              <a:r>
                <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社会扶贫</a:t>
              </a:r>
            </a:p>
          </p:txBody>
        </p:sp>
      </p:grpSp>
      <p:sp>
        <p:nvSpPr>
          <p:cNvPr id="11" name="右箭头 10"/>
          <p:cNvSpPr/>
          <p:nvPr/>
        </p:nvSpPr>
        <p:spPr>
          <a:xfrm>
            <a:off x="3707904" y="2163398"/>
            <a:ext cx="1152128" cy="1656184"/>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617315" y="173226"/>
            <a:ext cx="2880320" cy="830997"/>
            <a:chOff x="1241630" y="1196752"/>
            <a:chExt cx="2880320" cy="830997"/>
          </a:xfrm>
        </p:grpSpPr>
        <p:sp>
          <p:nvSpPr>
            <p:cNvPr id="24" name="圆角矩形 23"/>
            <p:cNvSpPr/>
            <p:nvPr/>
          </p:nvSpPr>
          <p:spPr>
            <a:xfrm>
              <a:off x="1241630" y="1196752"/>
              <a:ext cx="2880320" cy="83099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241630" y="1196752"/>
              <a:ext cx="2880320" cy="584775"/>
            </a:xfrm>
            <a:prstGeom prst="rect">
              <a:avLst/>
            </a:prstGeom>
          </p:spPr>
          <p:txBody>
            <a:bodyPr wrap="square">
              <a:spAutoFit/>
            </a:bodyPr>
            <a:lstStyle/>
            <a:p>
              <a:pPr algn="ctr"/>
              <a:r>
                <a:rPr lang="zh-CN" altLang="en-US" sz="32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东西扶贫协作</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17315" y="1120053"/>
            <a:ext cx="2880320" cy="830997"/>
            <a:chOff x="1241630" y="1196752"/>
            <a:chExt cx="2880320" cy="830997"/>
          </a:xfrm>
        </p:grpSpPr>
        <p:sp>
          <p:nvSpPr>
            <p:cNvPr id="28" name="圆角矩形 27"/>
            <p:cNvSpPr/>
            <p:nvPr/>
          </p:nvSpPr>
          <p:spPr>
            <a:xfrm>
              <a:off x="1241630" y="1196752"/>
              <a:ext cx="2880320" cy="83099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241630" y="1196752"/>
              <a:ext cx="2880320" cy="830997"/>
            </a:xfrm>
            <a:prstGeom prst="rect">
              <a:avLst/>
            </a:prstGeom>
          </p:spPr>
          <p:txBody>
            <a:bodyPr wrap="square">
              <a:spAutoFit/>
            </a:bodyPr>
            <a:lstStyle/>
            <a:p>
              <a:pPr algn="ctr"/>
              <a:r>
                <a:rPr lang="zh-CN" altLang="en-US" sz="4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定点帮扶</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31454" y="3015036"/>
            <a:ext cx="2880320" cy="854351"/>
            <a:chOff x="1247385" y="1473771"/>
            <a:chExt cx="2880320" cy="854351"/>
          </a:xfrm>
        </p:grpSpPr>
        <p:sp>
          <p:nvSpPr>
            <p:cNvPr id="32" name="圆角矩形 31"/>
            <p:cNvSpPr/>
            <p:nvPr/>
          </p:nvSpPr>
          <p:spPr>
            <a:xfrm>
              <a:off x="1247385" y="1497125"/>
              <a:ext cx="2880320" cy="83099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247385" y="1473771"/>
              <a:ext cx="2880320" cy="830997"/>
            </a:xfrm>
            <a:prstGeom prst="rect">
              <a:avLst/>
            </a:prstGeom>
          </p:spPr>
          <p:txBody>
            <a:bodyPr wrap="square">
              <a:spAutoFit/>
            </a:bodyPr>
            <a:lstStyle/>
            <a:p>
              <a:pPr algn="ctr"/>
              <a:r>
                <a:rPr lang="zh-CN" altLang="en-US" sz="4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国企帮扶</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49785" y="4076865"/>
            <a:ext cx="2880320" cy="830997"/>
            <a:chOff x="1247385" y="1473771"/>
            <a:chExt cx="2880320" cy="854351"/>
          </a:xfrm>
        </p:grpSpPr>
        <p:sp>
          <p:nvSpPr>
            <p:cNvPr id="35" name="圆角矩形 34"/>
            <p:cNvSpPr/>
            <p:nvPr/>
          </p:nvSpPr>
          <p:spPr>
            <a:xfrm>
              <a:off x="1247385" y="1497125"/>
              <a:ext cx="2880320" cy="83099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247385" y="1473771"/>
              <a:ext cx="2880320" cy="854351"/>
            </a:xfrm>
            <a:prstGeom prst="rect">
              <a:avLst/>
            </a:prstGeom>
          </p:spPr>
          <p:txBody>
            <a:bodyPr wrap="square">
              <a:spAutoFit/>
            </a:bodyPr>
            <a:lstStyle/>
            <a:p>
              <a:pPr algn="ctr"/>
              <a:r>
                <a:rPr lang="zh-CN" altLang="en-US" sz="4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对口帮扶</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7497632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2" presetClass="entr" presetSubtype="8"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0-#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0-#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0-#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55411"/>
            <a:ext cx="9144000" cy="19442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84424" y="2924944"/>
            <a:ext cx="6759575" cy="461665"/>
          </a:xfrm>
          <a:prstGeom prst="rect">
            <a:avLst/>
          </a:prstGeom>
        </p:spPr>
        <p:txBody>
          <a:bodyPr wrap="square">
            <a:spAutoFit/>
          </a:bodyPr>
          <a:lstStyle/>
          <a:p>
            <a:pPr algn="ctr"/>
            <a:r>
              <a:rPr lang="zh-CN" altLang="en-US" sz="2400" b="1" dirty="0" smtClean="0">
                <a:solidFill>
                  <a:schemeClr val="bg1"/>
                </a:solidFill>
                <a:latin typeface="微软雅黑" pitchFamily="34" charset="-122"/>
                <a:ea typeface="微软雅黑" pitchFamily="34" charset="-122"/>
              </a:rPr>
              <a:t>七、坚持把全面从严治党贯穿脱贫攻坚始终</a:t>
            </a:r>
            <a:endParaRPr lang="zh-CN" altLang="zh-CN" sz="2400" b="1" dirty="0">
              <a:solidFill>
                <a:schemeClr val="bg1"/>
              </a:solidFill>
              <a:latin typeface="微软雅黑" pitchFamily="34" charset="-122"/>
              <a:ea typeface="微软雅黑" pitchFamily="34" charset="-122"/>
            </a:endParaRPr>
          </a:p>
        </p:txBody>
      </p:sp>
      <p:grpSp>
        <p:nvGrpSpPr>
          <p:cNvPr id="6" name="组合 5"/>
          <p:cNvGrpSpPr/>
          <p:nvPr/>
        </p:nvGrpSpPr>
        <p:grpSpPr>
          <a:xfrm>
            <a:off x="121508" y="1196752"/>
            <a:ext cx="3292520" cy="3512481"/>
            <a:chOff x="121508" y="1196752"/>
            <a:chExt cx="3292520" cy="3512481"/>
          </a:xfrm>
        </p:grpSpPr>
        <p:grpSp>
          <p:nvGrpSpPr>
            <p:cNvPr id="7" name="组合 6"/>
            <p:cNvGrpSpPr/>
            <p:nvPr/>
          </p:nvGrpSpPr>
          <p:grpSpPr>
            <a:xfrm>
              <a:off x="121508" y="1196752"/>
              <a:ext cx="3292520" cy="3512481"/>
              <a:chOff x="121508" y="1196752"/>
              <a:chExt cx="3292520" cy="3512481"/>
            </a:xfrm>
          </p:grpSpPr>
          <p:sp>
            <p:nvSpPr>
              <p:cNvPr id="10" name="Freeform 26"/>
              <p:cNvSpPr>
                <a:spLocks/>
              </p:cNvSpPr>
              <p:nvPr/>
            </p:nvSpPr>
            <p:spPr bwMode="auto">
              <a:xfrm>
                <a:off x="121508" y="1196752"/>
                <a:ext cx="3292520" cy="3512481"/>
              </a:xfrm>
              <a:custGeom>
                <a:avLst/>
                <a:gdLst>
                  <a:gd name="T0" fmla="*/ 2839 w 3791"/>
                  <a:gd name="T1" fmla="*/ 214 h 3582"/>
                  <a:gd name="T2" fmla="*/ 2559 w 3791"/>
                  <a:gd name="T3" fmla="*/ 65 h 3582"/>
                  <a:gd name="T4" fmla="*/ 2346 w 3791"/>
                  <a:gd name="T5" fmla="*/ 181 h 3582"/>
                  <a:gd name="T6" fmla="*/ 2485 w 3791"/>
                  <a:gd name="T7" fmla="*/ 502 h 3582"/>
                  <a:gd name="T8" fmla="*/ 2280 w 3791"/>
                  <a:gd name="T9" fmla="*/ 707 h 3582"/>
                  <a:gd name="T10" fmla="*/ 2148 w 3791"/>
                  <a:gd name="T11" fmla="*/ 905 h 3582"/>
                  <a:gd name="T12" fmla="*/ 2156 w 3791"/>
                  <a:gd name="T13" fmla="*/ 1028 h 3582"/>
                  <a:gd name="T14" fmla="*/ 2033 w 3791"/>
                  <a:gd name="T15" fmla="*/ 1226 h 3582"/>
                  <a:gd name="T16" fmla="*/ 1876 w 3791"/>
                  <a:gd name="T17" fmla="*/ 1201 h 3582"/>
                  <a:gd name="T18" fmla="*/ 1704 w 3791"/>
                  <a:gd name="T19" fmla="*/ 1291 h 3582"/>
                  <a:gd name="T20" fmla="*/ 1720 w 3791"/>
                  <a:gd name="T21" fmla="*/ 1464 h 3582"/>
                  <a:gd name="T22" fmla="*/ 1597 w 3791"/>
                  <a:gd name="T23" fmla="*/ 1629 h 3582"/>
                  <a:gd name="T24" fmla="*/ 1399 w 3791"/>
                  <a:gd name="T25" fmla="*/ 1925 h 3582"/>
                  <a:gd name="T26" fmla="*/ 1070 w 3791"/>
                  <a:gd name="T27" fmla="*/ 1835 h 3582"/>
                  <a:gd name="T28" fmla="*/ 873 w 3791"/>
                  <a:gd name="T29" fmla="*/ 1769 h 3582"/>
                  <a:gd name="T30" fmla="*/ 700 w 3791"/>
                  <a:gd name="T31" fmla="*/ 1777 h 3582"/>
                  <a:gd name="T32" fmla="*/ 568 w 3791"/>
                  <a:gd name="T33" fmla="*/ 1662 h 3582"/>
                  <a:gd name="T34" fmla="*/ 264 w 3791"/>
                  <a:gd name="T35" fmla="*/ 1752 h 3582"/>
                  <a:gd name="T36" fmla="*/ 190 w 3791"/>
                  <a:gd name="T37" fmla="*/ 1843 h 3582"/>
                  <a:gd name="T38" fmla="*/ 247 w 3791"/>
                  <a:gd name="T39" fmla="*/ 2139 h 3582"/>
                  <a:gd name="T40" fmla="*/ 42 w 3791"/>
                  <a:gd name="T41" fmla="*/ 2328 h 3582"/>
                  <a:gd name="T42" fmla="*/ 83 w 3791"/>
                  <a:gd name="T43" fmla="*/ 2608 h 3582"/>
                  <a:gd name="T44" fmla="*/ 371 w 3791"/>
                  <a:gd name="T45" fmla="*/ 2880 h 3582"/>
                  <a:gd name="T46" fmla="*/ 782 w 3791"/>
                  <a:gd name="T47" fmla="*/ 3085 h 3582"/>
                  <a:gd name="T48" fmla="*/ 980 w 3791"/>
                  <a:gd name="T49" fmla="*/ 3299 h 3582"/>
                  <a:gd name="T50" fmla="*/ 1194 w 3791"/>
                  <a:gd name="T51" fmla="*/ 3250 h 3582"/>
                  <a:gd name="T52" fmla="*/ 1383 w 3791"/>
                  <a:gd name="T53" fmla="*/ 2995 h 3582"/>
                  <a:gd name="T54" fmla="*/ 1654 w 3791"/>
                  <a:gd name="T55" fmla="*/ 3044 h 3582"/>
                  <a:gd name="T56" fmla="*/ 1654 w 3791"/>
                  <a:gd name="T57" fmla="*/ 2880 h 3582"/>
                  <a:gd name="T58" fmla="*/ 1786 w 3791"/>
                  <a:gd name="T59" fmla="*/ 2723 h 3582"/>
                  <a:gd name="T60" fmla="*/ 2099 w 3791"/>
                  <a:gd name="T61" fmla="*/ 2871 h 3582"/>
                  <a:gd name="T62" fmla="*/ 2271 w 3791"/>
                  <a:gd name="T63" fmla="*/ 2822 h 3582"/>
                  <a:gd name="T64" fmla="*/ 2485 w 3791"/>
                  <a:gd name="T65" fmla="*/ 3200 h 3582"/>
                  <a:gd name="T66" fmla="*/ 2584 w 3791"/>
                  <a:gd name="T67" fmla="*/ 3299 h 3582"/>
                  <a:gd name="T68" fmla="*/ 2724 w 3791"/>
                  <a:gd name="T69" fmla="*/ 3365 h 3582"/>
                  <a:gd name="T70" fmla="*/ 2815 w 3791"/>
                  <a:gd name="T71" fmla="*/ 3530 h 3582"/>
                  <a:gd name="T72" fmla="*/ 3004 w 3791"/>
                  <a:gd name="T73" fmla="*/ 3521 h 3582"/>
                  <a:gd name="T74" fmla="*/ 3177 w 3791"/>
                  <a:gd name="T75" fmla="*/ 3176 h 3582"/>
                  <a:gd name="T76" fmla="*/ 3152 w 3791"/>
                  <a:gd name="T77" fmla="*/ 2880 h 3582"/>
                  <a:gd name="T78" fmla="*/ 3144 w 3791"/>
                  <a:gd name="T79" fmla="*/ 2773 h 3582"/>
                  <a:gd name="T80" fmla="*/ 2938 w 3791"/>
                  <a:gd name="T81" fmla="*/ 2518 h 3582"/>
                  <a:gd name="T82" fmla="*/ 2806 w 3791"/>
                  <a:gd name="T83" fmla="*/ 2452 h 3582"/>
                  <a:gd name="T84" fmla="*/ 2716 w 3791"/>
                  <a:gd name="T85" fmla="*/ 2254 h 3582"/>
                  <a:gd name="T86" fmla="*/ 2551 w 3791"/>
                  <a:gd name="T87" fmla="*/ 2147 h 3582"/>
                  <a:gd name="T88" fmla="*/ 2436 w 3791"/>
                  <a:gd name="T89" fmla="*/ 2139 h 3582"/>
                  <a:gd name="T90" fmla="*/ 2527 w 3791"/>
                  <a:gd name="T91" fmla="*/ 1909 h 3582"/>
                  <a:gd name="T92" fmla="*/ 2527 w 3791"/>
                  <a:gd name="T93" fmla="*/ 1703 h 3582"/>
                  <a:gd name="T94" fmla="*/ 2642 w 3791"/>
                  <a:gd name="T95" fmla="*/ 1489 h 3582"/>
                  <a:gd name="T96" fmla="*/ 2806 w 3791"/>
                  <a:gd name="T97" fmla="*/ 1522 h 3582"/>
                  <a:gd name="T98" fmla="*/ 3012 w 3791"/>
                  <a:gd name="T99" fmla="*/ 1489 h 3582"/>
                  <a:gd name="T100" fmla="*/ 3177 w 3791"/>
                  <a:gd name="T101" fmla="*/ 1505 h 3582"/>
                  <a:gd name="T102" fmla="*/ 3325 w 3791"/>
                  <a:gd name="T103" fmla="*/ 1374 h 3582"/>
                  <a:gd name="T104" fmla="*/ 3481 w 3791"/>
                  <a:gd name="T105" fmla="*/ 1184 h 3582"/>
                  <a:gd name="T106" fmla="*/ 3777 w 3791"/>
                  <a:gd name="T107" fmla="*/ 1102 h 3582"/>
                  <a:gd name="T108" fmla="*/ 3744 w 3791"/>
                  <a:gd name="T109" fmla="*/ 707 h 3582"/>
                  <a:gd name="T110" fmla="*/ 3448 w 3791"/>
                  <a:gd name="T111" fmla="*/ 551 h 3582"/>
                  <a:gd name="T112" fmla="*/ 3037 w 3791"/>
                  <a:gd name="T113" fmla="*/ 362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solidFill>
                <a:srgbClr val="92D050"/>
              </a:solidFill>
              <a:ln w="38100">
                <a:noFill/>
                <a:round/>
                <a:headEnd/>
                <a:tailEnd/>
              </a:ln>
              <a:effectLst/>
            </p:spPr>
            <p:txBody>
              <a:bodyPr/>
              <a:lstStyle/>
              <a:p>
                <a:pPr>
                  <a:defRPr/>
                </a:pPr>
                <a:endParaRPr lang="zh-CN" altLang="en-US" kern="0">
                  <a:solidFill>
                    <a:prstClr val="black"/>
                  </a:solidFill>
                </a:endParaRPr>
              </a:p>
            </p:txBody>
          </p:sp>
          <p:sp>
            <p:nvSpPr>
              <p:cNvPr id="11" name="矩形 10"/>
              <p:cNvSpPr/>
              <p:nvPr/>
            </p:nvSpPr>
            <p:spPr>
              <a:xfrm>
                <a:off x="1314759" y="2850466"/>
                <a:ext cx="906017" cy="954107"/>
              </a:xfrm>
              <a:prstGeom prst="rect">
                <a:avLst/>
              </a:prstGeom>
            </p:spPr>
            <p:txBody>
              <a:bodyPr wrap="none">
                <a:spAutoFit/>
              </a:bodyPr>
              <a:lstStyle/>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脱贫</a:t>
                </a:r>
                <a:endParaRPr lang="en-US" altLang="zh-CN"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a:p>
                <a:pPr algn="ctr"/>
                <a:r>
                  <a:rPr lang="zh-CN" altLang="en-US" sz="2800" b="1" dirty="0" smtClean="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rPr>
                  <a:t>攻坚</a:t>
                </a:r>
                <a:endParaRPr lang="zh-CN" altLang="zh-CN" sz="2800" dirty="0">
                  <a:solidFill>
                    <a:srgbClr val="FFFF00"/>
                  </a:solidFill>
                  <a:effectLst>
                    <a:outerShdw blurRad="38100" dist="38100" dir="2700000" algn="tl">
                      <a:srgbClr val="000000">
                        <a:alpha val="43137"/>
                      </a:srgbClr>
                    </a:outerShdw>
                  </a:effectLst>
                  <a:latin typeface="方正黑体_GBK" panose="03000509000000000000" pitchFamily="65" charset="-122"/>
                  <a:ea typeface="方正黑体_GBK" panose="03000509000000000000" pitchFamily="65" charset="-122"/>
                </a:endParaRPr>
              </a:p>
            </p:txBody>
          </p:sp>
        </p:grpSp>
        <p:sp>
          <p:nvSpPr>
            <p:cNvPr id="8" name="椭圆 7"/>
            <p:cNvSpPr/>
            <p:nvPr/>
          </p:nvSpPr>
          <p:spPr>
            <a:xfrm>
              <a:off x="1187624" y="2708920"/>
              <a:ext cx="1152128" cy="115212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0575" y="3635375"/>
              <a:ext cx="647700" cy="669925"/>
            </a:xfrm>
            <a:custGeom>
              <a:avLst/>
              <a:gdLst>
                <a:gd name="connsiteX0" fmla="*/ 0 w 647700"/>
                <a:gd name="connsiteY0" fmla="*/ 149225 h 669925"/>
                <a:gd name="connsiteX1" fmla="*/ 168275 w 647700"/>
                <a:gd name="connsiteY1" fmla="*/ 0 h 669925"/>
                <a:gd name="connsiteX2" fmla="*/ 647700 w 647700"/>
                <a:gd name="connsiteY2" fmla="*/ 542925 h 669925"/>
                <a:gd name="connsiteX3" fmla="*/ 492125 w 647700"/>
                <a:gd name="connsiteY3" fmla="*/ 669925 h 669925"/>
                <a:gd name="connsiteX4" fmla="*/ 0 w 647700"/>
                <a:gd name="connsiteY4" fmla="*/ 149225 h 66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69925">
                  <a:moveTo>
                    <a:pt x="0" y="149225"/>
                  </a:moveTo>
                  <a:lnTo>
                    <a:pt x="168275" y="0"/>
                  </a:lnTo>
                  <a:lnTo>
                    <a:pt x="647700" y="542925"/>
                  </a:lnTo>
                  <a:lnTo>
                    <a:pt x="492125" y="669925"/>
                  </a:lnTo>
                  <a:lnTo>
                    <a:pt x="0" y="149225"/>
                  </a:lnTo>
                  <a:close/>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308365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梯形 6"/>
          <p:cNvSpPr/>
          <p:nvPr/>
        </p:nvSpPr>
        <p:spPr>
          <a:xfrm>
            <a:off x="0" y="2432177"/>
            <a:ext cx="9144000" cy="4437112"/>
          </a:xfrm>
          <a:prstGeom prst="trapezoid">
            <a:avLst>
              <a:gd name="adj" fmla="val 7962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411760" y="634536"/>
            <a:ext cx="4344640" cy="5746792"/>
            <a:chOff x="2843808" y="1340768"/>
            <a:chExt cx="3496147" cy="4624463"/>
          </a:xfrm>
          <a:effectLst>
            <a:outerShdw blurRad="63500" sx="102000" sy="102000" algn="ctr" rotWithShape="0">
              <a:prstClr val="black">
                <a:alpha val="40000"/>
              </a:prstClr>
            </a:outerShdw>
          </a:effectLst>
        </p:grpSpPr>
        <p:pic>
          <p:nvPicPr>
            <p:cNvPr id="4" name="Picture 2" descr="C:\Users\Hewlett-Packard\Desktop\2017-11-29\Im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1340768"/>
              <a:ext cx="3496147" cy="4624463"/>
            </a:xfrm>
            <a:prstGeom prst="rect">
              <a:avLst/>
            </a:prstGeom>
            <a:ln w="57150">
              <a:solidFill>
                <a:srgbClr val="C00000"/>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3203848" y="3140968"/>
              <a:ext cx="259228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0" y="0"/>
            <a:ext cx="4716016" cy="584775"/>
          </a:xfrm>
          <a:prstGeom prst="rect">
            <a:avLst/>
          </a:prstGeom>
          <a:solidFill>
            <a:srgbClr val="C00000"/>
          </a:solidFill>
        </p:spPr>
        <p:txBody>
          <a:bodyPr wrap="square">
            <a:spAutoFit/>
          </a:bodyPr>
          <a:lstStyle/>
          <a:p>
            <a:pPr algn="ctr"/>
            <a:r>
              <a:rPr lang="zh-CN" altLang="en-US" sz="3200" b="1" dirty="0">
                <a:solidFill>
                  <a:schemeClr val="bg1"/>
                </a:solidFill>
                <a:latin typeface="微软雅黑" pitchFamily="34" charset="-122"/>
                <a:ea typeface="微软雅黑" pitchFamily="34" charset="-122"/>
              </a:rPr>
              <a:t>一</a:t>
            </a:r>
            <a:r>
              <a:rPr lang="zh-CN" altLang="en-US" sz="3200" b="1" dirty="0" smtClean="0">
                <a:solidFill>
                  <a:schemeClr val="bg1"/>
                </a:solidFill>
                <a:latin typeface="微软雅黑" pitchFamily="34" charset="-122"/>
                <a:ea typeface="微软雅黑" pitchFamily="34" charset="-122"/>
              </a:rPr>
              <a:t>是强化基层组织建设</a:t>
            </a:r>
            <a:endParaRPr lang="zh-CN" altLang="zh-CN" sz="32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024734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2" presetClass="entr" presetSubtype="2"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61048"/>
            <a:ext cx="3919860" cy="2592288"/>
          </a:xfrm>
          <a:prstGeom prst="rect">
            <a:avLst/>
          </a:prstGeom>
        </p:spPr>
      </p:pic>
      <p:sp>
        <p:nvSpPr>
          <p:cNvPr id="6" name="矩形 5"/>
          <p:cNvSpPr/>
          <p:nvPr/>
        </p:nvSpPr>
        <p:spPr>
          <a:xfrm>
            <a:off x="0" y="1073675"/>
            <a:ext cx="3919860" cy="523220"/>
          </a:xfrm>
          <a:prstGeom prst="rect">
            <a:avLst/>
          </a:prstGeom>
          <a:solidFill>
            <a:srgbClr val="C00000"/>
          </a:solidFill>
        </p:spPr>
        <p:txBody>
          <a:bodyPr wrap="square">
            <a:spAutoFit/>
          </a:bodyPr>
          <a:lstStyle/>
          <a:p>
            <a:pPr algn="ctr"/>
            <a:r>
              <a:rPr lang="zh-CN" altLang="en-US" sz="2800" b="1" dirty="0" smtClean="0">
                <a:solidFill>
                  <a:schemeClr val="bg1"/>
                </a:solidFill>
                <a:latin typeface="微软雅黑" pitchFamily="34" charset="-122"/>
                <a:ea typeface="微软雅黑" pitchFamily="34" charset="-122"/>
              </a:rPr>
              <a:t>二是强化监督执纪问责</a:t>
            </a:r>
            <a:endParaRPr lang="zh-CN" altLang="en-US" sz="2800" b="1" dirty="0">
              <a:solidFill>
                <a:schemeClr val="bg1"/>
              </a:solidFill>
              <a:latin typeface="微软雅黑" pitchFamily="34" charset="-122"/>
              <a:ea typeface="微软雅黑" pitchFamily="34" charset="-122"/>
            </a:endParaRPr>
          </a:p>
        </p:txBody>
      </p:sp>
      <p:sp>
        <p:nvSpPr>
          <p:cNvPr id="7" name="矩形 6"/>
          <p:cNvSpPr/>
          <p:nvPr/>
        </p:nvSpPr>
        <p:spPr>
          <a:xfrm>
            <a:off x="2704" y="1596895"/>
            <a:ext cx="9137228" cy="2240598"/>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107504" y="1772816"/>
            <a:ext cx="9032428" cy="2308324"/>
          </a:xfrm>
          <a:prstGeom prst="rect">
            <a:avLst/>
          </a:prstGeom>
          <a:noFill/>
        </p:spPr>
        <p:txBody>
          <a:bodyPr wrap="square" rtlCol="0">
            <a:spAutoFit/>
          </a:bodyPr>
          <a:lstStyle/>
          <a:p>
            <a:r>
              <a:rPr lang="en-US" altLang="zh-CN" sz="2400" dirty="0" smtClean="0">
                <a:latin typeface="方正仿宋_GBK" panose="03000509000000000000" pitchFamily="65" charset="-122"/>
                <a:ea typeface="方正仿宋_GBK" panose="03000509000000000000" pitchFamily="65" charset="-122"/>
              </a:rPr>
              <a:t>     </a:t>
            </a:r>
            <a:r>
              <a:rPr lang="zh-CN" altLang="zh-CN" sz="2400" b="1" dirty="0" smtClean="0">
                <a:solidFill>
                  <a:srgbClr val="0070C0"/>
                </a:solidFill>
                <a:latin typeface="方正仿宋_GBK" panose="03000509000000000000" pitchFamily="65" charset="-122"/>
                <a:ea typeface="方正仿宋_GBK" panose="03000509000000000000" pitchFamily="65" charset="-122"/>
              </a:rPr>
              <a:t>加大</a:t>
            </a:r>
            <a:r>
              <a:rPr lang="zh-CN" altLang="zh-CN" sz="2400" b="1" dirty="0">
                <a:solidFill>
                  <a:srgbClr val="0070C0"/>
                </a:solidFill>
                <a:latin typeface="方正仿宋_GBK" panose="03000509000000000000" pitchFamily="65" charset="-122"/>
                <a:ea typeface="方正仿宋_GBK" panose="03000509000000000000" pitchFamily="65" charset="-122"/>
              </a:rPr>
              <a:t>扶贫资金监管和指导力度，强化日常监管责任。签订扶贫领域党风廉政建设责任书，落实党风廉政建设责任清单和负面清单。强化纪检监察、审计、财政、公安、检察等联动监管，发挥巡视利剑作用，深化扶贫领域监督执纪问责，严惩重处扶贫领域腐败行为。</a:t>
            </a:r>
          </a:p>
          <a:p>
            <a:endParaRPr lang="zh-CN" altLang="en-US" sz="2400" dirty="0">
              <a:latin typeface="方正仿宋_GBK" panose="03000509000000000000" pitchFamily="65" charset="-122"/>
              <a:ea typeface="方正仿宋_GBK" panose="03000509000000000000" pitchFamily="65" charset="-122"/>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2218" y="3861049"/>
            <a:ext cx="3621782" cy="2592288"/>
          </a:xfrm>
          <a:prstGeom prst="rect">
            <a:avLst/>
          </a:prstGeom>
        </p:spPr>
      </p:pic>
    </p:spTree>
    <p:extLst>
      <p:ext uri="{BB962C8B-B14F-4D97-AF65-F5344CB8AC3E}">
        <p14:creationId xmlns:p14="http://schemas.microsoft.com/office/powerpoint/2010/main" val="1936920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6400"/>
            <a:ext cx="3919860" cy="523220"/>
          </a:xfrm>
          <a:prstGeom prst="rect">
            <a:avLst/>
          </a:prstGeom>
          <a:solidFill>
            <a:srgbClr val="C00000"/>
          </a:solidFill>
        </p:spPr>
        <p:txBody>
          <a:bodyPr wrap="square">
            <a:spAutoFit/>
          </a:bodyPr>
          <a:lstStyle/>
          <a:p>
            <a:pPr algn="ctr"/>
            <a:r>
              <a:rPr lang="zh-CN" altLang="en-US" sz="2800" b="1" dirty="0" smtClean="0">
                <a:solidFill>
                  <a:schemeClr val="bg1"/>
                </a:solidFill>
                <a:latin typeface="微软雅黑" pitchFamily="34" charset="-122"/>
                <a:ea typeface="微软雅黑" pitchFamily="34" charset="-122"/>
              </a:rPr>
              <a:t>三是强化干部作风建设</a:t>
            </a:r>
            <a:endParaRPr lang="zh-CN" altLang="en-US" sz="2800" b="1" dirty="0">
              <a:solidFill>
                <a:schemeClr val="bg1"/>
              </a:solidFill>
              <a:latin typeface="微软雅黑" pitchFamily="34" charset="-122"/>
              <a:ea typeface="微软雅黑" pitchFamily="34" charset="-122"/>
            </a:endParaRPr>
          </a:p>
        </p:txBody>
      </p:sp>
      <p:sp>
        <p:nvSpPr>
          <p:cNvPr id="7" name="矩形 6"/>
          <p:cNvSpPr/>
          <p:nvPr/>
        </p:nvSpPr>
        <p:spPr>
          <a:xfrm>
            <a:off x="539552" y="908720"/>
            <a:ext cx="4320480" cy="5144473"/>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539552" y="1034132"/>
            <a:ext cx="4320480" cy="4893647"/>
          </a:xfrm>
          <a:prstGeom prst="rect">
            <a:avLst/>
          </a:prstGeom>
          <a:noFill/>
        </p:spPr>
        <p:txBody>
          <a:bodyPr wrap="square" rtlCol="0">
            <a:spAutoFit/>
          </a:bodyPr>
          <a:lstStyle/>
          <a:p>
            <a:r>
              <a:rPr lang="zh-CN" altLang="zh-CN" sz="2400" b="1" dirty="0">
                <a:solidFill>
                  <a:srgbClr val="0070C0"/>
                </a:solidFill>
                <a:latin typeface="方正仿宋_GBK" panose="03000509000000000000" pitchFamily="65" charset="-122"/>
                <a:ea typeface="方正仿宋_GBK" panose="03000509000000000000" pitchFamily="65" charset="-122"/>
              </a:rPr>
              <a:t>今年是脱贫攻坚作风建设年，要不断强化党的宗旨和优良作风教育，深入开展“兴调研、转作风、促落实”行动，</a:t>
            </a:r>
            <a:r>
              <a:rPr lang="en-US" altLang="zh-CN" sz="2400" b="1" dirty="0">
                <a:solidFill>
                  <a:srgbClr val="0070C0"/>
                </a:solidFill>
                <a:latin typeface="方正仿宋_GBK" panose="03000509000000000000" pitchFamily="65" charset="-122"/>
                <a:ea typeface="方正仿宋_GBK" panose="03000509000000000000" pitchFamily="65" charset="-122"/>
              </a:rPr>
              <a:t> </a:t>
            </a:r>
            <a:r>
              <a:rPr lang="zh-CN" altLang="zh-CN" sz="2400" b="1" dirty="0" smtClean="0">
                <a:solidFill>
                  <a:srgbClr val="0070C0"/>
                </a:solidFill>
                <a:latin typeface="方正仿宋_GBK" panose="03000509000000000000" pitchFamily="65" charset="-122"/>
                <a:ea typeface="方正仿宋_GBK" panose="03000509000000000000" pitchFamily="65" charset="-122"/>
              </a:rPr>
              <a:t>积极配合纪委开展扶贫领域专项治理，加强扶贫领域作风建设。坚决杜绝脱贫攻坚中的形式主义，严禁急于求成的“形象工程”、盲目举债的“政绩工程”，严禁出现“虚假脱贫”、“数字脱贫”，严禁出现不作为、乱作为。</a:t>
            </a:r>
            <a:endParaRPr lang="zh-CN" altLang="zh-CN" sz="2400" b="1" dirty="0">
              <a:solidFill>
                <a:srgbClr val="0070C0"/>
              </a:solidFill>
              <a:latin typeface="方正仿宋_GBK" panose="03000509000000000000" pitchFamily="65" charset="-122"/>
              <a:ea typeface="方正仿宋_GBK" panose="03000509000000000000" pitchFamily="65" charset="-122"/>
            </a:endParaRPr>
          </a:p>
          <a:p>
            <a:endParaRPr lang="zh-CN" altLang="en-US" sz="2400" b="1" dirty="0">
              <a:latin typeface="方正仿宋_GBK" panose="03000509000000000000" pitchFamily="65" charset="-122"/>
              <a:ea typeface="方正仿宋_GBK" panose="03000509000000000000" pitchFamily="65"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292" y="3645024"/>
            <a:ext cx="3002310" cy="21550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855352"/>
            <a:ext cx="3033514" cy="2162547"/>
          </a:xfrm>
          <a:prstGeom prst="rect">
            <a:avLst/>
          </a:prstGeom>
        </p:spPr>
      </p:pic>
    </p:spTree>
    <p:extLst>
      <p:ext uri="{BB962C8B-B14F-4D97-AF65-F5344CB8AC3E}">
        <p14:creationId xmlns:p14="http://schemas.microsoft.com/office/powerpoint/2010/main" val="2250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5576" y="1925543"/>
            <a:ext cx="7848872" cy="3879721"/>
          </a:xfrm>
          <a:prstGeom prst="rect">
            <a:avLst/>
          </a:prstGeom>
          <a:solidFill>
            <a:schemeClr val="bg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87624" y="1988840"/>
            <a:ext cx="7056784" cy="3539430"/>
          </a:xfrm>
          <a:prstGeom prst="rect">
            <a:avLst/>
          </a:prstGeom>
        </p:spPr>
        <p:txBody>
          <a:bodyPr wrap="square">
            <a:spAutoFit/>
          </a:bodyPr>
          <a:lstStyle/>
          <a:p>
            <a:pPr algn="just"/>
            <a:r>
              <a:rPr lang="zh-CN" altLang="zh-CN" sz="2800" b="1" dirty="0" smtClean="0">
                <a:solidFill>
                  <a:srgbClr val="0070C0"/>
                </a:solidFill>
                <a:latin typeface="微软雅黑" pitchFamily="34" charset="-122"/>
                <a:ea typeface="微软雅黑" pitchFamily="34" charset="-122"/>
              </a:rPr>
              <a:t>建立</a:t>
            </a:r>
            <a:r>
              <a:rPr lang="zh-CN" altLang="zh-CN" sz="2800" b="1" dirty="0">
                <a:solidFill>
                  <a:srgbClr val="0070C0"/>
                </a:solidFill>
                <a:latin typeface="微软雅黑" pitchFamily="34" charset="-122"/>
                <a:ea typeface="微软雅黑" pitchFamily="34" charset="-122"/>
              </a:rPr>
              <a:t>常态化督查机制，坚持问题导向，常态化、分类别、全覆盖开展督查督办。对督查发现的问题列出整改问题清单、任务清单、责任清单，将整改任务逐一分解到相关部门和区县，全面落实整改责任、明确整改要求，确保整改到位。进一步完善区县党委政府扶贫成效考核办法和实施细则，充分发挥考核指挥棒作用，强化考核结果运用。</a:t>
            </a:r>
            <a:endParaRPr lang="zh-CN" altLang="en-US" sz="2800" b="1" dirty="0">
              <a:solidFill>
                <a:srgbClr val="0070C0"/>
              </a:solidFill>
              <a:latin typeface="微软雅黑" pitchFamily="34" charset="-122"/>
              <a:ea typeface="微软雅黑" pitchFamily="34" charset="-122"/>
            </a:endParaRPr>
          </a:p>
        </p:txBody>
      </p:sp>
      <p:sp>
        <p:nvSpPr>
          <p:cNvPr id="6" name="矩形 5"/>
          <p:cNvSpPr/>
          <p:nvPr/>
        </p:nvSpPr>
        <p:spPr>
          <a:xfrm>
            <a:off x="755576" y="1401668"/>
            <a:ext cx="3528392" cy="523220"/>
          </a:xfrm>
          <a:prstGeom prst="rect">
            <a:avLst/>
          </a:prstGeom>
          <a:solidFill>
            <a:srgbClr val="C00000"/>
          </a:solidFill>
        </p:spPr>
        <p:txBody>
          <a:bodyPr wrap="square">
            <a:spAutoFit/>
          </a:bodyPr>
          <a:lstStyle/>
          <a:p>
            <a:pPr algn="ctr"/>
            <a:r>
              <a:rPr lang="zh-CN" altLang="en-US" sz="2800" b="1" dirty="0" smtClean="0">
                <a:solidFill>
                  <a:schemeClr val="bg1"/>
                </a:solidFill>
                <a:latin typeface="微软雅黑" pitchFamily="34" charset="-122"/>
                <a:ea typeface="微软雅黑" pitchFamily="34" charset="-122"/>
              </a:rPr>
              <a:t>四是强化督查考核</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31519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272" y="1077218"/>
            <a:ext cx="8835280" cy="4848240"/>
          </a:xfrm>
          <a:prstGeom prst="rect">
            <a:avLst/>
          </a:prstGeom>
          <a:solidFill>
            <a:schemeClr val="bg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4272" y="16148"/>
            <a:ext cx="8835280" cy="1077218"/>
          </a:xfrm>
          <a:prstGeom prst="rect">
            <a:avLst/>
          </a:prstGeom>
          <a:solidFill>
            <a:srgbClr val="C00000"/>
          </a:solidFill>
        </p:spPr>
        <p:txBody>
          <a:bodyPr wrap="square">
            <a:spAutoFit/>
          </a:bodyPr>
          <a:lstStyle/>
          <a:p>
            <a:pPr algn="ctr"/>
            <a:r>
              <a:rPr lang="zh-CN" altLang="en-US" sz="3200" b="1" dirty="0">
                <a:solidFill>
                  <a:schemeClr val="bg1"/>
                </a:solidFill>
                <a:latin typeface="微软雅黑" pitchFamily="34" charset="-122"/>
                <a:ea typeface="微软雅黑" pitchFamily="34" charset="-122"/>
              </a:rPr>
              <a:t>一</a:t>
            </a:r>
            <a:r>
              <a:rPr lang="zh-CN" altLang="en-US" sz="3200" b="1" dirty="0" smtClean="0">
                <a:solidFill>
                  <a:schemeClr val="bg1"/>
                </a:solidFill>
                <a:latin typeface="微软雅黑" pitchFamily="34" charset="-122"/>
                <a:ea typeface="微软雅黑" pitchFamily="34" charset="-122"/>
              </a:rPr>
              <a:t>是深刻领会党的十九大和习总书记视察重庆时关于脱贫攻坚工作的新部署新要求</a:t>
            </a:r>
            <a:endParaRPr lang="zh-CN" altLang="zh-CN" sz="3200" b="1" dirty="0">
              <a:solidFill>
                <a:schemeClr val="bg1"/>
              </a:solidFill>
              <a:latin typeface="微软雅黑" pitchFamily="34" charset="-122"/>
              <a:ea typeface="微软雅黑" pitchFamily="34" charset="-122"/>
            </a:endParaRPr>
          </a:p>
        </p:txBody>
      </p:sp>
      <p:sp>
        <p:nvSpPr>
          <p:cNvPr id="6" name="矩形 5"/>
          <p:cNvSpPr/>
          <p:nvPr/>
        </p:nvSpPr>
        <p:spPr>
          <a:xfrm>
            <a:off x="124272" y="1093366"/>
            <a:ext cx="8552184" cy="4832092"/>
          </a:xfrm>
          <a:prstGeom prst="rect">
            <a:avLst/>
          </a:prstGeom>
        </p:spPr>
        <p:txBody>
          <a:bodyPr wrap="square">
            <a:spAutoFit/>
          </a:bodyPr>
          <a:lstStyle/>
          <a:p>
            <a:r>
              <a:rPr lang="zh-CN" altLang="en-US" sz="2800" b="1" dirty="0" smtClean="0">
                <a:solidFill>
                  <a:srgbClr val="0070C0"/>
                </a:solidFill>
                <a:latin typeface="微软雅黑" pitchFamily="34" charset="-122"/>
                <a:ea typeface="微软雅黑" pitchFamily="34" charset="-122"/>
              </a:rPr>
              <a:t>       </a:t>
            </a:r>
            <a:r>
              <a:rPr lang="zh-CN" altLang="zh-CN" sz="2800" b="1" dirty="0" smtClean="0">
                <a:solidFill>
                  <a:srgbClr val="0070C0"/>
                </a:solidFill>
                <a:latin typeface="方正仿宋_GBK" pitchFamily="65" charset="-122"/>
                <a:ea typeface="方正仿宋_GBK" pitchFamily="65" charset="-122"/>
              </a:rPr>
              <a:t>让</a:t>
            </a:r>
            <a:r>
              <a:rPr lang="zh-CN" altLang="zh-CN" sz="2800" b="1" dirty="0">
                <a:solidFill>
                  <a:srgbClr val="0070C0"/>
                </a:solidFill>
                <a:latin typeface="方正仿宋_GBK" pitchFamily="65" charset="-122"/>
                <a:ea typeface="方正仿宋_GBK" pitchFamily="65" charset="-122"/>
              </a:rPr>
              <a:t>贫困人口和贫困地区同全国一道进入全面小康社会是我们党的庄严承诺。要动员全党全国全社会力量，坚持精准扶贫、精准脱贫，坚持中央统筹省负总责市县抓落实的工作机制，强化党政一把手负总责的责任制，坚持大扶贫格局，注重扶贫同扶志、扶智相结合，深入实施东西部扶贫协作，重点攻克深度贫困地区脱贫任务，确保到二〇二〇年我国现行标准下农村贫困人口实现脱贫，贫困县全部摘帽，解决区域性整体贫困，做到脱真贫、真脱贫</a:t>
            </a:r>
            <a:r>
              <a:rPr lang="zh-CN" altLang="zh-CN" sz="2800" b="1" dirty="0" smtClean="0">
                <a:solidFill>
                  <a:srgbClr val="0070C0"/>
                </a:solidFill>
                <a:latin typeface="方正仿宋_GBK" pitchFamily="65" charset="-122"/>
                <a:ea typeface="方正仿宋_GBK" pitchFamily="65" charset="-122"/>
              </a:rPr>
              <a:t>。</a:t>
            </a:r>
            <a:r>
              <a:rPr lang="en-US" altLang="zh-CN" sz="2800" b="1" dirty="0" smtClean="0">
                <a:solidFill>
                  <a:srgbClr val="0070C0"/>
                </a:solidFill>
                <a:latin typeface="方正仿宋_GBK" pitchFamily="65" charset="-122"/>
                <a:ea typeface="方正仿宋_GBK" pitchFamily="65" charset="-122"/>
              </a:rPr>
              <a:t>               </a:t>
            </a:r>
          </a:p>
          <a:p>
            <a:endParaRPr lang="en-US" altLang="zh-CN" sz="2800" dirty="0">
              <a:latin typeface="方正仿宋_GBK" pitchFamily="65" charset="-122"/>
              <a:ea typeface="方正仿宋_GBK" pitchFamily="65" charset="-122"/>
            </a:endParaRPr>
          </a:p>
          <a:p>
            <a:r>
              <a:rPr lang="en-US" altLang="zh-CN" sz="2800" dirty="0" smtClean="0">
                <a:latin typeface="方正仿宋_GBK" pitchFamily="65" charset="-122"/>
                <a:ea typeface="方正仿宋_GBK" pitchFamily="65" charset="-122"/>
              </a:rPr>
              <a:t>                               </a:t>
            </a:r>
            <a:r>
              <a:rPr lang="en-US" altLang="zh-CN" sz="2800" b="1" dirty="0" smtClean="0">
                <a:solidFill>
                  <a:srgbClr val="0070C0"/>
                </a:solidFill>
                <a:latin typeface="方正楷体_GBK" pitchFamily="65" charset="-122"/>
                <a:ea typeface="方正楷体_GBK" pitchFamily="65" charset="-122"/>
              </a:rPr>
              <a:t>——</a:t>
            </a:r>
            <a:r>
              <a:rPr lang="zh-CN" altLang="en-US" sz="2800" b="1" dirty="0">
                <a:solidFill>
                  <a:srgbClr val="0070C0"/>
                </a:solidFill>
                <a:latin typeface="方正楷体_GBK" pitchFamily="65" charset="-122"/>
                <a:ea typeface="方正楷体_GBK" pitchFamily="65" charset="-122"/>
              </a:rPr>
              <a:t>党的十九大</a:t>
            </a:r>
            <a:r>
              <a:rPr lang="zh-CN" altLang="en-US" sz="2800" b="1" dirty="0" smtClean="0">
                <a:solidFill>
                  <a:srgbClr val="0070C0"/>
                </a:solidFill>
                <a:latin typeface="方正楷体_GBK" pitchFamily="65" charset="-122"/>
                <a:ea typeface="方正楷体_GBK" pitchFamily="65" charset="-122"/>
              </a:rPr>
              <a:t>报告</a:t>
            </a:r>
            <a:endParaRPr lang="zh-CN" altLang="zh-CN" sz="2800" b="1" dirty="0">
              <a:solidFill>
                <a:srgbClr val="0070C0"/>
              </a:solidFill>
              <a:latin typeface="微软雅黑" pitchFamily="34" charset="-122"/>
              <a:ea typeface="微软雅黑" pitchFamily="34" charset="-122"/>
            </a:endParaRPr>
          </a:p>
        </p:txBody>
      </p:sp>
      <p:grpSp>
        <p:nvGrpSpPr>
          <p:cNvPr id="7" name="组合 6"/>
          <p:cNvGrpSpPr/>
          <p:nvPr/>
        </p:nvGrpSpPr>
        <p:grpSpPr>
          <a:xfrm>
            <a:off x="-298409" y="4693991"/>
            <a:ext cx="4078188" cy="1408566"/>
            <a:chOff x="4510023" y="3858868"/>
            <a:chExt cx="3651158" cy="1261074"/>
          </a:xfrm>
        </p:grpSpPr>
        <p:sp>
          <p:nvSpPr>
            <p:cNvPr id="8" name="矩形 7"/>
            <p:cNvSpPr/>
            <p:nvPr/>
          </p:nvSpPr>
          <p:spPr>
            <a:xfrm>
              <a:off x="5203091" y="4149080"/>
              <a:ext cx="2948918" cy="819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t="20856" r="64136" b="29231"/>
            <a:stretch>
              <a:fillRect/>
            </a:stretch>
          </p:blipFill>
          <p:spPr bwMode="auto">
            <a:xfrm>
              <a:off x="4510023" y="3858868"/>
              <a:ext cx="1641104" cy="1261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5863851" y="4203489"/>
              <a:ext cx="2297330" cy="743983"/>
            </a:xfrm>
            <a:prstGeom prst="rect">
              <a:avLst/>
            </a:prstGeom>
          </p:spPr>
          <p:txBody>
            <a:bodyPr wrap="square">
              <a:spAutoFit/>
            </a:bodyPr>
            <a:lstStyle/>
            <a:p>
              <a:pPr algn="ctr"/>
              <a:r>
                <a:rPr lang="zh-CN" altLang="en-US" sz="2400" b="1" dirty="0" smtClean="0">
                  <a:solidFill>
                    <a:schemeClr val="bg1"/>
                  </a:solidFill>
                  <a:latin typeface="微软雅黑" pitchFamily="34" charset="-122"/>
                  <a:ea typeface="微软雅黑" pitchFamily="34" charset="-122"/>
                </a:rPr>
                <a:t>学习贯彻落实</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党的十九大精神</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88281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5"/>
          <p:cNvSpPr/>
          <p:nvPr/>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9144000 w 9144000"/>
              <a:gd name="connsiteY2" fmla="*/ 3600450 h 6858000"/>
              <a:gd name="connsiteX3" fmla="*/ 9144000 w 9144000"/>
              <a:gd name="connsiteY3" fmla="*/ 6858000 h 6858000"/>
              <a:gd name="connsiteX4" fmla="*/ 0 w 9144000"/>
              <a:gd name="connsiteY4" fmla="*/ 6858000 h 6858000"/>
              <a:gd name="connsiteX5" fmla="*/ 0 w 9144000"/>
              <a:gd name="connsiteY5" fmla="*/ 0 h 6858000"/>
              <a:gd name="connsiteX0" fmla="*/ 0 w 9144000"/>
              <a:gd name="connsiteY0" fmla="*/ 0 h 6858000"/>
              <a:gd name="connsiteX1" fmla="*/ 9144000 w 9144000"/>
              <a:gd name="connsiteY1" fmla="*/ 0 h 6858000"/>
              <a:gd name="connsiteX2" fmla="*/ 9144000 w 9144000"/>
              <a:gd name="connsiteY2" fmla="*/ 360045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9144000 w 9144000"/>
              <a:gd name="connsiteY2" fmla="*/ 293370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9131300 w 9144000"/>
              <a:gd name="connsiteY2" fmla="*/ 2425700 h 6858000"/>
              <a:gd name="connsiteX3" fmla="*/ 0 w 9144000"/>
              <a:gd name="connsiteY3" fmla="*/ 6858000 h 6858000"/>
              <a:gd name="connsiteX4" fmla="*/ 0 w 914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858000">
                <a:moveTo>
                  <a:pt x="0" y="0"/>
                </a:moveTo>
                <a:lnTo>
                  <a:pt x="9144000" y="0"/>
                </a:lnTo>
                <a:cubicBezTo>
                  <a:pt x="9139767" y="808567"/>
                  <a:pt x="9135533" y="1617133"/>
                  <a:pt x="9131300" y="2425700"/>
                </a:cubicBezTo>
                <a:lnTo>
                  <a:pt x="0" y="685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600" y="2060848"/>
            <a:ext cx="3877985" cy="1569660"/>
          </a:xfrm>
          <a:prstGeom prst="rect">
            <a:avLst/>
          </a:prstGeom>
        </p:spPr>
        <p:txBody>
          <a:bodyPr wrap="none">
            <a:spAutoFit/>
          </a:bodyPr>
          <a:lstStyle/>
          <a:p>
            <a:r>
              <a:rPr lang="zh-CN" altLang="zh-CN" sz="96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谢谢</a:t>
            </a:r>
            <a:r>
              <a:rPr lang="zh-CN" altLang="en-US" sz="96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endParaRPr lang="zh-CN" altLang="en-US" sz="96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 name="MH_Others_1"/>
          <p:cNvSpPr/>
          <p:nvPr>
            <p:custDataLst>
              <p:tags r:id="rId1"/>
            </p:custDataLst>
          </p:nvPr>
        </p:nvSpPr>
        <p:spPr>
          <a:xfrm rot="10800000">
            <a:off x="-21382" y="2433587"/>
            <a:ext cx="9165382" cy="4437111"/>
          </a:xfrm>
          <a:prstGeom prst="diagStripe">
            <a:avLst>
              <a:gd name="adj" fmla="val 89664"/>
            </a:avLst>
          </a:prstGeom>
          <a:solidFill>
            <a:srgbClr val="0070C0"/>
          </a:solidFill>
          <a:ln>
            <a:noFill/>
          </a:ln>
        </p:spPr>
        <p:txBody>
          <a:bodyPr/>
          <a:lstStyle/>
          <a:p>
            <a:pPr fontAlgn="auto">
              <a:spcBef>
                <a:spcPts val="0"/>
              </a:spcBef>
              <a:spcAft>
                <a:spcPts val="0"/>
              </a:spcAft>
              <a:defRPr/>
            </a:pPr>
            <a:endParaRPr lang="zh-CN" altLang="en-US">
              <a:latin typeface="+mn-lt"/>
              <a:ea typeface="+mn-ea"/>
            </a:endParaRPr>
          </a:p>
        </p:txBody>
      </p:sp>
      <p:pic>
        <p:nvPicPr>
          <p:cNvPr id="6" name="Picture 6" descr="F:\xinshouxiangqian.png"/>
          <p:cNvPicPr>
            <a:picLocks noChangeAspect="1" noChangeArrowheads="1"/>
          </p:cNvPicPr>
          <p:nvPr/>
        </p:nvPicPr>
        <p:blipFill>
          <a:blip r:embed="rId3"/>
          <a:srcRect/>
          <a:stretch>
            <a:fillRect/>
          </a:stretch>
        </p:blipFill>
        <p:spPr bwMode="auto">
          <a:xfrm>
            <a:off x="1785918" y="5172075"/>
            <a:ext cx="6996113" cy="1698625"/>
          </a:xfrm>
          <a:prstGeom prst="rect">
            <a:avLst/>
          </a:prstGeom>
          <a:noFill/>
        </p:spPr>
      </p:pic>
      <p:pic>
        <p:nvPicPr>
          <p:cNvPr id="7" name="Picture 3" descr="F:\mp62663864_1457530222204_2副本.png"/>
          <p:cNvPicPr>
            <a:picLocks noChangeAspect="1" noChangeArrowheads="1"/>
          </p:cNvPicPr>
          <p:nvPr/>
        </p:nvPicPr>
        <p:blipFill>
          <a:blip r:embed="rId4"/>
          <a:srcRect/>
          <a:stretch>
            <a:fillRect/>
          </a:stretch>
        </p:blipFill>
        <p:spPr bwMode="auto">
          <a:xfrm>
            <a:off x="5857884" y="3727452"/>
            <a:ext cx="3286116" cy="26816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1730751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83567" y="476672"/>
            <a:ext cx="8038961" cy="568863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87624" y="589032"/>
            <a:ext cx="6840760" cy="5432256"/>
          </a:xfrm>
          <a:prstGeom prst="rect">
            <a:avLst/>
          </a:prstGeom>
        </p:spPr>
        <p:txBody>
          <a:bodyPr wrap="square">
            <a:spAutoFit/>
          </a:bodyPr>
          <a:lstStyle/>
          <a:p>
            <a:pPr algn="just" hangingPunct="0">
              <a:spcBef>
                <a:spcPts val="600"/>
              </a:spcBef>
              <a:spcAft>
                <a:spcPts val="600"/>
              </a:spcAft>
            </a:pPr>
            <a:r>
              <a:rPr lang="zh-CN" altLang="en-US" sz="2400" b="1" dirty="0">
                <a:solidFill>
                  <a:srgbClr val="C00000"/>
                </a:solidFill>
                <a:latin typeface="微软雅黑" pitchFamily="34" charset="-122"/>
                <a:ea typeface="微软雅黑" pitchFamily="34" charset="-122"/>
              </a:rPr>
              <a:t>坚定“一个目标”</a:t>
            </a:r>
            <a:endParaRPr lang="en-US" altLang="zh-CN" sz="2400" b="1" dirty="0">
              <a:solidFill>
                <a:srgbClr val="C00000"/>
              </a:solidFill>
              <a:latin typeface="微软雅黑" pitchFamily="34" charset="-122"/>
              <a:ea typeface="微软雅黑" pitchFamily="34" charset="-122"/>
            </a:endParaRPr>
          </a:p>
          <a:p>
            <a:pPr algn="just" hangingPunct="0"/>
            <a:r>
              <a:rPr lang="zh-CN" altLang="en-US" sz="2400" b="1" dirty="0">
                <a:solidFill>
                  <a:srgbClr val="0070C0"/>
                </a:solidFill>
                <a:latin typeface="方正仿宋_GBK" pitchFamily="65" charset="-122"/>
                <a:ea typeface="方正仿宋_GBK" pitchFamily="65" charset="-122"/>
              </a:rPr>
              <a:t>坚决打赢脱贫攻坚战。确保到二〇二〇年我国现行标准下农村贫困人口实现脱贫，贫困县全部摘帽，解决区域性整体贫困。</a:t>
            </a:r>
            <a:endParaRPr lang="en-US" altLang="zh-CN" sz="2400" b="1" dirty="0">
              <a:solidFill>
                <a:srgbClr val="0070C0"/>
              </a:solidFill>
              <a:latin typeface="方正仿宋_GBK" pitchFamily="65" charset="-122"/>
              <a:ea typeface="方正仿宋_GBK" pitchFamily="65" charset="-122"/>
            </a:endParaRPr>
          </a:p>
          <a:p>
            <a:pPr algn="just" hangingPunct="0">
              <a:spcBef>
                <a:spcPts val="600"/>
              </a:spcBef>
              <a:spcAft>
                <a:spcPts val="600"/>
              </a:spcAft>
            </a:pPr>
            <a:r>
              <a:rPr lang="zh-CN" altLang="en-US" sz="2400" b="1" dirty="0">
                <a:solidFill>
                  <a:srgbClr val="C00000"/>
                </a:solidFill>
                <a:latin typeface="微软雅黑" pitchFamily="34" charset="-122"/>
                <a:ea typeface="微软雅黑" pitchFamily="34" charset="-122"/>
              </a:rPr>
              <a:t>做到“三个坚持”</a:t>
            </a:r>
            <a:endParaRPr lang="en-US" altLang="zh-CN" sz="2400" b="1" dirty="0">
              <a:solidFill>
                <a:srgbClr val="C00000"/>
              </a:solidFill>
              <a:latin typeface="微软雅黑" pitchFamily="34" charset="-122"/>
              <a:ea typeface="微软雅黑" pitchFamily="34" charset="-122"/>
            </a:endParaRPr>
          </a:p>
          <a:p>
            <a:pPr algn="just" hangingPunct="0"/>
            <a:r>
              <a:rPr lang="zh-CN" altLang="en-US" sz="2400" b="1" dirty="0">
                <a:solidFill>
                  <a:srgbClr val="0070C0"/>
                </a:solidFill>
                <a:latin typeface="方正仿宋_GBK" pitchFamily="65" charset="-122"/>
                <a:ea typeface="方正仿宋_GBK" pitchFamily="65" charset="-122"/>
              </a:rPr>
              <a:t>坚持精准扶贫、精准</a:t>
            </a:r>
            <a:r>
              <a:rPr lang="zh-CN" altLang="en-US" sz="2400" b="1" dirty="0" smtClean="0">
                <a:solidFill>
                  <a:srgbClr val="0070C0"/>
                </a:solidFill>
                <a:latin typeface="方正仿宋_GBK" pitchFamily="65" charset="-122"/>
                <a:ea typeface="方正仿宋_GBK" pitchFamily="65" charset="-122"/>
              </a:rPr>
              <a:t>脱贫</a:t>
            </a:r>
            <a:r>
              <a:rPr lang="en-US" altLang="zh-CN" sz="2400" b="1" dirty="0" smtClean="0">
                <a:solidFill>
                  <a:srgbClr val="0070C0"/>
                </a:solidFill>
                <a:latin typeface="方正仿宋_GBK" pitchFamily="65" charset="-122"/>
                <a:ea typeface="方正仿宋_GBK" pitchFamily="65" charset="-122"/>
              </a:rPr>
              <a:t>;</a:t>
            </a:r>
            <a:r>
              <a:rPr lang="zh-CN" altLang="en-US" sz="2400" b="1" dirty="0" smtClean="0">
                <a:solidFill>
                  <a:srgbClr val="0070C0"/>
                </a:solidFill>
                <a:latin typeface="方正仿宋_GBK" pitchFamily="65" charset="-122"/>
                <a:ea typeface="方正仿宋_GBK" pitchFamily="65" charset="-122"/>
              </a:rPr>
              <a:t>坚持</a:t>
            </a:r>
            <a:r>
              <a:rPr lang="zh-CN" altLang="en-US" sz="2400" b="1" dirty="0">
                <a:solidFill>
                  <a:srgbClr val="0070C0"/>
                </a:solidFill>
                <a:latin typeface="方正仿宋_GBK" pitchFamily="65" charset="-122"/>
                <a:ea typeface="方正仿宋_GBK" pitchFamily="65" charset="-122"/>
              </a:rPr>
              <a:t>中央统筹省负总责市县抓落实的工作</a:t>
            </a:r>
            <a:r>
              <a:rPr lang="zh-CN" altLang="en-US" sz="2400" b="1" dirty="0" smtClean="0">
                <a:solidFill>
                  <a:srgbClr val="0070C0"/>
                </a:solidFill>
                <a:latin typeface="方正仿宋_GBK" pitchFamily="65" charset="-122"/>
                <a:ea typeface="方正仿宋_GBK" pitchFamily="65" charset="-122"/>
              </a:rPr>
              <a:t>机制</a:t>
            </a:r>
            <a:r>
              <a:rPr lang="en-US" altLang="zh-CN" sz="2400" b="1" dirty="0" smtClean="0">
                <a:solidFill>
                  <a:srgbClr val="0070C0"/>
                </a:solidFill>
                <a:latin typeface="方正仿宋_GBK" pitchFamily="65" charset="-122"/>
                <a:ea typeface="方正仿宋_GBK" pitchFamily="65" charset="-122"/>
              </a:rPr>
              <a:t>,</a:t>
            </a:r>
            <a:r>
              <a:rPr lang="zh-CN" altLang="en-US" sz="2400" b="1" dirty="0" smtClean="0">
                <a:solidFill>
                  <a:srgbClr val="0070C0"/>
                </a:solidFill>
                <a:latin typeface="方正仿宋_GBK" pitchFamily="65" charset="-122"/>
                <a:ea typeface="方正仿宋_GBK" pitchFamily="65" charset="-122"/>
              </a:rPr>
              <a:t>强化</a:t>
            </a:r>
            <a:r>
              <a:rPr lang="zh-CN" altLang="en-US" sz="2400" b="1" dirty="0">
                <a:solidFill>
                  <a:srgbClr val="0070C0"/>
                </a:solidFill>
                <a:latin typeface="方正仿宋_GBK" pitchFamily="65" charset="-122"/>
                <a:ea typeface="方正仿宋_GBK" pitchFamily="65" charset="-122"/>
              </a:rPr>
              <a:t>党政一把手负总责的责任制；坚持大扶贫格局。</a:t>
            </a:r>
            <a:endParaRPr lang="en-US" altLang="zh-CN" sz="2400" b="1" dirty="0">
              <a:solidFill>
                <a:srgbClr val="0070C0"/>
              </a:solidFill>
              <a:latin typeface="方正仿宋_GBK" pitchFamily="65" charset="-122"/>
              <a:ea typeface="方正仿宋_GBK" pitchFamily="65" charset="-122"/>
            </a:endParaRPr>
          </a:p>
          <a:p>
            <a:pPr algn="just" hangingPunct="0">
              <a:spcBef>
                <a:spcPts val="600"/>
              </a:spcBef>
              <a:spcAft>
                <a:spcPts val="600"/>
              </a:spcAft>
            </a:pPr>
            <a:r>
              <a:rPr lang="zh-CN" altLang="en-US" sz="2400" b="1" dirty="0">
                <a:solidFill>
                  <a:srgbClr val="C00000"/>
                </a:solidFill>
                <a:latin typeface="微软雅黑" pitchFamily="34" charset="-122"/>
                <a:ea typeface="微软雅黑" pitchFamily="34" charset="-122"/>
              </a:rPr>
              <a:t>把握“三大重点”</a:t>
            </a:r>
            <a:endParaRPr lang="en-US" altLang="zh-CN" sz="2400" b="1" dirty="0">
              <a:solidFill>
                <a:srgbClr val="C00000"/>
              </a:solidFill>
              <a:latin typeface="微软雅黑" pitchFamily="34" charset="-122"/>
              <a:ea typeface="微软雅黑" pitchFamily="34" charset="-122"/>
            </a:endParaRPr>
          </a:p>
          <a:p>
            <a:pPr algn="just" hangingPunct="0"/>
            <a:r>
              <a:rPr lang="zh-CN" altLang="en-US" sz="2400" b="1" dirty="0">
                <a:solidFill>
                  <a:srgbClr val="0070C0"/>
                </a:solidFill>
                <a:latin typeface="方正仿宋_GBK" pitchFamily="65" charset="-122"/>
                <a:ea typeface="方正仿宋_GBK" pitchFamily="65" charset="-122"/>
              </a:rPr>
              <a:t>注重扶贫同扶志、扶智相结合；深入实施东西部扶贫协作；重点攻克深度贫困地区脱贫任务。</a:t>
            </a:r>
            <a:endParaRPr lang="en-US" altLang="zh-CN" sz="2400" b="1" dirty="0">
              <a:solidFill>
                <a:srgbClr val="0070C0"/>
              </a:solidFill>
              <a:latin typeface="方正仿宋_GBK" pitchFamily="65" charset="-122"/>
              <a:ea typeface="方正仿宋_GBK" pitchFamily="65" charset="-122"/>
            </a:endParaRPr>
          </a:p>
          <a:p>
            <a:pPr algn="just" hangingPunct="0">
              <a:spcBef>
                <a:spcPts val="600"/>
              </a:spcBef>
              <a:spcAft>
                <a:spcPts val="600"/>
              </a:spcAft>
            </a:pPr>
            <a:r>
              <a:rPr lang="zh-CN" altLang="en-US" sz="2400" b="1" dirty="0">
                <a:solidFill>
                  <a:srgbClr val="C00000"/>
                </a:solidFill>
                <a:latin typeface="微软雅黑" pitchFamily="34" charset="-122"/>
                <a:ea typeface="微软雅黑" pitchFamily="34" charset="-122"/>
              </a:rPr>
              <a:t>落实“一个要求”</a:t>
            </a:r>
            <a:endParaRPr lang="en-US" altLang="zh-CN" sz="2400" b="1" dirty="0">
              <a:solidFill>
                <a:srgbClr val="C00000"/>
              </a:solidFill>
              <a:latin typeface="微软雅黑" pitchFamily="34" charset="-122"/>
              <a:ea typeface="微软雅黑" pitchFamily="34" charset="-122"/>
            </a:endParaRPr>
          </a:p>
          <a:p>
            <a:pPr algn="just" hangingPunct="0"/>
            <a:r>
              <a:rPr lang="zh-CN" altLang="en-US" sz="2400" b="1" dirty="0">
                <a:solidFill>
                  <a:srgbClr val="0070C0"/>
                </a:solidFill>
                <a:latin typeface="方正仿宋_GBK" pitchFamily="65" charset="-122"/>
                <a:ea typeface="方正仿宋_GBK" pitchFamily="65" charset="-122"/>
              </a:rPr>
              <a:t>做到脱真贫、真脱贫。</a:t>
            </a:r>
            <a:endParaRPr lang="zh-CN" altLang="zh-CN" sz="2400" b="1" dirty="0">
              <a:solidFill>
                <a:srgbClr val="0070C0"/>
              </a:solidFill>
              <a:latin typeface="方正仿宋_GBK" pitchFamily="65" charset="-122"/>
              <a:ea typeface="方正仿宋_GBK" pitchFamily="65" charset="-122"/>
            </a:endParaRPr>
          </a:p>
        </p:txBody>
      </p:sp>
      <p:grpSp>
        <p:nvGrpSpPr>
          <p:cNvPr id="6" name="组合 5"/>
          <p:cNvGrpSpPr/>
          <p:nvPr/>
        </p:nvGrpSpPr>
        <p:grpSpPr>
          <a:xfrm>
            <a:off x="4655297" y="5244997"/>
            <a:ext cx="4078188" cy="1408566"/>
            <a:chOff x="4510023" y="3858868"/>
            <a:chExt cx="3651158" cy="1261074"/>
          </a:xfrm>
        </p:grpSpPr>
        <p:sp>
          <p:nvSpPr>
            <p:cNvPr id="7" name="矩形 6"/>
            <p:cNvSpPr/>
            <p:nvPr/>
          </p:nvSpPr>
          <p:spPr>
            <a:xfrm>
              <a:off x="5203091" y="4149080"/>
              <a:ext cx="2948918" cy="819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t="20856" r="64136" b="29231"/>
            <a:stretch>
              <a:fillRect/>
            </a:stretch>
          </p:blipFill>
          <p:spPr bwMode="auto">
            <a:xfrm>
              <a:off x="4510023" y="3858868"/>
              <a:ext cx="1641104" cy="1261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5863851" y="4203489"/>
              <a:ext cx="2297330" cy="743983"/>
            </a:xfrm>
            <a:prstGeom prst="rect">
              <a:avLst/>
            </a:prstGeom>
          </p:spPr>
          <p:txBody>
            <a:bodyPr wrap="square">
              <a:spAutoFit/>
            </a:bodyPr>
            <a:lstStyle/>
            <a:p>
              <a:pPr algn="ctr"/>
              <a:r>
                <a:rPr lang="zh-CN" altLang="en-US" sz="2400" b="1" dirty="0" smtClean="0">
                  <a:solidFill>
                    <a:schemeClr val="bg1"/>
                  </a:solidFill>
                  <a:latin typeface="微软雅黑" pitchFamily="34" charset="-122"/>
                  <a:ea typeface="微软雅黑" pitchFamily="34" charset="-122"/>
                </a:rPr>
                <a:t>学习贯彻落实</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党的十九大精神</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37107031"/>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83567" y="980728"/>
            <a:ext cx="8038961" cy="49685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87624" y="1412776"/>
            <a:ext cx="6984776" cy="3046988"/>
          </a:xfrm>
          <a:prstGeom prst="rect">
            <a:avLst/>
          </a:prstGeom>
        </p:spPr>
        <p:txBody>
          <a:bodyPr wrap="square">
            <a:spAutoFit/>
          </a:bodyPr>
          <a:lstStyle/>
          <a:p>
            <a:pPr algn="just" hangingPunct="0"/>
            <a:r>
              <a:rPr lang="en-US" altLang="zh-CN" sz="3200" dirty="0" smtClean="0">
                <a:latin typeface="方正仿宋_GBK" panose="03000509000000000000" pitchFamily="65" charset="-122"/>
                <a:ea typeface="方正仿宋_GBK" panose="03000509000000000000" pitchFamily="65" charset="-122"/>
              </a:rPr>
              <a:t>     </a:t>
            </a:r>
            <a:r>
              <a:rPr lang="zh-CN" altLang="zh-CN" sz="3200" b="1" dirty="0">
                <a:solidFill>
                  <a:srgbClr val="0070C0"/>
                </a:solidFill>
                <a:latin typeface="微软雅黑" pitchFamily="34" charset="-122"/>
                <a:ea typeface="微软雅黑" pitchFamily="34" charset="-122"/>
              </a:rPr>
              <a:t>扶贫开发成败系于精准，要找准“穷根”、明确靶向，量身定做、对症下药，真正扶到点上、扶到根上。脱贫摘帽要坚持成熟一个摘一个，既防止不思进取、等靠要，又防止揠苗助长、图虚名。</a:t>
            </a:r>
          </a:p>
        </p:txBody>
      </p:sp>
      <p:sp>
        <p:nvSpPr>
          <p:cNvPr id="6" name="矩形 5"/>
          <p:cNvSpPr/>
          <p:nvPr/>
        </p:nvSpPr>
        <p:spPr>
          <a:xfrm>
            <a:off x="4067944" y="5301208"/>
            <a:ext cx="4093828" cy="400110"/>
          </a:xfrm>
          <a:prstGeom prst="rect">
            <a:avLst/>
          </a:prstGeom>
        </p:spPr>
        <p:txBody>
          <a:bodyPr wrap="square">
            <a:spAutoFit/>
          </a:bodyPr>
          <a:lstStyle/>
          <a:p>
            <a:pPr algn="r" hangingPunct="0"/>
            <a:r>
              <a:rPr lang="en-US" altLang="zh-CN" sz="2000" b="1" dirty="0" smtClean="0">
                <a:solidFill>
                  <a:srgbClr val="0070C0"/>
                </a:solidFill>
                <a:latin typeface="方正楷体_GBK" pitchFamily="65" charset="-122"/>
                <a:ea typeface="方正楷体_GBK" pitchFamily="65" charset="-122"/>
              </a:rPr>
              <a:t>——</a:t>
            </a:r>
            <a:r>
              <a:rPr lang="zh-CN" altLang="en-US" sz="2000" b="1" dirty="0" smtClean="0">
                <a:solidFill>
                  <a:srgbClr val="0070C0"/>
                </a:solidFill>
                <a:latin typeface="方正楷体_GBK" pitchFamily="65" charset="-122"/>
                <a:ea typeface="方正楷体_GBK" pitchFamily="65" charset="-122"/>
              </a:rPr>
              <a:t>习总书记视察重庆时重要讲话</a:t>
            </a:r>
            <a:endParaRPr lang="zh-CN" altLang="zh-CN" sz="2000" b="1" dirty="0">
              <a:solidFill>
                <a:srgbClr val="0070C0"/>
              </a:solidFill>
              <a:latin typeface="方正楷体_GBK" pitchFamily="65" charset="-122"/>
              <a:ea typeface="方正楷体_GBK" pitchFamily="65" charset="-122"/>
            </a:endParaRPr>
          </a:p>
        </p:txBody>
      </p:sp>
      <p:grpSp>
        <p:nvGrpSpPr>
          <p:cNvPr id="11" name="组合 10"/>
          <p:cNvGrpSpPr/>
          <p:nvPr/>
        </p:nvGrpSpPr>
        <p:grpSpPr>
          <a:xfrm>
            <a:off x="-53604" y="4723639"/>
            <a:ext cx="4078188" cy="1408566"/>
            <a:chOff x="4510023" y="3858868"/>
            <a:chExt cx="3651158" cy="1261074"/>
          </a:xfrm>
        </p:grpSpPr>
        <p:sp>
          <p:nvSpPr>
            <p:cNvPr id="12" name="矩形 11"/>
            <p:cNvSpPr/>
            <p:nvPr/>
          </p:nvSpPr>
          <p:spPr>
            <a:xfrm>
              <a:off x="5203091" y="4149080"/>
              <a:ext cx="2948918" cy="819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t="20856" r="64136" b="29231"/>
            <a:stretch>
              <a:fillRect/>
            </a:stretch>
          </p:blipFill>
          <p:spPr bwMode="auto">
            <a:xfrm>
              <a:off x="4510023" y="3858868"/>
              <a:ext cx="1641104" cy="1261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5863851" y="4203489"/>
              <a:ext cx="2297330" cy="743983"/>
            </a:xfrm>
            <a:prstGeom prst="rect">
              <a:avLst/>
            </a:prstGeom>
          </p:spPr>
          <p:txBody>
            <a:bodyPr wrap="square">
              <a:spAutoFit/>
            </a:bodyPr>
            <a:lstStyle/>
            <a:p>
              <a:pPr algn="ctr"/>
              <a:r>
                <a:rPr lang="zh-CN" altLang="en-US" sz="2400" b="1" dirty="0" smtClean="0">
                  <a:solidFill>
                    <a:schemeClr val="bg1"/>
                  </a:solidFill>
                  <a:latin typeface="微软雅黑" pitchFamily="34" charset="-122"/>
                  <a:ea typeface="微软雅黑" pitchFamily="34" charset="-122"/>
                </a:rPr>
                <a:t>学习贯彻落实</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党的十九大精神</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581934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09860" y="980728"/>
            <a:ext cx="8038961" cy="49685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87624" y="1412776"/>
            <a:ext cx="6984776" cy="3908762"/>
          </a:xfrm>
          <a:prstGeom prst="rect">
            <a:avLst/>
          </a:prstGeom>
        </p:spPr>
        <p:txBody>
          <a:bodyPr wrap="square">
            <a:spAutoFit/>
          </a:bodyPr>
          <a:lstStyle/>
          <a:p>
            <a:pPr algn="just" hangingPunct="0"/>
            <a:r>
              <a:rPr lang="zh-CN" altLang="en-US" sz="2800" b="1" dirty="0">
                <a:solidFill>
                  <a:srgbClr val="0070C0"/>
                </a:solidFill>
                <a:latin typeface="微软雅黑" pitchFamily="34" charset="-122"/>
                <a:ea typeface="微软雅黑" pitchFamily="34" charset="-122"/>
              </a:rPr>
              <a:t>大力实施“八项战略行动计划”：</a:t>
            </a:r>
            <a:endParaRPr lang="en-US" altLang="zh-CN" sz="2800" b="1" dirty="0">
              <a:solidFill>
                <a:srgbClr val="0070C0"/>
              </a:solidFill>
              <a:latin typeface="微软雅黑" pitchFamily="34" charset="-122"/>
              <a:ea typeface="微软雅黑" pitchFamily="34" charset="-122"/>
            </a:endParaRPr>
          </a:p>
          <a:p>
            <a:pPr algn="just" hangingPunct="0"/>
            <a:r>
              <a:rPr lang="zh-CN" altLang="en-US" sz="2400" b="1" dirty="0" smtClean="0">
                <a:solidFill>
                  <a:srgbClr val="0070C0"/>
                </a:solidFill>
                <a:latin typeface="方正仿宋_GBK" pitchFamily="65" charset="-122"/>
                <a:ea typeface="方正仿宋_GBK" pitchFamily="65" charset="-122"/>
              </a:rPr>
              <a:t>一</a:t>
            </a:r>
            <a:r>
              <a:rPr lang="zh-CN" altLang="en-US" sz="2400" b="1" dirty="0">
                <a:solidFill>
                  <a:srgbClr val="0070C0"/>
                </a:solidFill>
                <a:latin typeface="方正仿宋_GBK" pitchFamily="65" charset="-122"/>
                <a:ea typeface="方正仿宋_GBK" pitchFamily="65" charset="-122"/>
              </a:rPr>
              <a:t>是实施以智能化为引领的创新驱动发展战略行动计划</a:t>
            </a:r>
            <a:r>
              <a:rPr lang="zh-CN" altLang="en-US" sz="2400" b="1" dirty="0" smtClean="0">
                <a:solidFill>
                  <a:srgbClr val="0070C0"/>
                </a:solidFill>
                <a:latin typeface="方正仿宋_GBK" pitchFamily="65" charset="-122"/>
                <a:ea typeface="方正仿宋_GBK" pitchFamily="65" charset="-122"/>
              </a:rPr>
              <a:t>，</a:t>
            </a:r>
            <a:endParaRPr lang="en-US" altLang="zh-CN" sz="2400" b="1" dirty="0" smtClean="0">
              <a:solidFill>
                <a:srgbClr val="0070C0"/>
              </a:solidFill>
              <a:latin typeface="方正仿宋_GBK" pitchFamily="65" charset="-122"/>
              <a:ea typeface="方正仿宋_GBK" pitchFamily="65" charset="-122"/>
            </a:endParaRPr>
          </a:p>
          <a:p>
            <a:pPr algn="just" hangingPunct="0"/>
            <a:r>
              <a:rPr lang="zh-CN" altLang="en-US" sz="2400" b="1" dirty="0" smtClean="0">
                <a:solidFill>
                  <a:srgbClr val="0070C0"/>
                </a:solidFill>
                <a:latin typeface="方正仿宋_GBK" pitchFamily="65" charset="-122"/>
                <a:ea typeface="方正仿宋_GBK" pitchFamily="65" charset="-122"/>
              </a:rPr>
              <a:t>二</a:t>
            </a:r>
            <a:r>
              <a:rPr lang="zh-CN" altLang="en-US" sz="2400" b="1" dirty="0">
                <a:solidFill>
                  <a:srgbClr val="0070C0"/>
                </a:solidFill>
                <a:latin typeface="方正仿宋_GBK" pitchFamily="65" charset="-122"/>
                <a:ea typeface="方正仿宋_GBK" pitchFamily="65" charset="-122"/>
              </a:rPr>
              <a:t>是实施乡村振兴战略行动计划</a:t>
            </a:r>
            <a:r>
              <a:rPr lang="zh-CN" altLang="en-US" sz="2400" b="1" dirty="0" smtClean="0">
                <a:solidFill>
                  <a:srgbClr val="0070C0"/>
                </a:solidFill>
                <a:latin typeface="方正仿宋_GBK" pitchFamily="65" charset="-122"/>
                <a:ea typeface="方正仿宋_GBK" pitchFamily="65" charset="-122"/>
              </a:rPr>
              <a:t>，</a:t>
            </a:r>
            <a:endParaRPr lang="en-US" altLang="zh-CN" sz="2400" b="1" dirty="0" smtClean="0">
              <a:solidFill>
                <a:srgbClr val="0070C0"/>
              </a:solidFill>
              <a:latin typeface="方正仿宋_GBK" pitchFamily="65" charset="-122"/>
              <a:ea typeface="方正仿宋_GBK" pitchFamily="65" charset="-122"/>
            </a:endParaRPr>
          </a:p>
          <a:p>
            <a:pPr algn="just" hangingPunct="0"/>
            <a:r>
              <a:rPr lang="zh-CN" altLang="en-US" sz="2400" b="1" dirty="0" smtClean="0">
                <a:solidFill>
                  <a:srgbClr val="0070C0"/>
                </a:solidFill>
                <a:latin typeface="方正仿宋_GBK" pitchFamily="65" charset="-122"/>
                <a:ea typeface="方正仿宋_GBK" pitchFamily="65" charset="-122"/>
              </a:rPr>
              <a:t>三</a:t>
            </a:r>
            <a:r>
              <a:rPr lang="zh-CN" altLang="en-US" sz="2400" b="1" dirty="0">
                <a:solidFill>
                  <a:srgbClr val="0070C0"/>
                </a:solidFill>
                <a:latin typeface="方正仿宋_GBK" pitchFamily="65" charset="-122"/>
                <a:ea typeface="方正仿宋_GBK" pitchFamily="65" charset="-122"/>
              </a:rPr>
              <a:t>是实施基础设施建设提升战略行动计划</a:t>
            </a:r>
            <a:r>
              <a:rPr lang="zh-CN" altLang="en-US" sz="2400" b="1" dirty="0" smtClean="0">
                <a:solidFill>
                  <a:srgbClr val="0070C0"/>
                </a:solidFill>
                <a:latin typeface="方正仿宋_GBK" pitchFamily="65" charset="-122"/>
                <a:ea typeface="方正仿宋_GBK" pitchFamily="65" charset="-122"/>
              </a:rPr>
              <a:t>，</a:t>
            </a:r>
            <a:endParaRPr lang="en-US" altLang="zh-CN" sz="2400" b="1" dirty="0" smtClean="0">
              <a:solidFill>
                <a:srgbClr val="0070C0"/>
              </a:solidFill>
              <a:latin typeface="方正仿宋_GBK" pitchFamily="65" charset="-122"/>
              <a:ea typeface="方正仿宋_GBK" pitchFamily="65" charset="-122"/>
            </a:endParaRPr>
          </a:p>
          <a:p>
            <a:pPr algn="just" hangingPunct="0"/>
            <a:r>
              <a:rPr lang="zh-CN" altLang="en-US" sz="2400" b="1" dirty="0" smtClean="0">
                <a:solidFill>
                  <a:srgbClr val="0070C0"/>
                </a:solidFill>
                <a:latin typeface="方正仿宋_GBK" pitchFamily="65" charset="-122"/>
                <a:ea typeface="方正仿宋_GBK" pitchFamily="65" charset="-122"/>
              </a:rPr>
              <a:t>四</a:t>
            </a:r>
            <a:r>
              <a:rPr lang="zh-CN" altLang="en-US" sz="2400" b="1" dirty="0">
                <a:solidFill>
                  <a:srgbClr val="0070C0"/>
                </a:solidFill>
                <a:latin typeface="方正仿宋_GBK" pitchFamily="65" charset="-122"/>
                <a:ea typeface="方正仿宋_GBK" pitchFamily="65" charset="-122"/>
              </a:rPr>
              <a:t>是实施军民融合发展战略行动计划</a:t>
            </a:r>
            <a:r>
              <a:rPr lang="zh-CN" altLang="en-US" sz="2400" b="1" dirty="0" smtClean="0">
                <a:solidFill>
                  <a:srgbClr val="0070C0"/>
                </a:solidFill>
                <a:latin typeface="方正仿宋_GBK" pitchFamily="65" charset="-122"/>
                <a:ea typeface="方正仿宋_GBK" pitchFamily="65" charset="-122"/>
              </a:rPr>
              <a:t>，</a:t>
            </a:r>
            <a:endParaRPr lang="en-US" altLang="zh-CN" sz="2400" b="1" dirty="0" smtClean="0">
              <a:solidFill>
                <a:srgbClr val="0070C0"/>
              </a:solidFill>
              <a:latin typeface="方正仿宋_GBK" pitchFamily="65" charset="-122"/>
              <a:ea typeface="方正仿宋_GBK" pitchFamily="65" charset="-122"/>
            </a:endParaRPr>
          </a:p>
          <a:p>
            <a:pPr algn="just" hangingPunct="0"/>
            <a:r>
              <a:rPr lang="zh-CN" altLang="en-US" sz="2400" b="1" dirty="0" smtClean="0">
                <a:solidFill>
                  <a:srgbClr val="0070C0"/>
                </a:solidFill>
                <a:latin typeface="方正仿宋_GBK" pitchFamily="65" charset="-122"/>
                <a:ea typeface="方正仿宋_GBK" pitchFamily="65" charset="-122"/>
              </a:rPr>
              <a:t>五</a:t>
            </a:r>
            <a:r>
              <a:rPr lang="zh-CN" altLang="en-US" sz="2400" b="1" dirty="0">
                <a:solidFill>
                  <a:srgbClr val="0070C0"/>
                </a:solidFill>
                <a:latin typeface="方正仿宋_GBK" pitchFamily="65" charset="-122"/>
                <a:ea typeface="方正仿宋_GBK" pitchFamily="65" charset="-122"/>
              </a:rPr>
              <a:t>是实施科教兴市和人才强市战略行动计划</a:t>
            </a:r>
            <a:r>
              <a:rPr lang="zh-CN" altLang="en-US" sz="2400" b="1" dirty="0" smtClean="0">
                <a:solidFill>
                  <a:srgbClr val="0070C0"/>
                </a:solidFill>
                <a:latin typeface="方正仿宋_GBK" pitchFamily="65" charset="-122"/>
                <a:ea typeface="方正仿宋_GBK" pitchFamily="65" charset="-122"/>
              </a:rPr>
              <a:t>，</a:t>
            </a:r>
            <a:endParaRPr lang="en-US" altLang="zh-CN" sz="2400" b="1" dirty="0" smtClean="0">
              <a:solidFill>
                <a:srgbClr val="0070C0"/>
              </a:solidFill>
              <a:latin typeface="方正仿宋_GBK" pitchFamily="65" charset="-122"/>
              <a:ea typeface="方正仿宋_GBK" pitchFamily="65" charset="-122"/>
            </a:endParaRPr>
          </a:p>
          <a:p>
            <a:pPr algn="just" hangingPunct="0"/>
            <a:r>
              <a:rPr lang="zh-CN" altLang="en-US" sz="2400" b="1" dirty="0" smtClean="0">
                <a:solidFill>
                  <a:srgbClr val="0070C0"/>
                </a:solidFill>
                <a:latin typeface="方正仿宋_GBK" pitchFamily="65" charset="-122"/>
                <a:ea typeface="方正仿宋_GBK" pitchFamily="65" charset="-122"/>
              </a:rPr>
              <a:t>六</a:t>
            </a:r>
            <a:r>
              <a:rPr lang="zh-CN" altLang="en-US" sz="2400" b="1" dirty="0">
                <a:solidFill>
                  <a:srgbClr val="0070C0"/>
                </a:solidFill>
                <a:latin typeface="方正仿宋_GBK" pitchFamily="65" charset="-122"/>
                <a:ea typeface="方正仿宋_GBK" pitchFamily="65" charset="-122"/>
              </a:rPr>
              <a:t>是实施内陆开放高地建设战略行动计划</a:t>
            </a:r>
            <a:r>
              <a:rPr lang="zh-CN" altLang="en-US" sz="2400" b="1" dirty="0" smtClean="0">
                <a:solidFill>
                  <a:srgbClr val="0070C0"/>
                </a:solidFill>
                <a:latin typeface="方正仿宋_GBK" pitchFamily="65" charset="-122"/>
                <a:ea typeface="方正仿宋_GBK" pitchFamily="65" charset="-122"/>
              </a:rPr>
              <a:t>，</a:t>
            </a:r>
            <a:endParaRPr lang="en-US" altLang="zh-CN" sz="2400" b="1" dirty="0" smtClean="0">
              <a:solidFill>
                <a:srgbClr val="0070C0"/>
              </a:solidFill>
              <a:latin typeface="方正仿宋_GBK" pitchFamily="65" charset="-122"/>
              <a:ea typeface="方正仿宋_GBK" pitchFamily="65" charset="-122"/>
            </a:endParaRPr>
          </a:p>
          <a:p>
            <a:pPr algn="just" hangingPunct="0"/>
            <a:r>
              <a:rPr lang="zh-CN" altLang="en-US" sz="2400" b="1" dirty="0" smtClean="0">
                <a:solidFill>
                  <a:srgbClr val="0070C0"/>
                </a:solidFill>
                <a:latin typeface="方正仿宋_GBK" pitchFamily="65" charset="-122"/>
                <a:ea typeface="方正仿宋_GBK" pitchFamily="65" charset="-122"/>
              </a:rPr>
              <a:t>七</a:t>
            </a:r>
            <a:r>
              <a:rPr lang="zh-CN" altLang="en-US" sz="2400" b="1" dirty="0">
                <a:solidFill>
                  <a:srgbClr val="0070C0"/>
                </a:solidFill>
                <a:latin typeface="方正仿宋_GBK" pitchFamily="65" charset="-122"/>
                <a:ea typeface="方正仿宋_GBK" pitchFamily="65" charset="-122"/>
              </a:rPr>
              <a:t>是实施以需求为导向的保障和改善民生战略行动计划，八是实施生态优先绿色发展战略行动</a:t>
            </a:r>
            <a:r>
              <a:rPr lang="zh-CN" altLang="en-US" sz="2400" b="1" dirty="0" smtClean="0">
                <a:solidFill>
                  <a:srgbClr val="0070C0"/>
                </a:solidFill>
                <a:latin typeface="方正仿宋_GBK" pitchFamily="65" charset="-122"/>
                <a:ea typeface="方正仿宋_GBK" pitchFamily="65" charset="-122"/>
              </a:rPr>
              <a:t>计划。</a:t>
            </a:r>
            <a:endParaRPr lang="zh-CN" altLang="zh-CN" sz="2400" b="1" dirty="0">
              <a:solidFill>
                <a:srgbClr val="0070C0"/>
              </a:solidFill>
              <a:latin typeface="方正仿宋_GBK" pitchFamily="65" charset="-122"/>
              <a:ea typeface="方正仿宋_GBK" pitchFamily="65" charset="-122"/>
            </a:endParaRPr>
          </a:p>
        </p:txBody>
      </p:sp>
      <p:sp>
        <p:nvSpPr>
          <p:cNvPr id="6" name="矩形 5"/>
          <p:cNvSpPr/>
          <p:nvPr/>
        </p:nvSpPr>
        <p:spPr>
          <a:xfrm>
            <a:off x="3977383" y="5487615"/>
            <a:ext cx="4093828" cy="461665"/>
          </a:xfrm>
          <a:prstGeom prst="rect">
            <a:avLst/>
          </a:prstGeom>
        </p:spPr>
        <p:txBody>
          <a:bodyPr wrap="square">
            <a:spAutoFit/>
          </a:bodyPr>
          <a:lstStyle/>
          <a:p>
            <a:pPr algn="r" hangingPunct="0"/>
            <a:r>
              <a:rPr lang="en-US" altLang="zh-CN" sz="2400" dirty="0" smtClean="0">
                <a:solidFill>
                  <a:srgbClr val="0070C0"/>
                </a:solidFill>
                <a:latin typeface="方正楷体_GBK" pitchFamily="65" charset="-122"/>
                <a:ea typeface="方正楷体_GBK" pitchFamily="65" charset="-122"/>
              </a:rPr>
              <a:t>——</a:t>
            </a:r>
            <a:r>
              <a:rPr lang="zh-CN" altLang="en-US" sz="2400" dirty="0">
                <a:solidFill>
                  <a:srgbClr val="0070C0"/>
                </a:solidFill>
                <a:latin typeface="方正楷体_GBK" pitchFamily="65" charset="-122"/>
                <a:ea typeface="方正楷体_GBK" pitchFamily="65" charset="-122"/>
              </a:rPr>
              <a:t>市委五届三次</a:t>
            </a:r>
            <a:r>
              <a:rPr lang="zh-CN" altLang="en-US" sz="2400" dirty="0" smtClean="0">
                <a:solidFill>
                  <a:srgbClr val="0070C0"/>
                </a:solidFill>
                <a:latin typeface="方正楷体_GBK" pitchFamily="65" charset="-122"/>
                <a:ea typeface="方正楷体_GBK" pitchFamily="65" charset="-122"/>
              </a:rPr>
              <a:t>全会部署</a:t>
            </a:r>
            <a:endParaRPr lang="zh-CN" altLang="zh-CN" sz="2400" dirty="0">
              <a:solidFill>
                <a:srgbClr val="0070C0"/>
              </a:solidFill>
              <a:latin typeface="方正楷体_GBK" pitchFamily="65" charset="-122"/>
              <a:ea typeface="方正楷体_GBK" pitchFamily="65" charset="-122"/>
            </a:endParaRPr>
          </a:p>
        </p:txBody>
      </p:sp>
      <p:grpSp>
        <p:nvGrpSpPr>
          <p:cNvPr id="5" name="组合 4"/>
          <p:cNvGrpSpPr/>
          <p:nvPr/>
        </p:nvGrpSpPr>
        <p:grpSpPr>
          <a:xfrm>
            <a:off x="683567" y="4941168"/>
            <a:ext cx="3293816" cy="1719212"/>
            <a:chOff x="5203091" y="3429000"/>
            <a:chExt cx="2948918" cy="1539192"/>
          </a:xfrm>
        </p:grpSpPr>
        <p:sp>
          <p:nvSpPr>
            <p:cNvPr id="8" name="矩形 7"/>
            <p:cNvSpPr/>
            <p:nvPr/>
          </p:nvSpPr>
          <p:spPr>
            <a:xfrm>
              <a:off x="5203091" y="4149080"/>
              <a:ext cx="2948918" cy="819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t="20856" r="64136" b="29231"/>
            <a:stretch>
              <a:fillRect/>
            </a:stretch>
          </p:blipFill>
          <p:spPr bwMode="auto">
            <a:xfrm>
              <a:off x="5868144" y="3429000"/>
              <a:ext cx="1512168" cy="116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5203091" y="4444972"/>
              <a:ext cx="2948918" cy="413324"/>
            </a:xfrm>
            <a:prstGeom prst="rect">
              <a:avLst/>
            </a:prstGeom>
          </p:spPr>
          <p:txBody>
            <a:bodyPr wrap="square">
              <a:spAutoFit/>
            </a:bodyPr>
            <a:lstStyle/>
            <a:p>
              <a:pPr algn="ctr"/>
              <a:r>
                <a:rPr lang="zh-CN" altLang="en-US" sz="2400" b="1" dirty="0">
                  <a:solidFill>
                    <a:schemeClr val="bg1"/>
                  </a:solidFill>
                  <a:latin typeface="微软雅黑" pitchFamily="34" charset="-122"/>
                  <a:ea typeface="微软雅黑" pitchFamily="34" charset="-122"/>
                </a:rPr>
                <a:t>市委五届三次</a:t>
              </a:r>
              <a:r>
                <a:rPr lang="zh-CN" altLang="en-US" sz="2400" b="1" dirty="0" smtClean="0">
                  <a:solidFill>
                    <a:schemeClr val="bg1"/>
                  </a:solidFill>
                  <a:latin typeface="微软雅黑" pitchFamily="34" charset="-122"/>
                  <a:ea typeface="微软雅黑" pitchFamily="34" charset="-122"/>
                </a:rPr>
                <a:t>全会精神</a:t>
              </a:r>
              <a:endParaRPr lang="zh-CN" altLang="en-US" sz="2400" b="1" dirty="0">
                <a:solidFill>
                  <a:schemeClr val="bg1"/>
                </a:solidFill>
                <a:latin typeface="微软雅黑" pitchFamily="34" charset="-122"/>
                <a:ea typeface="微软雅黑" pitchFamily="34" charset="-122"/>
              </a:endParaRPr>
            </a:p>
          </p:txBody>
        </p:sp>
      </p:grpSp>
      <p:sp>
        <p:nvSpPr>
          <p:cNvPr id="11" name="矩形 10"/>
          <p:cNvSpPr/>
          <p:nvPr/>
        </p:nvSpPr>
        <p:spPr>
          <a:xfrm>
            <a:off x="124272" y="374001"/>
            <a:ext cx="8835280" cy="584775"/>
          </a:xfrm>
          <a:prstGeom prst="rect">
            <a:avLst/>
          </a:prstGeom>
          <a:solidFill>
            <a:srgbClr val="C00000"/>
          </a:solidFill>
        </p:spPr>
        <p:txBody>
          <a:bodyPr wrap="square">
            <a:spAutoFit/>
          </a:bodyPr>
          <a:lstStyle/>
          <a:p>
            <a:pPr algn="ctr"/>
            <a:r>
              <a:rPr lang="zh-CN" altLang="en-US" sz="3200" b="1" dirty="0" smtClean="0">
                <a:solidFill>
                  <a:schemeClr val="bg1"/>
                </a:solidFill>
                <a:latin typeface="微软雅黑" pitchFamily="34" charset="-122"/>
                <a:ea typeface="微软雅黑" pitchFamily="34" charset="-122"/>
              </a:rPr>
              <a:t>二是认真落实市委五届三次、四次全会部署要求</a:t>
            </a:r>
            <a:endParaRPr lang="zh-CN" altLang="zh-CN" sz="32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258884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83567" y="980728"/>
            <a:ext cx="8038961" cy="49685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87624" y="2247255"/>
            <a:ext cx="6984776" cy="1938992"/>
          </a:xfrm>
          <a:prstGeom prst="rect">
            <a:avLst/>
          </a:prstGeom>
        </p:spPr>
        <p:txBody>
          <a:bodyPr wrap="square">
            <a:spAutoFit/>
          </a:bodyPr>
          <a:lstStyle/>
          <a:p>
            <a:pPr algn="just" hangingPunct="0"/>
            <a:r>
              <a:rPr lang="zh-CN" altLang="en-US" sz="2400" b="1" dirty="0">
                <a:solidFill>
                  <a:srgbClr val="0070C0"/>
                </a:solidFill>
                <a:latin typeface="方正楷体_GBK" pitchFamily="65" charset="-122"/>
                <a:ea typeface="方正楷体_GBK" pitchFamily="65" charset="-122"/>
              </a:rPr>
              <a:t>打好“三项攻坚战”</a:t>
            </a:r>
            <a:r>
              <a:rPr lang="zh-CN" altLang="en-US" sz="2400" dirty="0" smtClean="0">
                <a:solidFill>
                  <a:srgbClr val="0070C0"/>
                </a:solidFill>
                <a:latin typeface="方正仿宋_GBK" pitchFamily="65" charset="-122"/>
                <a:ea typeface="方正仿宋_GBK" pitchFamily="65" charset="-122"/>
              </a:rPr>
              <a:t>：</a:t>
            </a:r>
            <a:endParaRPr lang="en-US" altLang="zh-CN" sz="2400" dirty="0" smtClean="0">
              <a:solidFill>
                <a:srgbClr val="0070C0"/>
              </a:solidFill>
              <a:latin typeface="方正仿宋_GBK" pitchFamily="65" charset="-122"/>
              <a:ea typeface="方正仿宋_GBK" pitchFamily="65" charset="-122"/>
            </a:endParaRPr>
          </a:p>
          <a:p>
            <a:pPr algn="just" hangingPunct="0"/>
            <a:r>
              <a:rPr lang="en-US" altLang="zh-CN" sz="2400" dirty="0">
                <a:solidFill>
                  <a:srgbClr val="0070C0"/>
                </a:solidFill>
                <a:latin typeface="方正仿宋_GBK" pitchFamily="65" charset="-122"/>
                <a:ea typeface="方正仿宋_GBK" pitchFamily="65" charset="-122"/>
              </a:rPr>
              <a:t> </a:t>
            </a:r>
            <a:r>
              <a:rPr lang="en-US" altLang="zh-CN" sz="2400" dirty="0" smtClean="0">
                <a:solidFill>
                  <a:srgbClr val="0070C0"/>
                </a:solidFill>
                <a:latin typeface="方正仿宋_GBK" pitchFamily="65" charset="-122"/>
                <a:ea typeface="方正仿宋_GBK" pitchFamily="65" charset="-122"/>
              </a:rPr>
              <a:t>       </a:t>
            </a:r>
            <a:r>
              <a:rPr lang="zh-CN" altLang="en-US" sz="2400" b="1" dirty="0" smtClean="0">
                <a:solidFill>
                  <a:srgbClr val="0070C0"/>
                </a:solidFill>
                <a:latin typeface="方正仿宋_GBK" pitchFamily="65" charset="-122"/>
                <a:ea typeface="方正仿宋_GBK" pitchFamily="65" charset="-122"/>
              </a:rPr>
              <a:t>一</a:t>
            </a:r>
            <a:r>
              <a:rPr lang="zh-CN" altLang="en-US" sz="2400" b="1" dirty="0">
                <a:solidFill>
                  <a:srgbClr val="0070C0"/>
                </a:solidFill>
                <a:latin typeface="方正仿宋_GBK" pitchFamily="65" charset="-122"/>
                <a:ea typeface="方正仿宋_GBK" pitchFamily="65" charset="-122"/>
              </a:rPr>
              <a:t>是坚决打好防范化解重大风险攻坚战，二是</a:t>
            </a:r>
            <a:r>
              <a:rPr lang="zh-CN" altLang="en-US" sz="2400" b="1" dirty="0">
                <a:solidFill>
                  <a:srgbClr val="C00000"/>
                </a:solidFill>
                <a:latin typeface="微软雅黑" pitchFamily="34" charset="-122"/>
                <a:ea typeface="微软雅黑" pitchFamily="34" charset="-122"/>
              </a:rPr>
              <a:t>坚决打好精准脱贫攻坚战</a:t>
            </a:r>
            <a:r>
              <a:rPr lang="zh-CN" altLang="en-US" sz="2400" b="1" dirty="0">
                <a:latin typeface="方正仿宋_GBK" pitchFamily="65" charset="-122"/>
                <a:ea typeface="方正仿宋_GBK" pitchFamily="65" charset="-122"/>
              </a:rPr>
              <a:t>，</a:t>
            </a:r>
            <a:r>
              <a:rPr lang="zh-CN" altLang="en-US" sz="2400" b="1" dirty="0">
                <a:solidFill>
                  <a:srgbClr val="0070C0"/>
                </a:solidFill>
                <a:latin typeface="方正仿宋_GBK" pitchFamily="65" charset="-122"/>
                <a:ea typeface="方正仿宋_GBK" pitchFamily="65" charset="-122"/>
              </a:rPr>
              <a:t>三是坚决打好污染防治攻坚战，确保全面建成小康社会得到人民认可、经得起历史检验。</a:t>
            </a:r>
          </a:p>
        </p:txBody>
      </p:sp>
      <p:sp>
        <p:nvSpPr>
          <p:cNvPr id="6" name="矩形 5"/>
          <p:cNvSpPr/>
          <p:nvPr/>
        </p:nvSpPr>
        <p:spPr>
          <a:xfrm>
            <a:off x="4067944" y="4407495"/>
            <a:ext cx="4093828" cy="461665"/>
          </a:xfrm>
          <a:prstGeom prst="rect">
            <a:avLst/>
          </a:prstGeom>
        </p:spPr>
        <p:txBody>
          <a:bodyPr wrap="square">
            <a:spAutoFit/>
          </a:bodyPr>
          <a:lstStyle/>
          <a:p>
            <a:pPr algn="r" hangingPunct="0"/>
            <a:r>
              <a:rPr lang="en-US" altLang="zh-CN" sz="2400" b="1" dirty="0" smtClean="0">
                <a:solidFill>
                  <a:srgbClr val="0070C0"/>
                </a:solidFill>
                <a:latin typeface="方正楷体_GBK" pitchFamily="65" charset="-122"/>
                <a:ea typeface="方正楷体_GBK" pitchFamily="65" charset="-122"/>
              </a:rPr>
              <a:t>——</a:t>
            </a:r>
            <a:r>
              <a:rPr lang="zh-CN" altLang="en-US" sz="2400" b="1" dirty="0">
                <a:solidFill>
                  <a:srgbClr val="0070C0"/>
                </a:solidFill>
                <a:latin typeface="方正楷体_GBK" pitchFamily="65" charset="-122"/>
                <a:ea typeface="方正楷体_GBK" pitchFamily="65" charset="-122"/>
              </a:rPr>
              <a:t>市委五届三次</a:t>
            </a:r>
            <a:r>
              <a:rPr lang="zh-CN" altLang="en-US" sz="2400" b="1" dirty="0" smtClean="0">
                <a:solidFill>
                  <a:srgbClr val="0070C0"/>
                </a:solidFill>
                <a:latin typeface="方正楷体_GBK" pitchFamily="65" charset="-122"/>
                <a:ea typeface="方正楷体_GBK" pitchFamily="65" charset="-122"/>
              </a:rPr>
              <a:t>全会部署</a:t>
            </a:r>
            <a:endParaRPr lang="zh-CN" altLang="zh-CN" sz="2400" b="1" dirty="0">
              <a:solidFill>
                <a:srgbClr val="0070C0"/>
              </a:solidFill>
              <a:latin typeface="方正楷体_GBK" pitchFamily="65" charset="-122"/>
              <a:ea typeface="方正楷体_GBK" pitchFamily="65" charset="-122"/>
            </a:endParaRPr>
          </a:p>
        </p:txBody>
      </p:sp>
      <p:grpSp>
        <p:nvGrpSpPr>
          <p:cNvPr id="5" name="组合 4"/>
          <p:cNvGrpSpPr/>
          <p:nvPr/>
        </p:nvGrpSpPr>
        <p:grpSpPr>
          <a:xfrm>
            <a:off x="683567" y="4734124"/>
            <a:ext cx="3293816" cy="1719212"/>
            <a:chOff x="5203091" y="3429000"/>
            <a:chExt cx="2948918" cy="1539192"/>
          </a:xfrm>
        </p:grpSpPr>
        <p:sp>
          <p:nvSpPr>
            <p:cNvPr id="8" name="矩形 7"/>
            <p:cNvSpPr/>
            <p:nvPr/>
          </p:nvSpPr>
          <p:spPr>
            <a:xfrm>
              <a:off x="5203091" y="4149080"/>
              <a:ext cx="2948918" cy="819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t="20856" r="64136" b="29231"/>
            <a:stretch>
              <a:fillRect/>
            </a:stretch>
          </p:blipFill>
          <p:spPr bwMode="auto">
            <a:xfrm>
              <a:off x="5868144" y="3429000"/>
              <a:ext cx="1512168" cy="116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5203091" y="4444972"/>
              <a:ext cx="2948918" cy="413324"/>
            </a:xfrm>
            <a:prstGeom prst="rect">
              <a:avLst/>
            </a:prstGeom>
          </p:spPr>
          <p:txBody>
            <a:bodyPr wrap="square">
              <a:spAutoFit/>
            </a:bodyPr>
            <a:lstStyle/>
            <a:p>
              <a:pPr algn="ctr"/>
              <a:r>
                <a:rPr lang="zh-CN" altLang="en-US" sz="2400" b="1" dirty="0">
                  <a:solidFill>
                    <a:schemeClr val="bg1"/>
                  </a:solidFill>
                  <a:latin typeface="微软雅黑" pitchFamily="34" charset="-122"/>
                  <a:ea typeface="微软雅黑" pitchFamily="34" charset="-122"/>
                </a:rPr>
                <a:t>市委五届三次</a:t>
              </a:r>
              <a:r>
                <a:rPr lang="zh-CN" altLang="en-US" sz="2400" b="1" dirty="0" smtClean="0">
                  <a:solidFill>
                    <a:schemeClr val="bg1"/>
                  </a:solidFill>
                  <a:latin typeface="微软雅黑" pitchFamily="34" charset="-122"/>
                  <a:ea typeface="微软雅黑" pitchFamily="34" charset="-122"/>
                </a:rPr>
                <a:t>全会精神</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37835663"/>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19410" y="900370"/>
            <a:ext cx="8038961" cy="49685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043608" y="1124744"/>
            <a:ext cx="6984776" cy="3046988"/>
          </a:xfrm>
          <a:prstGeom prst="rect">
            <a:avLst/>
          </a:prstGeom>
        </p:spPr>
        <p:txBody>
          <a:bodyPr wrap="square">
            <a:spAutoFit/>
          </a:bodyPr>
          <a:lstStyle/>
          <a:p>
            <a:pPr algn="just" hangingPunct="0"/>
            <a:r>
              <a:rPr lang="zh-CN" altLang="en-US" sz="2400" dirty="0">
                <a:latin typeface="方正仿宋_GBK" panose="03000509000000000000" pitchFamily="65" charset="-122"/>
                <a:ea typeface="方正仿宋_GBK" panose="03000509000000000000" pitchFamily="65" charset="-122"/>
              </a:rPr>
              <a:t> </a:t>
            </a:r>
            <a:r>
              <a:rPr lang="zh-CN" altLang="en-US" sz="2400" dirty="0" smtClean="0">
                <a:latin typeface="方正仿宋_GBK" panose="03000509000000000000" pitchFamily="65" charset="-122"/>
                <a:ea typeface="方正仿宋_GBK" panose="03000509000000000000" pitchFamily="65" charset="-122"/>
              </a:rPr>
              <a:t>   </a:t>
            </a:r>
            <a:r>
              <a:rPr lang="zh-CN" altLang="en-US" sz="2400" b="1" dirty="0">
                <a:solidFill>
                  <a:srgbClr val="0070C0"/>
                </a:solidFill>
                <a:latin typeface="方正仿宋_GBK" pitchFamily="65" charset="-122"/>
                <a:ea typeface="方正仿宋_GBK" pitchFamily="65" charset="-122"/>
              </a:rPr>
              <a:t>深入学习贯彻党的十九大精神，以习近平新时代中国特色社会主义思想为指引，全面贯彻习近平总书记视察重庆重要讲话和参加重庆代表团审议时重要讲话精神，坚决肃清孙政才恶劣影响和薄熙来、王立军流毒，加强法治和德治工作，营造风清气正的良好政治生态，推动全面从严治党向纵深发展，为更好地把党的十九大精神和总书记殷殷嘱托全面落实在重庆大地上提供坚强保证。</a:t>
            </a:r>
          </a:p>
        </p:txBody>
      </p:sp>
      <p:sp>
        <p:nvSpPr>
          <p:cNvPr id="6" name="矩形 5"/>
          <p:cNvSpPr/>
          <p:nvPr/>
        </p:nvSpPr>
        <p:spPr>
          <a:xfrm>
            <a:off x="4211960" y="5128650"/>
            <a:ext cx="4093828" cy="400110"/>
          </a:xfrm>
          <a:prstGeom prst="rect">
            <a:avLst/>
          </a:prstGeom>
        </p:spPr>
        <p:txBody>
          <a:bodyPr wrap="square">
            <a:spAutoFit/>
          </a:bodyPr>
          <a:lstStyle/>
          <a:p>
            <a:pPr algn="r" hangingPunct="0"/>
            <a:r>
              <a:rPr lang="en-US" altLang="zh-CN" sz="2000" b="1" dirty="0" smtClean="0">
                <a:solidFill>
                  <a:srgbClr val="0070C0"/>
                </a:solidFill>
                <a:latin typeface="方正楷体_GBK" pitchFamily="65" charset="-122"/>
                <a:ea typeface="方正楷体_GBK" pitchFamily="65" charset="-122"/>
              </a:rPr>
              <a:t>——</a:t>
            </a:r>
            <a:r>
              <a:rPr lang="zh-CN" altLang="en-US" sz="2000" b="1" dirty="0">
                <a:solidFill>
                  <a:srgbClr val="0070C0"/>
                </a:solidFill>
                <a:latin typeface="方正楷体_GBK" pitchFamily="65" charset="-122"/>
                <a:ea typeface="方正楷体_GBK" pitchFamily="65" charset="-122"/>
              </a:rPr>
              <a:t>市委五</a:t>
            </a:r>
            <a:r>
              <a:rPr lang="zh-CN" altLang="en-US" sz="2000" b="1" dirty="0" smtClean="0">
                <a:solidFill>
                  <a:srgbClr val="0070C0"/>
                </a:solidFill>
                <a:latin typeface="方正楷体_GBK" pitchFamily="65" charset="-122"/>
                <a:ea typeface="方正楷体_GBK" pitchFamily="65" charset="-122"/>
              </a:rPr>
              <a:t>届四次全会主要任务</a:t>
            </a:r>
            <a:endParaRPr lang="zh-CN" altLang="zh-CN" sz="2000" b="1" dirty="0">
              <a:solidFill>
                <a:srgbClr val="0070C0"/>
              </a:solidFill>
              <a:latin typeface="方正楷体_GBK" pitchFamily="65" charset="-122"/>
              <a:ea typeface="方正楷体_GBK" pitchFamily="65" charset="-122"/>
            </a:endParaRPr>
          </a:p>
        </p:txBody>
      </p:sp>
      <p:grpSp>
        <p:nvGrpSpPr>
          <p:cNvPr id="5" name="组合 4"/>
          <p:cNvGrpSpPr/>
          <p:nvPr/>
        </p:nvGrpSpPr>
        <p:grpSpPr>
          <a:xfrm>
            <a:off x="719410" y="4223915"/>
            <a:ext cx="3293816" cy="1719212"/>
            <a:chOff x="5203091" y="3429000"/>
            <a:chExt cx="2948918" cy="1539192"/>
          </a:xfrm>
        </p:grpSpPr>
        <p:sp>
          <p:nvSpPr>
            <p:cNvPr id="8" name="矩形 7"/>
            <p:cNvSpPr/>
            <p:nvPr/>
          </p:nvSpPr>
          <p:spPr>
            <a:xfrm>
              <a:off x="5203091" y="4149080"/>
              <a:ext cx="2948918" cy="819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t="20856" r="64136" b="29231"/>
            <a:stretch>
              <a:fillRect/>
            </a:stretch>
          </p:blipFill>
          <p:spPr bwMode="auto">
            <a:xfrm>
              <a:off x="5868144" y="3429000"/>
              <a:ext cx="1512168" cy="116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5203091" y="4444972"/>
              <a:ext cx="2948918" cy="413324"/>
            </a:xfrm>
            <a:prstGeom prst="rect">
              <a:avLst/>
            </a:prstGeom>
          </p:spPr>
          <p:txBody>
            <a:bodyPr wrap="square">
              <a:spAutoFit/>
            </a:bodyPr>
            <a:lstStyle/>
            <a:p>
              <a:pPr algn="ctr"/>
              <a:r>
                <a:rPr lang="zh-CN" altLang="en-US" sz="2400" b="1" dirty="0">
                  <a:solidFill>
                    <a:schemeClr val="bg1"/>
                  </a:solidFill>
                  <a:latin typeface="微软雅黑" pitchFamily="34" charset="-122"/>
                  <a:ea typeface="微软雅黑" pitchFamily="34" charset="-122"/>
                </a:rPr>
                <a:t>市委五</a:t>
              </a:r>
              <a:r>
                <a:rPr lang="zh-CN" altLang="en-US" sz="2400" b="1" dirty="0" smtClean="0">
                  <a:solidFill>
                    <a:schemeClr val="bg1"/>
                  </a:solidFill>
                  <a:latin typeface="微软雅黑" pitchFamily="34" charset="-122"/>
                  <a:ea typeface="微软雅黑" pitchFamily="34" charset="-122"/>
                </a:rPr>
                <a:t>届四次全会精神</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74349970"/>
      </p:ext>
    </p:extLst>
  </p:cSld>
  <p:clrMapOvr>
    <a:masterClrMapping/>
  </p:clrMapOvr>
  <p:transition spd="slow">
    <p:push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119203242"/>
  <p:tag name="MH_LIBRARY" val="CONTENTS"/>
  <p:tag name="MH_TYPE" val="OTHERS"/>
  <p:tag name="ID" val="62677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1548</TotalTime>
  <Words>2345</Words>
  <Application>Microsoft Office PowerPoint</Application>
  <PresentationFormat>全屏显示(4:3)</PresentationFormat>
  <Paragraphs>168</Paragraphs>
  <Slides>40</Slides>
  <Notes>0</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Hewlett-Packard</dc:creator>
  <cp:lastModifiedBy>user</cp:lastModifiedBy>
  <cp:revision>101</cp:revision>
  <cp:lastPrinted>2017-12-01T04:24:40Z</cp:lastPrinted>
  <dcterms:created xsi:type="dcterms:W3CDTF">2017-11-27T08:39:45Z</dcterms:created>
  <dcterms:modified xsi:type="dcterms:W3CDTF">2019-03-26T11:17:33Z</dcterms:modified>
</cp:coreProperties>
</file>